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76" r:id="rId2"/>
    <p:sldId id="272" r:id="rId3"/>
    <p:sldId id="289" r:id="rId4"/>
    <p:sldId id="290" r:id="rId5"/>
    <p:sldId id="282" r:id="rId6"/>
    <p:sldId id="292" r:id="rId7"/>
    <p:sldId id="293" r:id="rId8"/>
    <p:sldId id="291" r:id="rId9"/>
    <p:sldId id="283" r:id="rId10"/>
    <p:sldId id="284" r:id="rId11"/>
    <p:sldId id="285" r:id="rId12"/>
    <p:sldId id="286" r:id="rId13"/>
    <p:sldId id="287" r:id="rId14"/>
    <p:sldId id="305" r:id="rId15"/>
    <p:sldId id="306" r:id="rId16"/>
    <p:sldId id="307" r:id="rId17"/>
    <p:sldId id="295" r:id="rId18"/>
    <p:sldId id="296" r:id="rId19"/>
    <p:sldId id="297" r:id="rId20"/>
    <p:sldId id="298" r:id="rId21"/>
    <p:sldId id="327" r:id="rId22"/>
    <p:sldId id="299" r:id="rId23"/>
    <p:sldId id="300" r:id="rId24"/>
    <p:sldId id="301" r:id="rId25"/>
    <p:sldId id="302" r:id="rId26"/>
    <p:sldId id="308" r:id="rId27"/>
    <p:sldId id="328" r:id="rId28"/>
    <p:sldId id="329" r:id="rId29"/>
    <p:sldId id="303" r:id="rId30"/>
    <p:sldId id="317" r:id="rId31"/>
    <p:sldId id="318" r:id="rId32"/>
    <p:sldId id="319" r:id="rId33"/>
    <p:sldId id="316" r:id="rId34"/>
    <p:sldId id="320" r:id="rId35"/>
    <p:sldId id="321" r:id="rId36"/>
    <p:sldId id="322" r:id="rId37"/>
    <p:sldId id="323" r:id="rId38"/>
    <p:sldId id="324" r:id="rId39"/>
    <p:sldId id="325" r:id="rId40"/>
    <p:sldId id="326" r:id="rId41"/>
    <p:sldId id="330" r:id="rId42"/>
    <p:sldId id="331"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9999"/>
    <a:srgbClr val="FF0066"/>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B0001C-476C-4937-BC6C-8BA3154513F7}" type="datetimeFigureOut">
              <a:rPr lang="en-US" smtClean="0"/>
              <a:t>1/11/2026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6CEF5-3BA9-41EE-BF7D-24BC9348A806}" type="slidenum">
              <a:rPr lang="en-US" smtClean="0"/>
              <a:t>‹#›</a:t>
            </a:fld>
            <a:endParaRPr lang="en-US"/>
          </a:p>
        </p:txBody>
      </p:sp>
    </p:spTree>
    <p:extLst>
      <p:ext uri="{BB962C8B-B14F-4D97-AF65-F5344CB8AC3E}">
        <p14:creationId xmlns:p14="http://schemas.microsoft.com/office/powerpoint/2010/main" val="1423911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56CEF5-3BA9-41EE-BF7D-24BC9348A806}" type="slidenum">
              <a:rPr lang="en-US" smtClean="0"/>
              <a:t>2</a:t>
            </a:fld>
            <a:endParaRPr lang="en-US" dirty="0"/>
          </a:p>
        </p:txBody>
      </p:sp>
    </p:spTree>
    <p:extLst>
      <p:ext uri="{BB962C8B-B14F-4D97-AF65-F5344CB8AC3E}">
        <p14:creationId xmlns:p14="http://schemas.microsoft.com/office/powerpoint/2010/main" val="2816880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35180-4CBA-48D3-B0CA-A01A42E2C4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535C4B6-C782-45A3-A635-CE6B0D4889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AA872AF-2625-4811-BA33-12CED31EF82D}"/>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5" name="Footer Placeholder 4">
            <a:extLst>
              <a:ext uri="{FF2B5EF4-FFF2-40B4-BE49-F238E27FC236}">
                <a16:creationId xmlns:a16="http://schemas.microsoft.com/office/drawing/2014/main" id="{4F083E9F-6BFA-47AF-969B-2F754AF45E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6679A1-676F-4574-99D6-574D2D634B77}"/>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1785184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F52A1-C13C-4795-9DCE-2E86B429DE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1C62A46-6C9B-47FF-8F25-3828D6306F5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9D6919-7263-4CAD-AA06-FF9B8A374841}"/>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5" name="Footer Placeholder 4">
            <a:extLst>
              <a:ext uri="{FF2B5EF4-FFF2-40B4-BE49-F238E27FC236}">
                <a16:creationId xmlns:a16="http://schemas.microsoft.com/office/drawing/2014/main" id="{DD60F724-4929-49B2-A46F-C9E42B61CA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C65081-8D5F-462B-99AA-A33DB1F7DB12}"/>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2329489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6EF030E-736F-4E56-9BEA-F477854C39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549008-7902-4719-9BDD-0CFD6AFB168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55AC62-8A76-4850-BB51-D86072EC7608}"/>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5" name="Footer Placeholder 4">
            <a:extLst>
              <a:ext uri="{FF2B5EF4-FFF2-40B4-BE49-F238E27FC236}">
                <a16:creationId xmlns:a16="http://schemas.microsoft.com/office/drawing/2014/main" id="{D747366F-D585-4862-8BB8-CDEFF51459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3CB920-8D0A-4AC2-B5C2-F89F94895D73}"/>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2943746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A4DC9-FE55-4B9B-807E-A04FCF21B8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327369-035C-4720-8277-8EB2BA608CB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8AB3D9-057C-4303-B13E-4300E33A2B3E}"/>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5" name="Footer Placeholder 4">
            <a:extLst>
              <a:ext uri="{FF2B5EF4-FFF2-40B4-BE49-F238E27FC236}">
                <a16:creationId xmlns:a16="http://schemas.microsoft.com/office/drawing/2014/main" id="{23356968-7287-4C38-99E9-48E1B0901A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8408C6-1A73-4551-9E7D-9220EDAA87C9}"/>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619059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D6CD1-22ED-490A-849C-8141208E4D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A8FE548-15A5-433C-8898-F9F9734CCC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C87440C-B6D2-49B9-A9F9-1EF5CC3F3AC0}"/>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5" name="Footer Placeholder 4">
            <a:extLst>
              <a:ext uri="{FF2B5EF4-FFF2-40B4-BE49-F238E27FC236}">
                <a16:creationId xmlns:a16="http://schemas.microsoft.com/office/drawing/2014/main" id="{31D54C5F-AE82-43A5-B496-B5F163B2CE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3F0809-1944-4437-8C50-28C637E1DE0A}"/>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407456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53337-02DA-44C2-9B32-8A279F30ED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429D63-BEB1-44E3-836E-6707A299584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320DD32-20F9-452C-933B-F0C43DFD816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225A775-DEB6-4248-AD1B-805585D2D079}"/>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6" name="Footer Placeholder 5">
            <a:extLst>
              <a:ext uri="{FF2B5EF4-FFF2-40B4-BE49-F238E27FC236}">
                <a16:creationId xmlns:a16="http://schemas.microsoft.com/office/drawing/2014/main" id="{84657357-AF8C-49D3-99B2-5D8D09BAEC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DD7D6F-7C67-4E4C-AC1B-A9471478B526}"/>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3673110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0C4FD-9CB2-4454-8519-EE876B97393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E4BFD5-2AF8-4ACD-ABE8-3553771941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E7426DB-4376-4491-AD3D-0BF79D35737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07A93F4-2861-4320-97D0-0ED0FF4630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62E1381-94FB-4B18-A280-1FA63EB3670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F17452A-07A0-4428-BB09-74FDF01EA01E}"/>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8" name="Footer Placeholder 7">
            <a:extLst>
              <a:ext uri="{FF2B5EF4-FFF2-40B4-BE49-F238E27FC236}">
                <a16:creationId xmlns:a16="http://schemas.microsoft.com/office/drawing/2014/main" id="{71AD31FA-F537-4BD2-87D4-B6937C9583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F829B9-9126-496E-BDD5-D5C22FC2B69E}"/>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4250820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3FC26-E0FA-4F3A-9272-3F461C9F6E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30F88D-A461-412B-808B-E9FF648A9D2E}"/>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4" name="Footer Placeholder 3">
            <a:extLst>
              <a:ext uri="{FF2B5EF4-FFF2-40B4-BE49-F238E27FC236}">
                <a16:creationId xmlns:a16="http://schemas.microsoft.com/office/drawing/2014/main" id="{BB2F3352-771D-4E3E-B88D-F902443512D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123B004-E702-4C1C-8C8B-25C8727F45B1}"/>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4234912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0B15A6-E339-4999-9F81-26A95F9D6EEE}"/>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3" name="Footer Placeholder 2">
            <a:extLst>
              <a:ext uri="{FF2B5EF4-FFF2-40B4-BE49-F238E27FC236}">
                <a16:creationId xmlns:a16="http://schemas.microsoft.com/office/drawing/2014/main" id="{134AD44D-DC9C-4D5A-B0F7-7EEC2076409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97EA8F-C3DC-4813-B03C-5E01F74D9529}"/>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593259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CAE23-EFB4-4B03-8DA4-EA4F5049ED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F907301-8BC4-49A9-9EFB-5690DB7B964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22718B-5331-4F54-9CFB-B7E920C6E4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DC148E2-7215-4C11-97D8-DB38EFA1967D}"/>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6" name="Footer Placeholder 5">
            <a:extLst>
              <a:ext uri="{FF2B5EF4-FFF2-40B4-BE49-F238E27FC236}">
                <a16:creationId xmlns:a16="http://schemas.microsoft.com/office/drawing/2014/main" id="{1A8AA492-9CB7-4F9D-BBAC-1359342BDC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9C03CB-43E7-4638-BBDD-CA4E10CD2F7A}"/>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2613182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8719C-BA93-4085-81F2-58E6779DA2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FF7D2C6-2C8C-4044-B003-62C695A991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99A492-ECAD-49B0-B405-17B7A7FEF2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7166279-812A-40C7-BDD8-D338BDF4106E}"/>
              </a:ext>
            </a:extLst>
          </p:cNvPr>
          <p:cNvSpPr>
            <a:spLocks noGrp="1"/>
          </p:cNvSpPr>
          <p:nvPr>
            <p:ph type="dt" sz="half" idx="10"/>
          </p:nvPr>
        </p:nvSpPr>
        <p:spPr/>
        <p:txBody>
          <a:bodyPr/>
          <a:lstStyle/>
          <a:p>
            <a:fld id="{93544DE2-2856-4E14-BA6A-48D2E678668F}" type="datetimeFigureOut">
              <a:rPr lang="en-US" smtClean="0"/>
              <a:t>1/11/2026</a:t>
            </a:fld>
            <a:endParaRPr lang="en-US"/>
          </a:p>
        </p:txBody>
      </p:sp>
      <p:sp>
        <p:nvSpPr>
          <p:cNvPr id="6" name="Footer Placeholder 5">
            <a:extLst>
              <a:ext uri="{FF2B5EF4-FFF2-40B4-BE49-F238E27FC236}">
                <a16:creationId xmlns:a16="http://schemas.microsoft.com/office/drawing/2014/main" id="{02936780-25CE-4CE7-8514-081A099654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455E55-C9F1-4541-A490-656A18B1BC9B}"/>
              </a:ext>
            </a:extLst>
          </p:cNvPr>
          <p:cNvSpPr>
            <a:spLocks noGrp="1"/>
          </p:cNvSpPr>
          <p:nvPr>
            <p:ph type="sldNum" sz="quarter" idx="12"/>
          </p:nvPr>
        </p:nvSpPr>
        <p:spPr/>
        <p:txBody>
          <a:bodyPr/>
          <a:lstStyle/>
          <a:p>
            <a:fld id="{E5FB8380-347D-4989-8388-2D9EE6005D26}" type="slidenum">
              <a:rPr lang="en-US" smtClean="0"/>
              <a:t>‹#›</a:t>
            </a:fld>
            <a:endParaRPr lang="en-US"/>
          </a:p>
        </p:txBody>
      </p:sp>
    </p:spTree>
    <p:extLst>
      <p:ext uri="{BB962C8B-B14F-4D97-AF65-F5344CB8AC3E}">
        <p14:creationId xmlns:p14="http://schemas.microsoft.com/office/powerpoint/2010/main" val="743988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D69960-469A-48A3-88AC-855648276E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A524A9-18E8-4672-955A-99B163538E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61FC0A-F749-4A7C-A5FF-E6B0A79420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544DE2-2856-4E14-BA6A-48D2E678668F}" type="datetimeFigureOut">
              <a:rPr lang="en-US" smtClean="0"/>
              <a:t>1/11/2026</a:t>
            </a:fld>
            <a:endParaRPr lang="en-US"/>
          </a:p>
        </p:txBody>
      </p:sp>
      <p:sp>
        <p:nvSpPr>
          <p:cNvPr id="5" name="Footer Placeholder 4">
            <a:extLst>
              <a:ext uri="{FF2B5EF4-FFF2-40B4-BE49-F238E27FC236}">
                <a16:creationId xmlns:a16="http://schemas.microsoft.com/office/drawing/2014/main" id="{6E02EBD9-99CE-4B73-AA6A-15A073F9F1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1CA38EA-53D0-45FD-AB01-8664A3F011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FB8380-347D-4989-8388-2D9EE6005D26}" type="slidenum">
              <a:rPr lang="en-US" smtClean="0"/>
              <a:t>‹#›</a:t>
            </a:fld>
            <a:endParaRPr lang="en-US"/>
          </a:p>
        </p:txBody>
      </p:sp>
    </p:spTree>
    <p:extLst>
      <p:ext uri="{BB962C8B-B14F-4D97-AF65-F5344CB8AC3E}">
        <p14:creationId xmlns:p14="http://schemas.microsoft.com/office/powerpoint/2010/main" val="2390520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1.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20.bin"/><Relationship Id="rId5" Type="http://schemas.openxmlformats.org/officeDocument/2006/relationships/image" Target="../media/image20.wmf"/><Relationship Id="rId4" Type="http://schemas.openxmlformats.org/officeDocument/2006/relationships/oleObject" Target="../embeddings/oleObject19.bin"/></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3.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22.bin"/><Relationship Id="rId5" Type="http://schemas.openxmlformats.org/officeDocument/2006/relationships/image" Target="../media/image22.wmf"/><Relationship Id="rId4" Type="http://schemas.openxmlformats.org/officeDocument/2006/relationships/oleObject" Target="../embeddings/oleObject21.bin"/></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5.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24.bin"/><Relationship Id="rId5" Type="http://schemas.openxmlformats.org/officeDocument/2006/relationships/image" Target="../media/image24.wmf"/><Relationship Id="rId4" Type="http://schemas.openxmlformats.org/officeDocument/2006/relationships/oleObject" Target="../embeddings/oleObject23.bin"/></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oleObject" Target="../embeddings/oleObject25.bin"/><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8.bin"/><Relationship Id="rId13" Type="http://schemas.openxmlformats.org/officeDocument/2006/relationships/image" Target="../media/image31.wmf"/><Relationship Id="rId3" Type="http://schemas.openxmlformats.org/officeDocument/2006/relationships/image" Target="../media/image1.png"/><Relationship Id="rId7" Type="http://schemas.openxmlformats.org/officeDocument/2006/relationships/image" Target="../media/image28.wmf"/><Relationship Id="rId12" Type="http://schemas.openxmlformats.org/officeDocument/2006/relationships/oleObject" Target="../embeddings/oleObject30.bin"/><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27.bin"/><Relationship Id="rId11" Type="http://schemas.openxmlformats.org/officeDocument/2006/relationships/image" Target="../media/image30.wmf"/><Relationship Id="rId5" Type="http://schemas.openxmlformats.org/officeDocument/2006/relationships/image" Target="../media/image27.wmf"/><Relationship Id="rId15" Type="http://schemas.openxmlformats.org/officeDocument/2006/relationships/image" Target="../media/image32.png"/><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29.wmf"/><Relationship Id="rId14" Type="http://schemas.openxmlformats.org/officeDocument/2006/relationships/oleObject" Target="../embeddings/oleObject31.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5.bin"/><Relationship Id="rId13" Type="http://schemas.openxmlformats.org/officeDocument/2006/relationships/image" Target="../media/image38.wmf"/><Relationship Id="rId18" Type="http://schemas.openxmlformats.org/officeDocument/2006/relationships/oleObject" Target="../embeddings/oleObject40.bin"/><Relationship Id="rId3" Type="http://schemas.openxmlformats.org/officeDocument/2006/relationships/image" Target="../media/image33.wmf"/><Relationship Id="rId21" Type="http://schemas.openxmlformats.org/officeDocument/2006/relationships/image" Target="../media/image1.png"/><Relationship Id="rId7" Type="http://schemas.openxmlformats.org/officeDocument/2006/relationships/image" Target="../media/image35.wmf"/><Relationship Id="rId12" Type="http://schemas.openxmlformats.org/officeDocument/2006/relationships/oleObject" Target="../embeddings/oleObject37.bin"/><Relationship Id="rId17" Type="http://schemas.openxmlformats.org/officeDocument/2006/relationships/image" Target="../media/image40.wmf"/><Relationship Id="rId2" Type="http://schemas.openxmlformats.org/officeDocument/2006/relationships/oleObject" Target="../embeddings/oleObject32.bin"/><Relationship Id="rId16" Type="http://schemas.openxmlformats.org/officeDocument/2006/relationships/oleObject" Target="../embeddings/oleObject39.bin"/><Relationship Id="rId20"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4.bin"/><Relationship Id="rId11" Type="http://schemas.openxmlformats.org/officeDocument/2006/relationships/image" Target="../media/image37.wmf"/><Relationship Id="rId5" Type="http://schemas.openxmlformats.org/officeDocument/2006/relationships/image" Target="../media/image34.wmf"/><Relationship Id="rId15" Type="http://schemas.openxmlformats.org/officeDocument/2006/relationships/image" Target="../media/image39.wmf"/><Relationship Id="rId10" Type="http://schemas.openxmlformats.org/officeDocument/2006/relationships/oleObject" Target="../embeddings/oleObject36.bin"/><Relationship Id="rId19" Type="http://schemas.openxmlformats.org/officeDocument/2006/relationships/image" Target="../media/image41.wmf"/><Relationship Id="rId4" Type="http://schemas.openxmlformats.org/officeDocument/2006/relationships/oleObject" Target="../embeddings/oleObject33.bin"/><Relationship Id="rId9" Type="http://schemas.openxmlformats.org/officeDocument/2006/relationships/image" Target="../media/image36.wmf"/><Relationship Id="rId14" Type="http://schemas.openxmlformats.org/officeDocument/2006/relationships/oleObject" Target="../embeddings/oleObject38.bin"/></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2.wmf"/><Relationship Id="rId7" Type="http://schemas.openxmlformats.org/officeDocument/2006/relationships/image" Target="../media/image44.wmf"/><Relationship Id="rId2" Type="http://schemas.openxmlformats.org/officeDocument/2006/relationships/oleObject" Target="../embeddings/oleObject41.bin"/><Relationship Id="rId1" Type="http://schemas.openxmlformats.org/officeDocument/2006/relationships/slideLayout" Target="../slideLayouts/slideLayout7.xml"/><Relationship Id="rId6" Type="http://schemas.openxmlformats.org/officeDocument/2006/relationships/oleObject" Target="../embeddings/oleObject43.bin"/><Relationship Id="rId5" Type="http://schemas.openxmlformats.org/officeDocument/2006/relationships/image" Target="../media/image43.wmf"/><Relationship Id="rId4" Type="http://schemas.openxmlformats.org/officeDocument/2006/relationships/oleObject" Target="../embeddings/oleObject42.bin"/></Relationships>
</file>

<file path=ppt/slides/_rels/slide18.xml.rels><?xml version="1.0" encoding="UTF-8" standalone="yes"?>
<Relationships xmlns="http://schemas.openxmlformats.org/package/2006/relationships"><Relationship Id="rId3" Type="http://schemas.openxmlformats.org/officeDocument/2006/relationships/image" Target="../media/image45.wmf"/><Relationship Id="rId7" Type="http://schemas.openxmlformats.org/officeDocument/2006/relationships/image" Target="../media/image44.wmf"/><Relationship Id="rId2" Type="http://schemas.openxmlformats.org/officeDocument/2006/relationships/oleObject" Target="../embeddings/oleObject44.bin"/><Relationship Id="rId1" Type="http://schemas.openxmlformats.org/officeDocument/2006/relationships/slideLayout" Target="../slideLayouts/slideLayout7.xml"/><Relationship Id="rId6" Type="http://schemas.openxmlformats.org/officeDocument/2006/relationships/oleObject" Target="../embeddings/oleObject43.bin"/><Relationship Id="rId5" Type="http://schemas.openxmlformats.org/officeDocument/2006/relationships/image" Target="../media/image17.wmf"/><Relationship Id="rId4" Type="http://schemas.openxmlformats.org/officeDocument/2006/relationships/oleObject" Target="../embeddings/oleObject16.bin"/></Relationships>
</file>

<file path=ppt/slides/_rels/slide19.xml.rels><?xml version="1.0" encoding="UTF-8" standalone="yes"?>
<Relationships xmlns="http://schemas.openxmlformats.org/package/2006/relationships"><Relationship Id="rId3" Type="http://schemas.openxmlformats.org/officeDocument/2006/relationships/image" Target="../media/image46.wmf"/><Relationship Id="rId7" Type="http://schemas.openxmlformats.org/officeDocument/2006/relationships/image" Target="../media/image44.wmf"/><Relationship Id="rId2" Type="http://schemas.openxmlformats.org/officeDocument/2006/relationships/oleObject" Target="../embeddings/oleObject45.bin"/><Relationship Id="rId1" Type="http://schemas.openxmlformats.org/officeDocument/2006/relationships/slideLayout" Target="../slideLayouts/slideLayout7.xml"/><Relationship Id="rId6" Type="http://schemas.openxmlformats.org/officeDocument/2006/relationships/oleObject" Target="../embeddings/oleObject43.bin"/><Relationship Id="rId5" Type="http://schemas.openxmlformats.org/officeDocument/2006/relationships/image" Target="../media/image47.wmf"/><Relationship Id="rId4" Type="http://schemas.openxmlformats.org/officeDocument/2006/relationships/oleObject" Target="../embeddings/oleObject46.bin"/></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oleObject" Target="../embeddings/oleObject3.bin"/><Relationship Id="rId7"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oleObject" Target="../embeddings/oleObject4.bin"/><Relationship Id="rId4" Type="http://schemas.openxmlformats.org/officeDocument/2006/relationships/image" Target="../media/image4.wmf"/></Relationships>
</file>

<file path=ppt/slides/_rels/slide20.xml.rels><?xml version="1.0" encoding="UTF-8" standalone="yes"?>
<Relationships xmlns="http://schemas.openxmlformats.org/package/2006/relationships"><Relationship Id="rId3" Type="http://schemas.openxmlformats.org/officeDocument/2006/relationships/image" Target="../media/image48.wmf"/><Relationship Id="rId7" Type="http://schemas.openxmlformats.org/officeDocument/2006/relationships/image" Target="../media/image44.wmf"/><Relationship Id="rId2" Type="http://schemas.openxmlformats.org/officeDocument/2006/relationships/oleObject" Target="../embeddings/oleObject47.bin"/><Relationship Id="rId1" Type="http://schemas.openxmlformats.org/officeDocument/2006/relationships/slideLayout" Target="../slideLayouts/slideLayout7.xml"/><Relationship Id="rId6" Type="http://schemas.openxmlformats.org/officeDocument/2006/relationships/oleObject" Target="../embeddings/oleObject43.bin"/><Relationship Id="rId5" Type="http://schemas.openxmlformats.org/officeDocument/2006/relationships/image" Target="../media/image49.wmf"/><Relationship Id="rId4" Type="http://schemas.openxmlformats.org/officeDocument/2006/relationships/oleObject" Target="../embeddings/oleObject48.bin"/></Relationships>
</file>

<file path=ppt/slides/_rels/slide21.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oleObject" Target="../embeddings/oleObject49.bin"/><Relationship Id="rId1" Type="http://schemas.openxmlformats.org/officeDocument/2006/relationships/slideLayout" Target="../slideLayouts/slideLayout7.xml"/><Relationship Id="rId5" Type="http://schemas.openxmlformats.org/officeDocument/2006/relationships/image" Target="../media/image44.wmf"/><Relationship Id="rId4" Type="http://schemas.openxmlformats.org/officeDocument/2006/relationships/oleObject" Target="../embeddings/oleObject43.bin"/></Relationships>
</file>

<file path=ppt/slides/_rels/slide22.x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52.wmf"/><Relationship Id="rId2" Type="http://schemas.openxmlformats.org/officeDocument/2006/relationships/oleObject" Target="../embeddings/oleObject43.bin"/><Relationship Id="rId1" Type="http://schemas.openxmlformats.org/officeDocument/2006/relationships/slideLayout" Target="../slideLayouts/slideLayout7.xml"/><Relationship Id="rId6" Type="http://schemas.openxmlformats.org/officeDocument/2006/relationships/oleObject" Target="../embeddings/oleObject51.bin"/><Relationship Id="rId5" Type="http://schemas.openxmlformats.org/officeDocument/2006/relationships/image" Target="../media/image51.wmf"/><Relationship Id="rId4" Type="http://schemas.openxmlformats.org/officeDocument/2006/relationships/oleObject" Target="../embeddings/oleObject50.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image" Target="../media/image44.wmf"/><Relationship Id="rId7" Type="http://schemas.openxmlformats.org/officeDocument/2006/relationships/image" Target="../media/image54.wmf"/><Relationship Id="rId2" Type="http://schemas.openxmlformats.org/officeDocument/2006/relationships/oleObject" Target="../embeddings/oleObject43.bin"/><Relationship Id="rId1" Type="http://schemas.openxmlformats.org/officeDocument/2006/relationships/slideLayout" Target="../slideLayouts/slideLayout7.xml"/><Relationship Id="rId6" Type="http://schemas.openxmlformats.org/officeDocument/2006/relationships/oleObject" Target="../embeddings/oleObject53.bin"/><Relationship Id="rId11" Type="http://schemas.openxmlformats.org/officeDocument/2006/relationships/image" Target="../media/image56.wmf"/><Relationship Id="rId5" Type="http://schemas.openxmlformats.org/officeDocument/2006/relationships/image" Target="../media/image53.wmf"/><Relationship Id="rId10" Type="http://schemas.openxmlformats.org/officeDocument/2006/relationships/oleObject" Target="../embeddings/oleObject55.bin"/><Relationship Id="rId4" Type="http://schemas.openxmlformats.org/officeDocument/2006/relationships/oleObject" Target="../embeddings/oleObject52.bin"/><Relationship Id="rId9" Type="http://schemas.openxmlformats.org/officeDocument/2006/relationships/image" Target="../media/image55.wmf"/></Relationships>
</file>

<file path=ppt/slides/_rels/slide24.x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58.wmf"/><Relationship Id="rId2" Type="http://schemas.openxmlformats.org/officeDocument/2006/relationships/oleObject" Target="../embeddings/oleObject43.bin"/><Relationship Id="rId1" Type="http://schemas.openxmlformats.org/officeDocument/2006/relationships/slideLayout" Target="../slideLayouts/slideLayout7.xml"/><Relationship Id="rId6" Type="http://schemas.openxmlformats.org/officeDocument/2006/relationships/oleObject" Target="../embeddings/oleObject57.bin"/><Relationship Id="rId5" Type="http://schemas.openxmlformats.org/officeDocument/2006/relationships/image" Target="../media/image57.wmf"/><Relationship Id="rId4" Type="http://schemas.openxmlformats.org/officeDocument/2006/relationships/oleObject" Target="../embeddings/oleObject56.bin"/></Relationships>
</file>

<file path=ppt/slides/_rels/slide25.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oleObject" Target="../embeddings/oleObject58.bin"/><Relationship Id="rId1" Type="http://schemas.openxmlformats.org/officeDocument/2006/relationships/slideLayout" Target="../slideLayouts/slideLayout7.xml"/><Relationship Id="rId5" Type="http://schemas.openxmlformats.org/officeDocument/2006/relationships/image" Target="../media/image44.wmf"/><Relationship Id="rId4" Type="http://schemas.openxmlformats.org/officeDocument/2006/relationships/oleObject" Target="../embeddings/oleObject43.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60.bin"/><Relationship Id="rId13" Type="http://schemas.openxmlformats.org/officeDocument/2006/relationships/image" Target="../media/image31.wmf"/><Relationship Id="rId3" Type="http://schemas.openxmlformats.org/officeDocument/2006/relationships/image" Target="../media/image60.wmf"/><Relationship Id="rId7" Type="http://schemas.openxmlformats.org/officeDocument/2006/relationships/image" Target="../media/image28.wmf"/><Relationship Id="rId12" Type="http://schemas.openxmlformats.org/officeDocument/2006/relationships/oleObject" Target="../embeddings/oleObject30.bin"/><Relationship Id="rId2" Type="http://schemas.openxmlformats.org/officeDocument/2006/relationships/oleObject" Target="../embeddings/oleObject59.bin"/><Relationship Id="rId1" Type="http://schemas.openxmlformats.org/officeDocument/2006/relationships/slideLayout" Target="../slideLayouts/slideLayout7.xml"/><Relationship Id="rId6" Type="http://schemas.openxmlformats.org/officeDocument/2006/relationships/oleObject" Target="../embeddings/oleObject27.bin"/><Relationship Id="rId11" Type="http://schemas.openxmlformats.org/officeDocument/2006/relationships/image" Target="../media/image62.wmf"/><Relationship Id="rId5" Type="http://schemas.openxmlformats.org/officeDocument/2006/relationships/image" Target="../media/image27.wmf"/><Relationship Id="rId15" Type="http://schemas.openxmlformats.org/officeDocument/2006/relationships/image" Target="../media/image44.wmf"/><Relationship Id="rId10" Type="http://schemas.openxmlformats.org/officeDocument/2006/relationships/oleObject" Target="../embeddings/oleObject61.bin"/><Relationship Id="rId4" Type="http://schemas.openxmlformats.org/officeDocument/2006/relationships/oleObject" Target="../embeddings/oleObject26.bin"/><Relationship Id="rId9" Type="http://schemas.openxmlformats.org/officeDocument/2006/relationships/image" Target="../media/image61.wmf"/><Relationship Id="rId14" Type="http://schemas.openxmlformats.org/officeDocument/2006/relationships/oleObject" Target="../embeddings/oleObject43.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62.bin"/><Relationship Id="rId13" Type="http://schemas.openxmlformats.org/officeDocument/2006/relationships/image" Target="../media/image65.wmf"/><Relationship Id="rId18" Type="http://schemas.openxmlformats.org/officeDocument/2006/relationships/oleObject" Target="../embeddings/oleObject66.bin"/><Relationship Id="rId3" Type="http://schemas.openxmlformats.org/officeDocument/2006/relationships/image" Target="../media/image44.wmf"/><Relationship Id="rId21" Type="http://schemas.openxmlformats.org/officeDocument/2006/relationships/image" Target="../media/image68.wmf"/><Relationship Id="rId7" Type="http://schemas.openxmlformats.org/officeDocument/2006/relationships/image" Target="../media/image34.wmf"/><Relationship Id="rId12" Type="http://schemas.openxmlformats.org/officeDocument/2006/relationships/oleObject" Target="../embeddings/oleObject64.bin"/><Relationship Id="rId17" Type="http://schemas.openxmlformats.org/officeDocument/2006/relationships/image" Target="../media/image66.wmf"/><Relationship Id="rId2" Type="http://schemas.openxmlformats.org/officeDocument/2006/relationships/oleObject" Target="../embeddings/oleObject43.bin"/><Relationship Id="rId16" Type="http://schemas.openxmlformats.org/officeDocument/2006/relationships/oleObject" Target="../embeddings/oleObject65.bin"/><Relationship Id="rId20" Type="http://schemas.openxmlformats.org/officeDocument/2006/relationships/oleObject" Target="../embeddings/oleObject67.bin"/><Relationship Id="rId1" Type="http://schemas.openxmlformats.org/officeDocument/2006/relationships/slideLayout" Target="../slideLayouts/slideLayout7.xml"/><Relationship Id="rId6" Type="http://schemas.openxmlformats.org/officeDocument/2006/relationships/oleObject" Target="../embeddings/oleObject33.bin"/><Relationship Id="rId11" Type="http://schemas.openxmlformats.org/officeDocument/2006/relationships/image" Target="../media/image64.wmf"/><Relationship Id="rId5" Type="http://schemas.openxmlformats.org/officeDocument/2006/relationships/image" Target="../media/image33.wmf"/><Relationship Id="rId15" Type="http://schemas.openxmlformats.org/officeDocument/2006/relationships/image" Target="../media/image38.wmf"/><Relationship Id="rId10" Type="http://schemas.openxmlformats.org/officeDocument/2006/relationships/oleObject" Target="../embeddings/oleObject63.bin"/><Relationship Id="rId19" Type="http://schemas.openxmlformats.org/officeDocument/2006/relationships/image" Target="../media/image67.wmf"/><Relationship Id="rId4" Type="http://schemas.openxmlformats.org/officeDocument/2006/relationships/oleObject" Target="../embeddings/oleObject32.bin"/><Relationship Id="rId9" Type="http://schemas.openxmlformats.org/officeDocument/2006/relationships/image" Target="../media/image63.wmf"/><Relationship Id="rId14" Type="http://schemas.openxmlformats.org/officeDocument/2006/relationships/oleObject" Target="../embeddings/oleObject37.bin"/></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oleObject" Target="../embeddings/oleObject1.bin"/><Relationship Id="rId1" Type="http://schemas.openxmlformats.org/officeDocument/2006/relationships/slideLayout" Target="../slideLayouts/slideLayout7.xml"/><Relationship Id="rId5" Type="http://schemas.openxmlformats.org/officeDocument/2006/relationships/image" Target="../media/image44.wmf"/><Relationship Id="rId4" Type="http://schemas.openxmlformats.org/officeDocument/2006/relationships/oleObject" Target="../embeddings/oleObject43.bin"/></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5.w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4.bin"/><Relationship Id="rId5" Type="http://schemas.openxmlformats.org/officeDocument/2006/relationships/image" Target="../media/image4.wmf"/><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7" Type="http://schemas.openxmlformats.org/officeDocument/2006/relationships/image" Target="../media/image1.png"/><Relationship Id="rId2" Type="http://schemas.openxmlformats.org/officeDocument/2006/relationships/oleObject" Target="../embeddings/oleObject5.bin"/><Relationship Id="rId1" Type="http://schemas.openxmlformats.org/officeDocument/2006/relationships/slideLayout" Target="../slideLayouts/slideLayout7.xml"/><Relationship Id="rId6" Type="http://schemas.openxmlformats.org/officeDocument/2006/relationships/oleObject" Target="../embeddings/oleObject1.bin"/><Relationship Id="rId5" Type="http://schemas.openxmlformats.org/officeDocument/2006/relationships/image" Target="../media/image7.wmf"/><Relationship Id="rId4" Type="http://schemas.openxmlformats.org/officeDocument/2006/relationships/oleObject" Target="../embeddings/oleObject6.bin"/></Relationships>
</file>

<file path=ppt/slides/_rels/slide30.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w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6.bin"/><Relationship Id="rId5" Type="http://schemas.openxmlformats.org/officeDocument/2006/relationships/image" Target="../media/image6.wmf"/><Relationship Id="rId4"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9.w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8.bin"/><Relationship Id="rId5" Type="http://schemas.openxmlformats.org/officeDocument/2006/relationships/image" Target="../media/image8.wmf"/><Relationship Id="rId4" Type="http://schemas.openxmlformats.org/officeDocument/2006/relationships/oleObject" Target="../embeddings/oleObject7.bin"/></Relationships>
</file>

<file path=ppt/slides/_rels/slide32.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0.w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69.bin"/><Relationship Id="rId5" Type="http://schemas.openxmlformats.org/officeDocument/2006/relationships/image" Target="../media/image10.wmf"/><Relationship Id="rId4" Type="http://schemas.openxmlformats.org/officeDocument/2006/relationships/oleObject" Target="../embeddings/oleObject9.bin"/></Relationships>
</file>

<file path=ppt/slides/_rels/slide33.xml.rels><?xml version="1.0" encoding="UTF-8" standalone="yes"?>
<Relationships xmlns="http://schemas.openxmlformats.org/package/2006/relationships"><Relationship Id="rId3" Type="http://schemas.openxmlformats.org/officeDocument/2006/relationships/image" Target="../media/image71.wmf"/><Relationship Id="rId7" Type="http://schemas.openxmlformats.org/officeDocument/2006/relationships/image" Target="../media/image69.png"/><Relationship Id="rId2" Type="http://schemas.openxmlformats.org/officeDocument/2006/relationships/oleObject" Target="../embeddings/oleObject70.bin"/><Relationship Id="rId1" Type="http://schemas.openxmlformats.org/officeDocument/2006/relationships/slideLayout" Target="../slideLayouts/slideLayout7.xml"/><Relationship Id="rId6" Type="http://schemas.openxmlformats.org/officeDocument/2006/relationships/oleObject" Target="../embeddings/oleObject68.bin"/><Relationship Id="rId5" Type="http://schemas.openxmlformats.org/officeDocument/2006/relationships/image" Target="../media/image72.wmf"/><Relationship Id="rId4" Type="http://schemas.openxmlformats.org/officeDocument/2006/relationships/oleObject" Target="../embeddings/oleObject71.bin"/></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4.w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73.bin"/><Relationship Id="rId5" Type="http://schemas.openxmlformats.org/officeDocument/2006/relationships/image" Target="../media/image73.wmf"/><Relationship Id="rId4" Type="http://schemas.openxmlformats.org/officeDocument/2006/relationships/oleObject" Target="../embeddings/oleObject72.bin"/></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6.w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75.bin"/><Relationship Id="rId5" Type="http://schemas.openxmlformats.org/officeDocument/2006/relationships/image" Target="../media/image75.wmf"/><Relationship Id="rId4" Type="http://schemas.openxmlformats.org/officeDocument/2006/relationships/oleObject" Target="../embeddings/oleObject74.bin"/></Relationships>
</file>

<file path=ppt/slides/_rels/slide36.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8.w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77.bin"/><Relationship Id="rId5" Type="http://schemas.openxmlformats.org/officeDocument/2006/relationships/image" Target="../media/image77.wmf"/><Relationship Id="rId4" Type="http://schemas.openxmlformats.org/officeDocument/2006/relationships/oleObject" Target="../embeddings/oleObject76.bin"/></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80.bin"/><Relationship Id="rId3" Type="http://schemas.openxmlformats.org/officeDocument/2006/relationships/image" Target="../media/image69.png"/><Relationship Id="rId7" Type="http://schemas.openxmlformats.org/officeDocument/2006/relationships/image" Target="../media/image80.w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79.bin"/><Relationship Id="rId11" Type="http://schemas.openxmlformats.org/officeDocument/2006/relationships/image" Target="../media/image82.wmf"/><Relationship Id="rId5" Type="http://schemas.openxmlformats.org/officeDocument/2006/relationships/image" Target="../media/image79.wmf"/><Relationship Id="rId10" Type="http://schemas.openxmlformats.org/officeDocument/2006/relationships/oleObject" Target="../embeddings/oleObject81.bin"/><Relationship Id="rId4" Type="http://schemas.openxmlformats.org/officeDocument/2006/relationships/oleObject" Target="../embeddings/oleObject78.bin"/><Relationship Id="rId9" Type="http://schemas.openxmlformats.org/officeDocument/2006/relationships/image" Target="../media/image81.wmf"/></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84.w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83.bin"/><Relationship Id="rId5" Type="http://schemas.openxmlformats.org/officeDocument/2006/relationships/image" Target="../media/image83.wmf"/><Relationship Id="rId4" Type="http://schemas.openxmlformats.org/officeDocument/2006/relationships/oleObject" Target="../embeddings/oleObject82.bin"/></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oleObject" Target="../embeddings/oleObject68.bin"/><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oleObject" Target="../embeddings/oleObject84.bin"/></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7" Type="http://schemas.openxmlformats.org/officeDocument/2006/relationships/image" Target="../media/image1.png"/><Relationship Id="rId2" Type="http://schemas.openxmlformats.org/officeDocument/2006/relationships/oleObject" Target="../embeddings/oleObject7.bin"/><Relationship Id="rId1" Type="http://schemas.openxmlformats.org/officeDocument/2006/relationships/slideLayout" Target="../slideLayouts/slideLayout7.xml"/><Relationship Id="rId6" Type="http://schemas.openxmlformats.org/officeDocument/2006/relationships/oleObject" Target="../embeddings/oleObject1.bin"/><Relationship Id="rId5" Type="http://schemas.openxmlformats.org/officeDocument/2006/relationships/image" Target="../media/image9.wmf"/><Relationship Id="rId4" Type="http://schemas.openxmlformats.org/officeDocument/2006/relationships/oleObject" Target="../embeddings/oleObject8.bin"/></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27.bin"/><Relationship Id="rId13" Type="http://schemas.openxmlformats.org/officeDocument/2006/relationships/image" Target="../media/image87.wmf"/><Relationship Id="rId3" Type="http://schemas.openxmlformats.org/officeDocument/2006/relationships/image" Target="../media/image31.wmf"/><Relationship Id="rId7" Type="http://schemas.openxmlformats.org/officeDocument/2006/relationships/image" Target="../media/image27.wmf"/><Relationship Id="rId12" Type="http://schemas.openxmlformats.org/officeDocument/2006/relationships/oleObject" Target="../embeddings/oleObject87.bin"/><Relationship Id="rId2" Type="http://schemas.openxmlformats.org/officeDocument/2006/relationships/oleObject" Target="../embeddings/oleObject30.bin"/><Relationship Id="rId1" Type="http://schemas.openxmlformats.org/officeDocument/2006/relationships/slideLayout" Target="../slideLayouts/slideLayout7.xml"/><Relationship Id="rId6" Type="http://schemas.openxmlformats.org/officeDocument/2006/relationships/oleObject" Target="../embeddings/oleObject26.bin"/><Relationship Id="rId11" Type="http://schemas.openxmlformats.org/officeDocument/2006/relationships/image" Target="../media/image86.wmf"/><Relationship Id="rId5" Type="http://schemas.openxmlformats.org/officeDocument/2006/relationships/image" Target="../media/image85.wmf"/><Relationship Id="rId15" Type="http://schemas.openxmlformats.org/officeDocument/2006/relationships/image" Target="../media/image69.png"/><Relationship Id="rId10" Type="http://schemas.openxmlformats.org/officeDocument/2006/relationships/oleObject" Target="../embeddings/oleObject86.bin"/><Relationship Id="rId4" Type="http://schemas.openxmlformats.org/officeDocument/2006/relationships/oleObject" Target="../embeddings/oleObject85.bin"/><Relationship Id="rId9" Type="http://schemas.openxmlformats.org/officeDocument/2006/relationships/image" Target="../media/image28.wmf"/><Relationship Id="rId14" Type="http://schemas.openxmlformats.org/officeDocument/2006/relationships/oleObject" Target="../embeddings/oleObject68.bin"/></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89.bin"/><Relationship Id="rId13" Type="http://schemas.openxmlformats.org/officeDocument/2006/relationships/image" Target="../media/image38.wmf"/><Relationship Id="rId18" Type="http://schemas.openxmlformats.org/officeDocument/2006/relationships/oleObject" Target="../embeddings/oleObject93.bin"/><Relationship Id="rId3" Type="http://schemas.openxmlformats.org/officeDocument/2006/relationships/image" Target="../media/image33.wmf"/><Relationship Id="rId21" Type="http://schemas.openxmlformats.org/officeDocument/2006/relationships/image" Target="../media/image69.png"/><Relationship Id="rId7" Type="http://schemas.openxmlformats.org/officeDocument/2006/relationships/image" Target="../media/image88.wmf"/><Relationship Id="rId12" Type="http://schemas.openxmlformats.org/officeDocument/2006/relationships/oleObject" Target="../embeddings/oleObject37.bin"/><Relationship Id="rId17" Type="http://schemas.openxmlformats.org/officeDocument/2006/relationships/image" Target="../media/image92.wmf"/><Relationship Id="rId2" Type="http://schemas.openxmlformats.org/officeDocument/2006/relationships/oleObject" Target="../embeddings/oleObject32.bin"/><Relationship Id="rId16" Type="http://schemas.openxmlformats.org/officeDocument/2006/relationships/oleObject" Target="../embeddings/oleObject92.bin"/><Relationship Id="rId20"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88.bin"/><Relationship Id="rId11" Type="http://schemas.openxmlformats.org/officeDocument/2006/relationships/image" Target="../media/image90.wmf"/><Relationship Id="rId5" Type="http://schemas.openxmlformats.org/officeDocument/2006/relationships/image" Target="../media/image34.wmf"/><Relationship Id="rId15" Type="http://schemas.openxmlformats.org/officeDocument/2006/relationships/image" Target="../media/image91.wmf"/><Relationship Id="rId10" Type="http://schemas.openxmlformats.org/officeDocument/2006/relationships/oleObject" Target="../embeddings/oleObject90.bin"/><Relationship Id="rId19" Type="http://schemas.openxmlformats.org/officeDocument/2006/relationships/image" Target="../media/image93.wmf"/><Relationship Id="rId4" Type="http://schemas.openxmlformats.org/officeDocument/2006/relationships/oleObject" Target="../embeddings/oleObject33.bin"/><Relationship Id="rId9" Type="http://schemas.openxmlformats.org/officeDocument/2006/relationships/image" Target="../media/image89.wmf"/><Relationship Id="rId14" Type="http://schemas.openxmlformats.org/officeDocument/2006/relationships/oleObject" Target="../embeddings/oleObject91.bin"/></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oleObject" Target="../embeddings/oleObject68.bin"/><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png"/><Relationship Id="rId2" Type="http://schemas.openxmlformats.org/officeDocument/2006/relationships/oleObject" Target="../embeddings/oleObject9.bin"/><Relationship Id="rId1" Type="http://schemas.openxmlformats.org/officeDocument/2006/relationships/slideLayout" Target="../slideLayouts/slideLayout7.xml"/><Relationship Id="rId6" Type="http://schemas.openxmlformats.org/officeDocument/2006/relationships/oleObject" Target="../embeddings/oleObject1.bin"/><Relationship Id="rId5" Type="http://schemas.openxmlformats.org/officeDocument/2006/relationships/image" Target="../media/image11.wmf"/><Relationship Id="rId4" Type="http://schemas.openxmlformats.org/officeDocument/2006/relationships/oleObject" Target="../embeddings/oleObject10.bin"/></Relationships>
</file>

<file path=ppt/slides/_rels/slide6.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1.png"/><Relationship Id="rId2" Type="http://schemas.openxmlformats.org/officeDocument/2006/relationships/oleObject" Target="../embeddings/oleObject11.bin"/><Relationship Id="rId1" Type="http://schemas.openxmlformats.org/officeDocument/2006/relationships/slideLayout" Target="../slideLayouts/slideLayout7.xml"/><Relationship Id="rId6" Type="http://schemas.openxmlformats.org/officeDocument/2006/relationships/oleObject" Target="../embeddings/oleObject1.bin"/><Relationship Id="rId5" Type="http://schemas.openxmlformats.org/officeDocument/2006/relationships/image" Target="../media/image13.wmf"/><Relationship Id="rId4" Type="http://schemas.openxmlformats.org/officeDocument/2006/relationships/oleObject" Target="../embeddings/oleObject12.bin"/></Relationships>
</file>

<file path=ppt/slides/_rels/slide7.xml.rels><?xml version="1.0" encoding="UTF-8" standalone="yes"?>
<Relationships xmlns="http://schemas.openxmlformats.org/package/2006/relationships"><Relationship Id="rId3" Type="http://schemas.openxmlformats.org/officeDocument/2006/relationships/image" Target="../media/image14.wmf"/><Relationship Id="rId7" Type="http://schemas.openxmlformats.org/officeDocument/2006/relationships/image" Target="../media/image1.png"/><Relationship Id="rId2" Type="http://schemas.openxmlformats.org/officeDocument/2006/relationships/oleObject" Target="../embeddings/oleObject13.bin"/><Relationship Id="rId1" Type="http://schemas.openxmlformats.org/officeDocument/2006/relationships/slideLayout" Target="../slideLayouts/slideLayout7.xml"/><Relationship Id="rId6" Type="http://schemas.openxmlformats.org/officeDocument/2006/relationships/oleObject" Target="../embeddings/oleObject1.bin"/><Relationship Id="rId5" Type="http://schemas.openxmlformats.org/officeDocument/2006/relationships/image" Target="../media/image15.wmf"/><Relationship Id="rId4" Type="http://schemas.openxmlformats.org/officeDocument/2006/relationships/oleObject" Target="../embeddings/oleObject14.bin"/></Relationships>
</file>

<file path=ppt/slides/_rels/slide8.xml.rels><?xml version="1.0" encoding="UTF-8" standalone="yes"?>
<Relationships xmlns="http://schemas.openxmlformats.org/package/2006/relationships"><Relationship Id="rId3" Type="http://schemas.openxmlformats.org/officeDocument/2006/relationships/image" Target="../media/image16.wmf"/><Relationship Id="rId7" Type="http://schemas.openxmlformats.org/officeDocument/2006/relationships/image" Target="../media/image1.png"/><Relationship Id="rId2" Type="http://schemas.openxmlformats.org/officeDocument/2006/relationships/oleObject" Target="../embeddings/oleObject15.bin"/><Relationship Id="rId1" Type="http://schemas.openxmlformats.org/officeDocument/2006/relationships/slideLayout" Target="../slideLayouts/slideLayout7.xml"/><Relationship Id="rId6" Type="http://schemas.openxmlformats.org/officeDocument/2006/relationships/oleObject" Target="../embeddings/oleObject1.bin"/><Relationship Id="rId5" Type="http://schemas.openxmlformats.org/officeDocument/2006/relationships/image" Target="../media/image17.wmf"/><Relationship Id="rId4" Type="http://schemas.openxmlformats.org/officeDocument/2006/relationships/oleObject" Target="../embeddings/oleObject16.bin"/></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9.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18.bin"/><Relationship Id="rId5" Type="http://schemas.openxmlformats.org/officeDocument/2006/relationships/image" Target="../media/image18.wmf"/><Relationship Id="rId4" Type="http://schemas.openxmlformats.org/officeDocument/2006/relationships/oleObject" Target="../embeddings/oleObject1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E99F5-E88C-4F1F-BB6D-4CF16377571E}"/>
              </a:ext>
            </a:extLst>
          </p:cNvPr>
          <p:cNvSpPr txBox="1">
            <a:spLocks/>
          </p:cNvSpPr>
          <p:nvPr/>
        </p:nvSpPr>
        <p:spPr>
          <a:xfrm>
            <a:off x="2286000" y="414155"/>
            <a:ext cx="8493760" cy="55081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D.2 Single Source Interference: Standing Waves</a:t>
            </a:r>
          </a:p>
        </p:txBody>
      </p:sp>
      <p:sp>
        <p:nvSpPr>
          <p:cNvPr id="12" name="TextBox 11">
            <a:extLst>
              <a:ext uri="{FF2B5EF4-FFF2-40B4-BE49-F238E27FC236}">
                <a16:creationId xmlns:a16="http://schemas.microsoft.com/office/drawing/2014/main" id="{E88F622B-B1F2-4D2B-AFD0-32CA9FDA8FA4}"/>
              </a:ext>
            </a:extLst>
          </p:cNvPr>
          <p:cNvSpPr txBox="1"/>
          <p:nvPr/>
        </p:nvSpPr>
        <p:spPr>
          <a:xfrm>
            <a:off x="310754" y="1044872"/>
            <a:ext cx="11526749" cy="584775"/>
          </a:xfrm>
          <a:prstGeom prst="rect">
            <a:avLst/>
          </a:prstGeom>
          <a:noFill/>
        </p:spPr>
        <p:txBody>
          <a:bodyPr wrap="square" rtlCol="0">
            <a:spAutoFit/>
          </a:bodyPr>
          <a:lstStyle/>
          <a:p>
            <a:r>
              <a:rPr lang="en-US" sz="1600" dirty="0"/>
              <a:t>When you pluck a string, or blow on the end of a clarinet, or flute, you create a wave in the string/air column, and this wave will reflect back and forth (and be partially transmitted into the guitar/outside air too) along the string/air column.  A few reflections are illustrated.  </a:t>
            </a:r>
            <a:endParaRPr lang="en-US" dirty="0"/>
          </a:p>
        </p:txBody>
      </p:sp>
      <p:graphicFrame>
        <p:nvGraphicFramePr>
          <p:cNvPr id="15" name="Object 14">
            <a:extLst>
              <a:ext uri="{FF2B5EF4-FFF2-40B4-BE49-F238E27FC236}">
                <a16:creationId xmlns:a16="http://schemas.microsoft.com/office/drawing/2014/main" id="{682F11AD-C3E4-41A4-A912-339EAF3E50CA}"/>
              </a:ext>
            </a:extLst>
          </p:cNvPr>
          <p:cNvGraphicFramePr>
            <a:graphicFrameLocks noChangeAspect="1"/>
          </p:cNvGraphicFramePr>
          <p:nvPr>
            <p:extLst>
              <p:ext uri="{D42A27DB-BD31-4B8C-83A1-F6EECF244321}">
                <p14:modId xmlns:p14="http://schemas.microsoft.com/office/powerpoint/2010/main" val="31982940"/>
              </p:ext>
            </p:extLst>
          </p:nvPr>
        </p:nvGraphicFramePr>
        <p:xfrm>
          <a:off x="428493" y="1897786"/>
          <a:ext cx="4996952" cy="2216738"/>
        </p:xfrm>
        <a:graphic>
          <a:graphicData uri="http://schemas.openxmlformats.org/presentationml/2006/ole">
            <mc:AlternateContent xmlns:mc="http://schemas.openxmlformats.org/markup-compatibility/2006">
              <mc:Choice xmlns:v="urn:schemas-microsoft-com:vml" Requires="v">
                <p:oleObj name="Bitmap Image" r:id="rId2" imgW="4054191" imgH="1798095" progId="Paint.Picture">
                  <p:embed/>
                </p:oleObj>
              </mc:Choice>
              <mc:Fallback>
                <p:oleObj name="Bitmap Image" r:id="rId2" imgW="4054191" imgH="1798095" progId="Paint.Picture">
                  <p:embed/>
                  <p:pic>
                    <p:nvPicPr>
                      <p:cNvPr id="0" name="Object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93" y="1897786"/>
                        <a:ext cx="4996952" cy="2216738"/>
                      </a:xfrm>
                      <a:prstGeom prst="rect">
                        <a:avLst/>
                      </a:prstGeom>
                      <a:noFill/>
                    </p:spPr>
                  </p:pic>
                </p:oleObj>
              </mc:Fallback>
            </mc:AlternateContent>
          </a:graphicData>
        </a:graphic>
      </p:graphicFrame>
      <p:sp>
        <p:nvSpPr>
          <p:cNvPr id="21" name="Freeform: Shape 20">
            <a:extLst>
              <a:ext uri="{FF2B5EF4-FFF2-40B4-BE49-F238E27FC236}">
                <a16:creationId xmlns:a16="http://schemas.microsoft.com/office/drawing/2014/main" id="{30E99C8B-4086-4BA1-A4A9-03A61000D533}"/>
              </a:ext>
            </a:extLst>
          </p:cNvPr>
          <p:cNvSpPr/>
          <p:nvPr/>
        </p:nvSpPr>
        <p:spPr>
          <a:xfrm>
            <a:off x="2460597" y="2729107"/>
            <a:ext cx="580687" cy="604993"/>
          </a:xfrm>
          <a:custGeom>
            <a:avLst/>
            <a:gdLst>
              <a:gd name="connsiteX0" fmla="*/ 0 w 518160"/>
              <a:gd name="connsiteY0" fmla="*/ 416213 h 792444"/>
              <a:gd name="connsiteX1" fmla="*/ 172720 w 518160"/>
              <a:gd name="connsiteY1" fmla="*/ 9813 h 792444"/>
              <a:gd name="connsiteX2" fmla="*/ 396240 w 518160"/>
              <a:gd name="connsiteY2" fmla="*/ 781973 h 792444"/>
              <a:gd name="connsiteX3" fmla="*/ 518160 w 518160"/>
              <a:gd name="connsiteY3" fmla="*/ 385733 h 792444"/>
            </a:gdLst>
            <a:ahLst/>
            <a:cxnLst>
              <a:cxn ang="0">
                <a:pos x="connsiteX0" y="connsiteY0"/>
              </a:cxn>
              <a:cxn ang="0">
                <a:pos x="connsiteX1" y="connsiteY1"/>
              </a:cxn>
              <a:cxn ang="0">
                <a:pos x="connsiteX2" y="connsiteY2"/>
              </a:cxn>
              <a:cxn ang="0">
                <a:pos x="connsiteX3" y="connsiteY3"/>
              </a:cxn>
            </a:cxnLst>
            <a:rect l="l" t="t" r="r" b="b"/>
            <a:pathLst>
              <a:path w="518160" h="792444">
                <a:moveTo>
                  <a:pt x="0" y="416213"/>
                </a:moveTo>
                <a:cubicBezTo>
                  <a:pt x="53340" y="182533"/>
                  <a:pt x="106680" y="-51147"/>
                  <a:pt x="172720" y="9813"/>
                </a:cubicBezTo>
                <a:cubicBezTo>
                  <a:pt x="238760" y="70773"/>
                  <a:pt x="338667" y="719320"/>
                  <a:pt x="396240" y="781973"/>
                </a:cubicBezTo>
                <a:cubicBezTo>
                  <a:pt x="453813" y="844626"/>
                  <a:pt x="485986" y="615179"/>
                  <a:pt x="518160" y="385733"/>
                </a:cubicBezTo>
              </a:path>
            </a:pathLst>
          </a:custGeom>
          <a:ln w="38100">
            <a:solidFill>
              <a:srgbClr val="00B05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id="{9D06D9B9-ED65-4CB5-BD4B-EB529ED544AA}"/>
              </a:ext>
            </a:extLst>
          </p:cNvPr>
          <p:cNvSpPr/>
          <p:nvPr/>
        </p:nvSpPr>
        <p:spPr>
          <a:xfrm>
            <a:off x="3260680" y="2685075"/>
            <a:ext cx="580687" cy="698718"/>
          </a:xfrm>
          <a:custGeom>
            <a:avLst/>
            <a:gdLst>
              <a:gd name="connsiteX0" fmla="*/ 0 w 518160"/>
              <a:gd name="connsiteY0" fmla="*/ 416213 h 792444"/>
              <a:gd name="connsiteX1" fmla="*/ 172720 w 518160"/>
              <a:gd name="connsiteY1" fmla="*/ 9813 h 792444"/>
              <a:gd name="connsiteX2" fmla="*/ 396240 w 518160"/>
              <a:gd name="connsiteY2" fmla="*/ 781973 h 792444"/>
              <a:gd name="connsiteX3" fmla="*/ 518160 w 518160"/>
              <a:gd name="connsiteY3" fmla="*/ 385733 h 792444"/>
            </a:gdLst>
            <a:ahLst/>
            <a:cxnLst>
              <a:cxn ang="0">
                <a:pos x="connsiteX0" y="connsiteY0"/>
              </a:cxn>
              <a:cxn ang="0">
                <a:pos x="connsiteX1" y="connsiteY1"/>
              </a:cxn>
              <a:cxn ang="0">
                <a:pos x="connsiteX2" y="connsiteY2"/>
              </a:cxn>
              <a:cxn ang="0">
                <a:pos x="connsiteX3" y="connsiteY3"/>
              </a:cxn>
            </a:cxnLst>
            <a:rect l="l" t="t" r="r" b="b"/>
            <a:pathLst>
              <a:path w="518160" h="792444">
                <a:moveTo>
                  <a:pt x="0" y="416213"/>
                </a:moveTo>
                <a:cubicBezTo>
                  <a:pt x="53340" y="182533"/>
                  <a:pt x="106680" y="-51147"/>
                  <a:pt x="172720" y="9813"/>
                </a:cubicBezTo>
                <a:cubicBezTo>
                  <a:pt x="238760" y="70773"/>
                  <a:pt x="338667" y="719320"/>
                  <a:pt x="396240" y="781973"/>
                </a:cubicBezTo>
                <a:cubicBezTo>
                  <a:pt x="453813" y="844626"/>
                  <a:pt x="485986" y="615179"/>
                  <a:pt x="518160" y="385733"/>
                </a:cubicBezTo>
              </a:path>
            </a:pathLst>
          </a:custGeom>
          <a:ln w="38100">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33A9282B-0FED-4AFA-AB0D-C62D364ACA40}"/>
              </a:ext>
            </a:extLst>
          </p:cNvPr>
          <p:cNvSpPr/>
          <p:nvPr/>
        </p:nvSpPr>
        <p:spPr>
          <a:xfrm>
            <a:off x="1677952" y="2696023"/>
            <a:ext cx="533644" cy="532304"/>
          </a:xfrm>
          <a:custGeom>
            <a:avLst/>
            <a:gdLst>
              <a:gd name="connsiteX0" fmla="*/ 0 w 518160"/>
              <a:gd name="connsiteY0" fmla="*/ 416213 h 792444"/>
              <a:gd name="connsiteX1" fmla="*/ 172720 w 518160"/>
              <a:gd name="connsiteY1" fmla="*/ 9813 h 792444"/>
              <a:gd name="connsiteX2" fmla="*/ 396240 w 518160"/>
              <a:gd name="connsiteY2" fmla="*/ 781973 h 792444"/>
              <a:gd name="connsiteX3" fmla="*/ 518160 w 518160"/>
              <a:gd name="connsiteY3" fmla="*/ 385733 h 792444"/>
            </a:gdLst>
            <a:ahLst/>
            <a:cxnLst>
              <a:cxn ang="0">
                <a:pos x="connsiteX0" y="connsiteY0"/>
              </a:cxn>
              <a:cxn ang="0">
                <a:pos x="connsiteX1" y="connsiteY1"/>
              </a:cxn>
              <a:cxn ang="0">
                <a:pos x="connsiteX2" y="connsiteY2"/>
              </a:cxn>
              <a:cxn ang="0">
                <a:pos x="connsiteX3" y="connsiteY3"/>
              </a:cxn>
            </a:cxnLst>
            <a:rect l="l" t="t" r="r" b="b"/>
            <a:pathLst>
              <a:path w="518160" h="792444">
                <a:moveTo>
                  <a:pt x="0" y="416213"/>
                </a:moveTo>
                <a:cubicBezTo>
                  <a:pt x="53340" y="182533"/>
                  <a:pt x="106680" y="-51147"/>
                  <a:pt x="172720" y="9813"/>
                </a:cubicBezTo>
                <a:cubicBezTo>
                  <a:pt x="238760" y="70773"/>
                  <a:pt x="338667" y="719320"/>
                  <a:pt x="396240" y="781973"/>
                </a:cubicBezTo>
                <a:cubicBezTo>
                  <a:pt x="453813" y="844626"/>
                  <a:pt x="485986" y="615179"/>
                  <a:pt x="518160" y="385733"/>
                </a:cubicBezTo>
              </a:path>
            </a:pathLst>
          </a:custGeom>
          <a:ln w="38100">
            <a:solidFill>
              <a:srgbClr val="92D05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2F984D4-31EE-419F-9124-D37E29664DE8}"/>
              </a:ext>
            </a:extLst>
          </p:cNvPr>
          <p:cNvSpPr/>
          <p:nvPr/>
        </p:nvSpPr>
        <p:spPr>
          <a:xfrm>
            <a:off x="3981956" y="2645316"/>
            <a:ext cx="580687" cy="698718"/>
          </a:xfrm>
          <a:custGeom>
            <a:avLst/>
            <a:gdLst>
              <a:gd name="connsiteX0" fmla="*/ 0 w 518160"/>
              <a:gd name="connsiteY0" fmla="*/ 416213 h 792444"/>
              <a:gd name="connsiteX1" fmla="*/ 172720 w 518160"/>
              <a:gd name="connsiteY1" fmla="*/ 9813 h 792444"/>
              <a:gd name="connsiteX2" fmla="*/ 396240 w 518160"/>
              <a:gd name="connsiteY2" fmla="*/ 781973 h 792444"/>
              <a:gd name="connsiteX3" fmla="*/ 518160 w 518160"/>
              <a:gd name="connsiteY3" fmla="*/ 385733 h 792444"/>
            </a:gdLst>
            <a:ahLst/>
            <a:cxnLst>
              <a:cxn ang="0">
                <a:pos x="connsiteX0" y="connsiteY0"/>
              </a:cxn>
              <a:cxn ang="0">
                <a:pos x="connsiteX1" y="connsiteY1"/>
              </a:cxn>
              <a:cxn ang="0">
                <a:pos x="connsiteX2" y="connsiteY2"/>
              </a:cxn>
              <a:cxn ang="0">
                <a:pos x="connsiteX3" y="connsiteY3"/>
              </a:cxn>
            </a:cxnLst>
            <a:rect l="l" t="t" r="r" b="b"/>
            <a:pathLst>
              <a:path w="518160" h="792444">
                <a:moveTo>
                  <a:pt x="0" y="416213"/>
                </a:moveTo>
                <a:cubicBezTo>
                  <a:pt x="53340" y="182533"/>
                  <a:pt x="106680" y="-51147"/>
                  <a:pt x="172720" y="9813"/>
                </a:cubicBezTo>
                <a:cubicBezTo>
                  <a:pt x="238760" y="70773"/>
                  <a:pt x="338667" y="719320"/>
                  <a:pt x="396240" y="781973"/>
                </a:cubicBezTo>
                <a:cubicBezTo>
                  <a:pt x="453813" y="844626"/>
                  <a:pt x="485986" y="615179"/>
                  <a:pt x="518160" y="385733"/>
                </a:cubicBezTo>
              </a:path>
            </a:pathLst>
          </a:custGeom>
          <a:ln w="38100">
            <a:solidFill>
              <a:srgbClr val="FF6699"/>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cxnSp>
        <p:nvCxnSpPr>
          <p:cNvPr id="26" name="Straight Arrow Connector 25">
            <a:extLst>
              <a:ext uri="{FF2B5EF4-FFF2-40B4-BE49-F238E27FC236}">
                <a16:creationId xmlns:a16="http://schemas.microsoft.com/office/drawing/2014/main" id="{9C765584-FFE5-4A1C-982B-E503CBCC4D85}"/>
              </a:ext>
            </a:extLst>
          </p:cNvPr>
          <p:cNvCxnSpPr/>
          <p:nvPr/>
        </p:nvCxnSpPr>
        <p:spPr>
          <a:xfrm>
            <a:off x="2450116" y="2573353"/>
            <a:ext cx="586598"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6DBBA18-E161-4589-93B1-FE4B18647333}"/>
              </a:ext>
            </a:extLst>
          </p:cNvPr>
          <p:cNvCxnSpPr/>
          <p:nvPr/>
        </p:nvCxnSpPr>
        <p:spPr>
          <a:xfrm flipH="1">
            <a:off x="3250740" y="3447993"/>
            <a:ext cx="45494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99FA67A4-F8AE-425F-861E-EC2482DA55E4}"/>
              </a:ext>
            </a:extLst>
          </p:cNvPr>
          <p:cNvCxnSpPr/>
          <p:nvPr/>
        </p:nvCxnSpPr>
        <p:spPr>
          <a:xfrm>
            <a:off x="1649899" y="2583290"/>
            <a:ext cx="579120" cy="0"/>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3F8272AF-A85E-41E8-B4BE-31B26D776E1C}"/>
              </a:ext>
            </a:extLst>
          </p:cNvPr>
          <p:cNvCxnSpPr/>
          <p:nvPr/>
        </p:nvCxnSpPr>
        <p:spPr>
          <a:xfrm flipH="1">
            <a:off x="4008344" y="3447991"/>
            <a:ext cx="477520" cy="0"/>
          </a:xfrm>
          <a:prstGeom prst="straightConnector1">
            <a:avLst/>
          </a:prstGeom>
          <a:ln w="38100">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or: Curved 33">
            <a:extLst>
              <a:ext uri="{FF2B5EF4-FFF2-40B4-BE49-F238E27FC236}">
                <a16:creationId xmlns:a16="http://schemas.microsoft.com/office/drawing/2014/main" id="{9BF68A65-B704-47AA-B17D-544CD19BAD2C}"/>
              </a:ext>
            </a:extLst>
          </p:cNvPr>
          <p:cNvCxnSpPr>
            <a:cxnSpLocks/>
          </p:cNvCxnSpPr>
          <p:nvPr/>
        </p:nvCxnSpPr>
        <p:spPr>
          <a:xfrm rot="5400000" flipH="1" flipV="1">
            <a:off x="3471477" y="2277401"/>
            <a:ext cx="478586" cy="328929"/>
          </a:xfrm>
          <a:prstGeom prst="curvedConnector3">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B0DDC11-EAF8-4AD7-8C10-8493BE21DDB0}"/>
              </a:ext>
            </a:extLst>
          </p:cNvPr>
          <p:cNvSpPr txBox="1"/>
          <p:nvPr/>
        </p:nvSpPr>
        <p:spPr>
          <a:xfrm>
            <a:off x="3192515" y="1752257"/>
            <a:ext cx="1365695" cy="369332"/>
          </a:xfrm>
          <a:prstGeom prst="rect">
            <a:avLst/>
          </a:prstGeom>
          <a:noFill/>
        </p:spPr>
        <p:txBody>
          <a:bodyPr wrap="none" rtlCol="0">
            <a:spAutoFit/>
          </a:bodyPr>
          <a:lstStyle/>
          <a:p>
            <a:r>
              <a:rPr lang="en-US" dirty="0">
                <a:solidFill>
                  <a:srgbClr val="FF0000"/>
                </a:solidFill>
              </a:rPr>
              <a:t>1</a:t>
            </a:r>
            <a:r>
              <a:rPr lang="en-US" baseline="30000" dirty="0">
                <a:solidFill>
                  <a:srgbClr val="FF0000"/>
                </a:solidFill>
              </a:rPr>
              <a:t>st</a:t>
            </a:r>
            <a:r>
              <a:rPr lang="en-US" dirty="0">
                <a:solidFill>
                  <a:srgbClr val="FF0000"/>
                </a:solidFill>
              </a:rPr>
              <a:t> reflection</a:t>
            </a:r>
          </a:p>
        </p:txBody>
      </p:sp>
      <p:cxnSp>
        <p:nvCxnSpPr>
          <p:cNvPr id="4" name="Connector: Curved 3">
            <a:extLst>
              <a:ext uri="{FF2B5EF4-FFF2-40B4-BE49-F238E27FC236}">
                <a16:creationId xmlns:a16="http://schemas.microsoft.com/office/drawing/2014/main" id="{D12E95F6-D564-416D-B08A-77C0A94936C9}"/>
              </a:ext>
            </a:extLst>
          </p:cNvPr>
          <p:cNvCxnSpPr/>
          <p:nvPr/>
        </p:nvCxnSpPr>
        <p:spPr>
          <a:xfrm rot="5400000">
            <a:off x="1490888" y="3744812"/>
            <a:ext cx="971328" cy="182880"/>
          </a:xfrm>
          <a:prstGeom prst="curvedConnector3">
            <a:avLst/>
          </a:prstGeom>
        </p:spPr>
        <p:style>
          <a:lnRef idx="3">
            <a:schemeClr val="accent6"/>
          </a:lnRef>
          <a:fillRef idx="0">
            <a:schemeClr val="accent6"/>
          </a:fillRef>
          <a:effectRef idx="2">
            <a:schemeClr val="accent6"/>
          </a:effectRef>
          <a:fontRef idx="minor">
            <a:schemeClr val="tx1"/>
          </a:fontRef>
        </p:style>
      </p:cxnSp>
      <p:sp>
        <p:nvSpPr>
          <p:cNvPr id="6" name="TextBox 5">
            <a:extLst>
              <a:ext uri="{FF2B5EF4-FFF2-40B4-BE49-F238E27FC236}">
                <a16:creationId xmlns:a16="http://schemas.microsoft.com/office/drawing/2014/main" id="{5C8035A5-B6FC-4B49-A8F0-7F9D101FD7D5}"/>
              </a:ext>
            </a:extLst>
          </p:cNvPr>
          <p:cNvSpPr txBox="1"/>
          <p:nvPr/>
        </p:nvSpPr>
        <p:spPr>
          <a:xfrm>
            <a:off x="1279982" y="4348750"/>
            <a:ext cx="1415516" cy="369332"/>
          </a:xfrm>
          <a:prstGeom prst="rect">
            <a:avLst/>
          </a:prstGeom>
          <a:noFill/>
        </p:spPr>
        <p:txBody>
          <a:bodyPr wrap="none" rtlCol="0">
            <a:spAutoFit/>
          </a:bodyPr>
          <a:lstStyle/>
          <a:p>
            <a:r>
              <a:rPr lang="en-US" dirty="0">
                <a:solidFill>
                  <a:srgbClr val="92D050"/>
                </a:solidFill>
              </a:rPr>
              <a:t>2</a:t>
            </a:r>
            <a:r>
              <a:rPr lang="en-US" baseline="30000" dirty="0">
                <a:solidFill>
                  <a:srgbClr val="92D050"/>
                </a:solidFill>
              </a:rPr>
              <a:t>nd</a:t>
            </a:r>
            <a:r>
              <a:rPr lang="en-US" dirty="0">
                <a:solidFill>
                  <a:srgbClr val="92D050"/>
                </a:solidFill>
              </a:rPr>
              <a:t> reflection</a:t>
            </a:r>
          </a:p>
        </p:txBody>
      </p:sp>
      <p:cxnSp>
        <p:nvCxnSpPr>
          <p:cNvPr id="10" name="Connector: Curved 9">
            <a:extLst>
              <a:ext uri="{FF2B5EF4-FFF2-40B4-BE49-F238E27FC236}">
                <a16:creationId xmlns:a16="http://schemas.microsoft.com/office/drawing/2014/main" id="{F6D803C0-4F18-4E17-95F1-DED2B6EC7A35}"/>
              </a:ext>
            </a:extLst>
          </p:cNvPr>
          <p:cNvCxnSpPr/>
          <p:nvPr/>
        </p:nvCxnSpPr>
        <p:spPr>
          <a:xfrm rot="10800000" flipV="1">
            <a:off x="4417268" y="2114625"/>
            <a:ext cx="639402" cy="566531"/>
          </a:xfrm>
          <a:prstGeom prst="curvedConnector3">
            <a:avLst/>
          </a:prstGeom>
          <a:ln>
            <a:solidFill>
              <a:srgbClr val="FF0066"/>
            </a:solidFill>
          </a:ln>
        </p:spPr>
        <p:style>
          <a:lnRef idx="3">
            <a:schemeClr val="dk1"/>
          </a:lnRef>
          <a:fillRef idx="0">
            <a:schemeClr val="dk1"/>
          </a:fillRef>
          <a:effectRef idx="2">
            <a:schemeClr val="dk1"/>
          </a:effectRef>
          <a:fontRef idx="minor">
            <a:schemeClr val="tx1"/>
          </a:fontRef>
        </p:style>
      </p:cxnSp>
      <p:sp>
        <p:nvSpPr>
          <p:cNvPr id="11" name="TextBox 10">
            <a:extLst>
              <a:ext uri="{FF2B5EF4-FFF2-40B4-BE49-F238E27FC236}">
                <a16:creationId xmlns:a16="http://schemas.microsoft.com/office/drawing/2014/main" id="{AC2FC7B5-7FE5-492B-A770-C691A586F136}"/>
              </a:ext>
            </a:extLst>
          </p:cNvPr>
          <p:cNvSpPr txBox="1"/>
          <p:nvPr/>
        </p:nvSpPr>
        <p:spPr>
          <a:xfrm>
            <a:off x="4622807" y="1734801"/>
            <a:ext cx="1386149" cy="369332"/>
          </a:xfrm>
          <a:prstGeom prst="rect">
            <a:avLst/>
          </a:prstGeom>
          <a:noFill/>
        </p:spPr>
        <p:txBody>
          <a:bodyPr wrap="none" rtlCol="0">
            <a:spAutoFit/>
          </a:bodyPr>
          <a:lstStyle/>
          <a:p>
            <a:r>
              <a:rPr lang="en-US" dirty="0">
                <a:solidFill>
                  <a:srgbClr val="FF6699"/>
                </a:solidFill>
              </a:rPr>
              <a:t>3</a:t>
            </a:r>
            <a:r>
              <a:rPr lang="en-US" baseline="30000" dirty="0">
                <a:solidFill>
                  <a:srgbClr val="FF6699"/>
                </a:solidFill>
              </a:rPr>
              <a:t>rd</a:t>
            </a:r>
            <a:r>
              <a:rPr lang="en-US" dirty="0">
                <a:solidFill>
                  <a:srgbClr val="FF6699"/>
                </a:solidFill>
              </a:rPr>
              <a:t> reflection</a:t>
            </a:r>
          </a:p>
        </p:txBody>
      </p:sp>
      <p:cxnSp>
        <p:nvCxnSpPr>
          <p:cNvPr id="14" name="Connector: Curved 13">
            <a:extLst>
              <a:ext uri="{FF2B5EF4-FFF2-40B4-BE49-F238E27FC236}">
                <a16:creationId xmlns:a16="http://schemas.microsoft.com/office/drawing/2014/main" id="{0921D656-9AB1-4E50-83E0-3D4F6D933E48}"/>
              </a:ext>
            </a:extLst>
          </p:cNvPr>
          <p:cNvCxnSpPr>
            <a:cxnSpLocks/>
          </p:cNvCxnSpPr>
          <p:nvPr/>
        </p:nvCxnSpPr>
        <p:spPr>
          <a:xfrm rot="16200000" flipH="1">
            <a:off x="2671010" y="3668616"/>
            <a:ext cx="901605" cy="404993"/>
          </a:xfrm>
          <a:prstGeom prst="curvedConnector3">
            <a:avLst/>
          </a:prstGeom>
        </p:spPr>
        <p:style>
          <a:lnRef idx="3">
            <a:schemeClr val="accent6"/>
          </a:lnRef>
          <a:fillRef idx="0">
            <a:schemeClr val="accent6"/>
          </a:fillRef>
          <a:effectRef idx="2">
            <a:schemeClr val="accent6"/>
          </a:effectRef>
          <a:fontRef idx="minor">
            <a:schemeClr val="tx1"/>
          </a:fontRef>
        </p:style>
      </p:cxnSp>
      <p:sp>
        <p:nvSpPr>
          <p:cNvPr id="18" name="TextBox 17">
            <a:extLst>
              <a:ext uri="{FF2B5EF4-FFF2-40B4-BE49-F238E27FC236}">
                <a16:creationId xmlns:a16="http://schemas.microsoft.com/office/drawing/2014/main" id="{822D8DB4-C6C5-43C0-AAC2-3F66F4526C57}"/>
              </a:ext>
            </a:extLst>
          </p:cNvPr>
          <p:cNvSpPr txBox="1"/>
          <p:nvPr/>
        </p:nvSpPr>
        <p:spPr>
          <a:xfrm>
            <a:off x="2816604" y="4321915"/>
            <a:ext cx="1483548" cy="369332"/>
          </a:xfrm>
          <a:prstGeom prst="rect">
            <a:avLst/>
          </a:prstGeom>
          <a:noFill/>
        </p:spPr>
        <p:txBody>
          <a:bodyPr wrap="none" rtlCol="0">
            <a:spAutoFit/>
          </a:bodyPr>
          <a:lstStyle/>
          <a:p>
            <a:r>
              <a:rPr lang="en-US" dirty="0">
                <a:solidFill>
                  <a:srgbClr val="00B050"/>
                </a:solidFill>
              </a:rPr>
              <a:t>incident wave</a:t>
            </a:r>
          </a:p>
        </p:txBody>
      </p:sp>
      <p:sp>
        <p:nvSpPr>
          <p:cNvPr id="19" name="TextBox 18">
            <a:extLst>
              <a:ext uri="{FF2B5EF4-FFF2-40B4-BE49-F238E27FC236}">
                <a16:creationId xmlns:a16="http://schemas.microsoft.com/office/drawing/2014/main" id="{E887B831-B964-4DA8-9988-A1A5CEF82DBC}"/>
              </a:ext>
            </a:extLst>
          </p:cNvPr>
          <p:cNvSpPr txBox="1"/>
          <p:nvPr/>
        </p:nvSpPr>
        <p:spPr>
          <a:xfrm>
            <a:off x="327141" y="5028260"/>
            <a:ext cx="6625019" cy="338554"/>
          </a:xfrm>
          <a:prstGeom prst="rect">
            <a:avLst/>
          </a:prstGeom>
          <a:noFill/>
        </p:spPr>
        <p:txBody>
          <a:bodyPr wrap="none" rtlCol="0">
            <a:spAutoFit/>
          </a:bodyPr>
          <a:lstStyle/>
          <a:p>
            <a:r>
              <a:rPr lang="en-US" sz="1600" dirty="0"/>
              <a:t>We’re ultimately interested in how these multiple reflections superimpose….</a:t>
            </a:r>
          </a:p>
        </p:txBody>
      </p:sp>
      <p:pic>
        <p:nvPicPr>
          <p:cNvPr id="25" name="Picture 24">
            <a:extLst>
              <a:ext uri="{FF2B5EF4-FFF2-40B4-BE49-F238E27FC236}">
                <a16:creationId xmlns:a16="http://schemas.microsoft.com/office/drawing/2014/main" id="{8B918767-E91B-4F2D-A266-F75B8D24CA9E}"/>
              </a:ext>
            </a:extLst>
          </p:cNvPr>
          <p:cNvPicPr>
            <a:picLocks noChangeAspect="1"/>
          </p:cNvPicPr>
          <p:nvPr/>
        </p:nvPicPr>
        <p:blipFill>
          <a:blip r:embed="rId4"/>
          <a:stretch>
            <a:fillRect/>
          </a:stretch>
        </p:blipFill>
        <p:spPr>
          <a:xfrm>
            <a:off x="8474639" y="1971457"/>
            <a:ext cx="2697165" cy="2621091"/>
          </a:xfrm>
          <a:prstGeom prst="rect">
            <a:avLst/>
          </a:prstGeom>
        </p:spPr>
      </p:pic>
      <p:sp>
        <p:nvSpPr>
          <p:cNvPr id="29" name="Rectangle 28">
            <a:extLst>
              <a:ext uri="{FF2B5EF4-FFF2-40B4-BE49-F238E27FC236}">
                <a16:creationId xmlns:a16="http://schemas.microsoft.com/office/drawing/2014/main" id="{FE4604CD-8F2B-40D3-955F-10FB252F171B}"/>
              </a:ext>
            </a:extLst>
          </p:cNvPr>
          <p:cNvSpPr>
            <a:spLocks noChangeArrowheads="1"/>
          </p:cNvSpPr>
          <p:nvPr/>
        </p:nvSpPr>
        <p:spPr bwMode="auto">
          <a:xfrm>
            <a:off x="432549" y="5525995"/>
            <a:ext cx="9516110" cy="861774"/>
          </a:xfrm>
          <a:prstGeom prst="rect">
            <a:avLst/>
          </a:prstGeom>
          <a:noFill/>
          <a:ln w="9525">
            <a:solidFill>
              <a:srgbClr val="00B0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600" dirty="0"/>
              <a:t>A wave is said to ‘resonate’ when it and its reflected waves all meet the following criteria.  </a:t>
            </a:r>
          </a:p>
          <a:p>
            <a:pPr marL="342900" indent="-342900">
              <a:buAutoNum type="arabicPeriod"/>
            </a:pPr>
            <a:r>
              <a:rPr lang="en-US" sz="1600" dirty="0"/>
              <a:t>All waves traveling to the right superimpose exactly on top of each other.</a:t>
            </a:r>
          </a:p>
          <a:p>
            <a:pPr marL="342900" indent="-342900">
              <a:buAutoNum type="arabicPeriod"/>
            </a:pPr>
            <a:r>
              <a:rPr lang="en-US" sz="1600" dirty="0"/>
              <a:t>All waves traveling to the left also superimpose exactly on top of each other.</a:t>
            </a:r>
          </a:p>
        </p:txBody>
      </p:sp>
      <p:graphicFrame>
        <p:nvGraphicFramePr>
          <p:cNvPr id="31" name="Object 30">
            <a:extLst>
              <a:ext uri="{FF2B5EF4-FFF2-40B4-BE49-F238E27FC236}">
                <a16:creationId xmlns:a16="http://schemas.microsoft.com/office/drawing/2014/main" id="{42665076-1B37-49AC-A487-0CA884B362B8}"/>
              </a:ext>
            </a:extLst>
          </p:cNvPr>
          <p:cNvGraphicFramePr>
            <a:graphicFrameLocks noChangeAspect="1"/>
          </p:cNvGraphicFramePr>
          <p:nvPr>
            <p:extLst>
              <p:ext uri="{D42A27DB-BD31-4B8C-83A1-F6EECF244321}">
                <p14:modId xmlns:p14="http://schemas.microsoft.com/office/powerpoint/2010/main" val="3531752044"/>
              </p:ext>
            </p:extLst>
          </p:nvPr>
        </p:nvGraphicFramePr>
        <p:xfrm>
          <a:off x="6797954" y="1682716"/>
          <a:ext cx="1403050" cy="3008531"/>
        </p:xfrm>
        <a:graphic>
          <a:graphicData uri="http://schemas.openxmlformats.org/presentationml/2006/ole">
            <mc:AlternateContent xmlns:mc="http://schemas.openxmlformats.org/markup-compatibility/2006">
              <mc:Choice xmlns:v="urn:schemas-microsoft-com:vml" Requires="v">
                <p:oleObj name="Bitmap Image" r:id="rId5" imgW="1303200" imgH="3246120" progId="Paint.Picture">
                  <p:embed/>
                </p:oleObj>
              </mc:Choice>
              <mc:Fallback>
                <p:oleObj name="Bitmap Image" r:id="rId5" imgW="1303200" imgH="3246120" progId="Paint.Picture">
                  <p:embed/>
                  <p:pic>
                    <p:nvPicPr>
                      <p:cNvPr id="17" name="Object 16">
                        <a:extLst>
                          <a:ext uri="{FF2B5EF4-FFF2-40B4-BE49-F238E27FC236}">
                            <a16:creationId xmlns:a16="http://schemas.microsoft.com/office/drawing/2014/main" id="{4CE11B56-5BDC-4136-9815-E5869C0BCDB0}"/>
                          </a:ext>
                        </a:extLst>
                      </p:cNvPr>
                      <p:cNvPicPr>
                        <a:picLocks noChangeAspect="1" noChangeArrowheads="1"/>
                      </p:cNvPicPr>
                      <p:nvPr/>
                    </p:nvPicPr>
                    <p:blipFill>
                      <a:blip r:embed="rId6"/>
                      <a:srcRect/>
                      <a:stretch>
                        <a:fillRect/>
                      </a:stretch>
                    </p:blipFill>
                    <p:spPr bwMode="auto">
                      <a:xfrm>
                        <a:off x="6797954" y="1682716"/>
                        <a:ext cx="1403050" cy="3008531"/>
                      </a:xfrm>
                      <a:prstGeom prst="rect">
                        <a:avLst/>
                      </a:prstGeom>
                      <a:noFill/>
                    </p:spPr>
                  </p:pic>
                </p:oleObj>
              </mc:Fallback>
            </mc:AlternateContent>
          </a:graphicData>
        </a:graphic>
      </p:graphicFrame>
    </p:spTree>
    <p:extLst>
      <p:ext uri="{BB962C8B-B14F-4D97-AF65-F5344CB8AC3E}">
        <p14:creationId xmlns:p14="http://schemas.microsoft.com/office/powerpoint/2010/main" val="3939650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35" grpId="0"/>
      <p:bldP spid="6" grpId="0"/>
      <p:bldP spid="11" grpId="0"/>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3AFE9A7F-6A83-4EE2-9F3F-5AE4D04B29AC}"/>
              </a:ext>
            </a:extLst>
          </p:cNvPr>
          <p:cNvSpPr>
            <a:spLocks noChangeArrowheads="1"/>
          </p:cNvSpPr>
          <p:nvPr/>
        </p:nvSpPr>
        <p:spPr bwMode="auto">
          <a:xfrm>
            <a:off x="141515" y="11103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6">
            <a:extLst>
              <a:ext uri="{FF2B5EF4-FFF2-40B4-BE49-F238E27FC236}">
                <a16:creationId xmlns:a16="http://schemas.microsoft.com/office/drawing/2014/main" id="{D55AD9E1-2562-4FF4-9082-BAD805BE8FB9}"/>
              </a:ext>
            </a:extLst>
          </p:cNvPr>
          <p:cNvSpPr>
            <a:spLocks noChangeArrowheads="1"/>
          </p:cNvSpPr>
          <p:nvPr/>
        </p:nvSpPr>
        <p:spPr bwMode="auto">
          <a:xfrm>
            <a:off x="0" y="30577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TextBox 7">
            <a:extLst>
              <a:ext uri="{FF2B5EF4-FFF2-40B4-BE49-F238E27FC236}">
                <a16:creationId xmlns:a16="http://schemas.microsoft.com/office/drawing/2014/main" id="{DFE5C2B2-B0DD-4782-8322-A2033A43C362}"/>
              </a:ext>
            </a:extLst>
          </p:cNvPr>
          <p:cNvSpPr txBox="1"/>
          <p:nvPr/>
        </p:nvSpPr>
        <p:spPr>
          <a:xfrm>
            <a:off x="272305" y="5005181"/>
            <a:ext cx="5709162" cy="1077218"/>
          </a:xfrm>
          <a:prstGeom prst="rect">
            <a:avLst/>
          </a:prstGeom>
          <a:noFill/>
        </p:spPr>
        <p:txBody>
          <a:bodyPr wrap="square" rtlCol="0">
            <a:spAutoFit/>
          </a:bodyPr>
          <a:lstStyle/>
          <a:p>
            <a:r>
              <a:rPr lang="en-US" sz="1600" dirty="0"/>
              <a:t>Another eighth of a period later, the green waves will have traveled another 2.5cm to right and the red waves 2.5cm to left.  This will put them </a:t>
            </a:r>
            <a:r>
              <a:rPr lang="en-US" sz="1600" i="1" dirty="0"/>
              <a:t>completely</a:t>
            </a:r>
            <a:r>
              <a:rPr lang="en-US" sz="1600" dirty="0"/>
              <a:t> out of phase, and the superposition will be zero.  </a:t>
            </a:r>
          </a:p>
        </p:txBody>
      </p:sp>
      <p:sp>
        <p:nvSpPr>
          <p:cNvPr id="9" name="TextBox 8">
            <a:extLst>
              <a:ext uri="{FF2B5EF4-FFF2-40B4-BE49-F238E27FC236}">
                <a16:creationId xmlns:a16="http://schemas.microsoft.com/office/drawing/2014/main" id="{58E9EA68-AD0A-4699-9EAE-A7C9BFF80064}"/>
              </a:ext>
            </a:extLst>
          </p:cNvPr>
          <p:cNvSpPr txBox="1"/>
          <p:nvPr/>
        </p:nvSpPr>
        <p:spPr>
          <a:xfrm>
            <a:off x="6096000" y="4882070"/>
            <a:ext cx="5709162" cy="1323439"/>
          </a:xfrm>
          <a:prstGeom prst="rect">
            <a:avLst/>
          </a:prstGeom>
          <a:noFill/>
        </p:spPr>
        <p:txBody>
          <a:bodyPr wrap="square" rtlCol="0">
            <a:spAutoFit/>
          </a:bodyPr>
          <a:lstStyle/>
          <a:p>
            <a:r>
              <a:rPr lang="en-US" sz="1600" dirty="0"/>
              <a:t>Another eighth of a period later, the green waves will have traveled another 2.5cm to right and the red waves 2.5cm to left.  This will put them slightly out of phase, and the superposition will give a shape that looks like the t = t</a:t>
            </a:r>
            <a:r>
              <a:rPr lang="en-US" sz="1600" baseline="-25000" dirty="0"/>
              <a:t>0</a:t>
            </a:r>
            <a:r>
              <a:rPr lang="en-US" sz="1600" dirty="0"/>
              <a:t> + T/8 shape, except upside down.  </a:t>
            </a:r>
          </a:p>
        </p:txBody>
      </p:sp>
      <p:sp>
        <p:nvSpPr>
          <p:cNvPr id="10" name="Title 1">
            <a:extLst>
              <a:ext uri="{FF2B5EF4-FFF2-40B4-BE49-F238E27FC236}">
                <a16:creationId xmlns:a16="http://schemas.microsoft.com/office/drawing/2014/main" id="{4F3693DA-0FF5-4946-BCDE-DABA508A56AD}"/>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11" name="Object 10">
            <a:extLst>
              <a:ext uri="{FF2B5EF4-FFF2-40B4-BE49-F238E27FC236}">
                <a16:creationId xmlns:a16="http://schemas.microsoft.com/office/drawing/2014/main" id="{586EB2DD-4B3E-42F0-B8AE-A08D5C0205CA}"/>
              </a:ext>
            </a:extLst>
          </p:cNvPr>
          <p:cNvGraphicFramePr>
            <a:graphicFrameLocks noChangeAspect="1"/>
          </p:cNvGraphicFramePr>
          <p:nvPr>
            <p:extLst>
              <p:ext uri="{D42A27DB-BD31-4B8C-83A1-F6EECF244321}">
                <p14:modId xmlns:p14="http://schemas.microsoft.com/office/powerpoint/2010/main" val="3217330531"/>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2" imgW="4054191" imgH="1798095" progId="Paint.Picture">
                  <p:embed/>
                </p:oleObj>
              </mc:Choice>
              <mc:Fallback>
                <p:oleObj name="Bitmap Image" r:id="rId2"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
        <p:nvSpPr>
          <p:cNvPr id="2" name="Rectangle 209">
            <a:extLst>
              <a:ext uri="{FF2B5EF4-FFF2-40B4-BE49-F238E27FC236}">
                <a16:creationId xmlns:a16="http://schemas.microsoft.com/office/drawing/2014/main" id="{41BAF302-9702-48C4-9165-0F6E745F789A}"/>
              </a:ext>
            </a:extLst>
          </p:cNvPr>
          <p:cNvSpPr>
            <a:spLocks noChangeArrowheads="1"/>
          </p:cNvSpPr>
          <p:nvPr/>
        </p:nvSpPr>
        <p:spPr bwMode="auto">
          <a:xfrm>
            <a:off x="0" y="1059843"/>
            <a:ext cx="1015675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D22C82F1-29C4-4A62-9AF1-3F0114A80BDD}"/>
              </a:ext>
            </a:extLst>
          </p:cNvPr>
          <p:cNvGraphicFramePr>
            <a:graphicFrameLocks noChangeAspect="1"/>
          </p:cNvGraphicFramePr>
          <p:nvPr>
            <p:extLst>
              <p:ext uri="{D42A27DB-BD31-4B8C-83A1-F6EECF244321}">
                <p14:modId xmlns:p14="http://schemas.microsoft.com/office/powerpoint/2010/main" val="289684579"/>
              </p:ext>
            </p:extLst>
          </p:nvPr>
        </p:nvGraphicFramePr>
        <p:xfrm>
          <a:off x="272305" y="1381211"/>
          <a:ext cx="5502330" cy="2958227"/>
        </p:xfrm>
        <a:graphic>
          <a:graphicData uri="http://schemas.openxmlformats.org/presentationml/2006/ole">
            <mc:AlternateContent xmlns:mc="http://schemas.openxmlformats.org/markup-compatibility/2006">
              <mc:Choice xmlns:v="urn:schemas-microsoft-com:vml" Requires="v">
                <p:oleObj name="Bitmap Image" r:id="rId4" imgW="6179760" imgH="3322440" progId="Paint.Picture">
                  <p:embed/>
                </p:oleObj>
              </mc:Choice>
              <mc:Fallback>
                <p:oleObj name="Bitmap Image" r:id="rId4" imgW="6179760" imgH="3322440" progId="Paint.Picture">
                  <p:embed/>
                  <p:pic>
                    <p:nvPicPr>
                      <p:cNvPr id="0" name="Object 208"/>
                      <p:cNvPicPr>
                        <a:picLocks noChangeAspect="1" noChangeArrowheads="1"/>
                      </p:cNvPicPr>
                      <p:nvPr/>
                    </p:nvPicPr>
                    <p:blipFill>
                      <a:blip r:embed="rId5"/>
                      <a:srcRect/>
                      <a:stretch>
                        <a:fillRect/>
                      </a:stretch>
                    </p:blipFill>
                    <p:spPr bwMode="auto">
                      <a:xfrm>
                        <a:off x="272305" y="1381211"/>
                        <a:ext cx="5502330" cy="2958227"/>
                      </a:xfrm>
                      <a:prstGeom prst="rect">
                        <a:avLst/>
                      </a:prstGeom>
                      <a:noFill/>
                    </p:spPr>
                  </p:pic>
                </p:oleObj>
              </mc:Fallback>
            </mc:AlternateContent>
          </a:graphicData>
        </a:graphic>
      </p:graphicFrame>
      <p:cxnSp>
        <p:nvCxnSpPr>
          <p:cNvPr id="7" name="Straight Connector 6">
            <a:extLst>
              <a:ext uri="{FF2B5EF4-FFF2-40B4-BE49-F238E27FC236}">
                <a16:creationId xmlns:a16="http://schemas.microsoft.com/office/drawing/2014/main" id="{08E79752-114A-46F7-B040-D66BCDF4224F}"/>
              </a:ext>
            </a:extLst>
          </p:cNvPr>
          <p:cNvCxnSpPr>
            <a:cxnSpLocks/>
          </p:cNvCxnSpPr>
          <p:nvPr/>
        </p:nvCxnSpPr>
        <p:spPr>
          <a:xfrm>
            <a:off x="795130" y="2882348"/>
            <a:ext cx="4184374" cy="0"/>
          </a:xfrm>
          <a:prstGeom prst="line">
            <a:avLst/>
          </a:prstGeom>
          <a:ln w="31750">
            <a:solidFill>
              <a:srgbClr val="7030A0"/>
            </a:solidFill>
          </a:ln>
        </p:spPr>
        <p:style>
          <a:lnRef idx="1">
            <a:schemeClr val="accent1"/>
          </a:lnRef>
          <a:fillRef idx="0">
            <a:schemeClr val="accent1"/>
          </a:fillRef>
          <a:effectRef idx="0">
            <a:schemeClr val="accent1"/>
          </a:effectRef>
          <a:fontRef idx="minor">
            <a:schemeClr val="tx1"/>
          </a:fontRef>
        </p:style>
      </p:cxnSp>
      <p:sp>
        <p:nvSpPr>
          <p:cNvPr id="13" name="Rectangle 211">
            <a:extLst>
              <a:ext uri="{FF2B5EF4-FFF2-40B4-BE49-F238E27FC236}">
                <a16:creationId xmlns:a16="http://schemas.microsoft.com/office/drawing/2014/main" id="{00496061-E978-41D9-AA5C-5B7EEE4C8275}"/>
              </a:ext>
            </a:extLst>
          </p:cNvPr>
          <p:cNvSpPr>
            <a:spLocks noChangeArrowheads="1"/>
          </p:cNvSpPr>
          <p:nvPr/>
        </p:nvSpPr>
        <p:spPr bwMode="auto">
          <a:xfrm>
            <a:off x="5625024" y="11186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23792359-E495-40EB-A6D4-2BF3173E4F6C}"/>
              </a:ext>
            </a:extLst>
          </p:cNvPr>
          <p:cNvGraphicFramePr>
            <a:graphicFrameLocks noChangeAspect="1"/>
          </p:cNvGraphicFramePr>
          <p:nvPr>
            <p:extLst>
              <p:ext uri="{D42A27DB-BD31-4B8C-83A1-F6EECF244321}">
                <p14:modId xmlns:p14="http://schemas.microsoft.com/office/powerpoint/2010/main" val="1122216401"/>
              </p:ext>
            </p:extLst>
          </p:nvPr>
        </p:nvGraphicFramePr>
        <p:xfrm>
          <a:off x="5775325" y="1247775"/>
          <a:ext cx="5708650" cy="3257550"/>
        </p:xfrm>
        <a:graphic>
          <a:graphicData uri="http://schemas.openxmlformats.org/presentationml/2006/ole">
            <mc:AlternateContent xmlns:mc="http://schemas.openxmlformats.org/markup-compatibility/2006">
              <mc:Choice xmlns:v="urn:schemas-microsoft-com:vml" Requires="v">
                <p:oleObj name="Bitmap Image" r:id="rId6" imgW="6179760" imgH="3528000" progId="Paint.Picture">
                  <p:embed/>
                </p:oleObj>
              </mc:Choice>
              <mc:Fallback>
                <p:oleObj name="Bitmap Image" r:id="rId6" imgW="6179760" imgH="3528000" progId="Paint.Picture">
                  <p:embed/>
                  <p:pic>
                    <p:nvPicPr>
                      <p:cNvPr id="0" name="Object 210"/>
                      <p:cNvPicPr>
                        <a:picLocks noChangeAspect="1" noChangeArrowheads="1"/>
                      </p:cNvPicPr>
                      <p:nvPr/>
                    </p:nvPicPr>
                    <p:blipFill>
                      <a:blip r:embed="rId7"/>
                      <a:srcRect/>
                      <a:stretch>
                        <a:fillRect/>
                      </a:stretch>
                    </p:blipFill>
                    <p:spPr bwMode="auto">
                      <a:xfrm>
                        <a:off x="5775325" y="1247775"/>
                        <a:ext cx="5708650" cy="3257550"/>
                      </a:xfrm>
                      <a:prstGeom prst="rect">
                        <a:avLst/>
                      </a:prstGeom>
                      <a:noFill/>
                    </p:spPr>
                  </p:pic>
                </p:oleObj>
              </mc:Fallback>
            </mc:AlternateContent>
          </a:graphicData>
        </a:graphic>
      </p:graphicFrame>
      <p:sp>
        <p:nvSpPr>
          <p:cNvPr id="15" name="Freeform: Shape 14">
            <a:extLst>
              <a:ext uri="{FF2B5EF4-FFF2-40B4-BE49-F238E27FC236}">
                <a16:creationId xmlns:a16="http://schemas.microsoft.com/office/drawing/2014/main" id="{FC7454FD-42EB-4E85-AAAA-CAC230FD8615}"/>
              </a:ext>
            </a:extLst>
          </p:cNvPr>
          <p:cNvSpPr/>
          <p:nvPr/>
        </p:nvSpPr>
        <p:spPr>
          <a:xfrm>
            <a:off x="6551407" y="2140824"/>
            <a:ext cx="4329953" cy="1436029"/>
          </a:xfrm>
          <a:custGeom>
            <a:avLst/>
            <a:gdLst>
              <a:gd name="connsiteX0" fmla="*/ 0 w 4329953"/>
              <a:gd name="connsiteY0" fmla="*/ 709952 h 1436029"/>
              <a:gd name="connsiteX1" fmla="*/ 193638 w 4329953"/>
              <a:gd name="connsiteY1" fmla="*/ 376465 h 1436029"/>
              <a:gd name="connsiteX2" fmla="*/ 322729 w 4329953"/>
              <a:gd name="connsiteY2" fmla="*/ 155934 h 1436029"/>
              <a:gd name="connsiteX3" fmla="*/ 473337 w 4329953"/>
              <a:gd name="connsiteY3" fmla="*/ 32221 h 1436029"/>
              <a:gd name="connsiteX4" fmla="*/ 623944 w 4329953"/>
              <a:gd name="connsiteY4" fmla="*/ 32221 h 1436029"/>
              <a:gd name="connsiteX5" fmla="*/ 828339 w 4329953"/>
              <a:gd name="connsiteY5" fmla="*/ 252752 h 1436029"/>
              <a:gd name="connsiteX6" fmla="*/ 1183341 w 4329953"/>
              <a:gd name="connsiteY6" fmla="*/ 882075 h 1436029"/>
              <a:gd name="connsiteX7" fmla="*/ 1420009 w 4329953"/>
              <a:gd name="connsiteY7" fmla="*/ 1296244 h 1436029"/>
              <a:gd name="connsiteX8" fmla="*/ 1549101 w 4329953"/>
              <a:gd name="connsiteY8" fmla="*/ 1393063 h 1436029"/>
              <a:gd name="connsiteX9" fmla="*/ 1683572 w 4329953"/>
              <a:gd name="connsiteY9" fmla="*/ 1409200 h 1436029"/>
              <a:gd name="connsiteX10" fmla="*/ 1861073 w 4329953"/>
              <a:gd name="connsiteY10" fmla="*/ 1263971 h 1436029"/>
              <a:gd name="connsiteX11" fmla="*/ 2173045 w 4329953"/>
              <a:gd name="connsiteY11" fmla="*/ 715331 h 1436029"/>
              <a:gd name="connsiteX12" fmla="*/ 2409713 w 4329953"/>
              <a:gd name="connsiteY12" fmla="*/ 268889 h 1436029"/>
              <a:gd name="connsiteX13" fmla="*/ 2624866 w 4329953"/>
              <a:gd name="connsiteY13" fmla="*/ 37600 h 1436029"/>
              <a:gd name="connsiteX14" fmla="*/ 2829261 w 4329953"/>
              <a:gd name="connsiteY14" fmla="*/ 48357 h 1436029"/>
              <a:gd name="connsiteX15" fmla="*/ 3141233 w 4329953"/>
              <a:gd name="connsiteY15" fmla="*/ 500178 h 1436029"/>
              <a:gd name="connsiteX16" fmla="*/ 3463962 w 4329953"/>
              <a:gd name="connsiteY16" fmla="*/ 1134880 h 1436029"/>
              <a:gd name="connsiteX17" fmla="*/ 3706009 w 4329953"/>
              <a:gd name="connsiteY17" fmla="*/ 1403821 h 1436029"/>
              <a:gd name="connsiteX18" fmla="*/ 3958814 w 4329953"/>
              <a:gd name="connsiteY18" fmla="*/ 1355411 h 1436029"/>
              <a:gd name="connsiteX19" fmla="*/ 4329953 w 4329953"/>
              <a:gd name="connsiteY19" fmla="*/ 726089 h 1436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29953" h="1436029">
                <a:moveTo>
                  <a:pt x="0" y="709952"/>
                </a:moveTo>
                <a:lnTo>
                  <a:pt x="193638" y="376465"/>
                </a:lnTo>
                <a:cubicBezTo>
                  <a:pt x="247426" y="284129"/>
                  <a:pt x="276113" y="213308"/>
                  <a:pt x="322729" y="155934"/>
                </a:cubicBezTo>
                <a:cubicBezTo>
                  <a:pt x="369345" y="98560"/>
                  <a:pt x="423135" y="52840"/>
                  <a:pt x="473337" y="32221"/>
                </a:cubicBezTo>
                <a:cubicBezTo>
                  <a:pt x="523539" y="11602"/>
                  <a:pt x="564777" y="-4534"/>
                  <a:pt x="623944" y="32221"/>
                </a:cubicBezTo>
                <a:cubicBezTo>
                  <a:pt x="683111" y="68976"/>
                  <a:pt x="735106" y="111110"/>
                  <a:pt x="828339" y="252752"/>
                </a:cubicBezTo>
                <a:cubicBezTo>
                  <a:pt x="921572" y="394394"/>
                  <a:pt x="1084729" y="708160"/>
                  <a:pt x="1183341" y="882075"/>
                </a:cubicBezTo>
                <a:cubicBezTo>
                  <a:pt x="1281953" y="1055990"/>
                  <a:pt x="1359049" y="1211079"/>
                  <a:pt x="1420009" y="1296244"/>
                </a:cubicBezTo>
                <a:cubicBezTo>
                  <a:pt x="1480969" y="1381409"/>
                  <a:pt x="1505174" y="1374237"/>
                  <a:pt x="1549101" y="1393063"/>
                </a:cubicBezTo>
                <a:cubicBezTo>
                  <a:pt x="1593028" y="1411889"/>
                  <a:pt x="1631577" y="1430715"/>
                  <a:pt x="1683572" y="1409200"/>
                </a:cubicBezTo>
                <a:cubicBezTo>
                  <a:pt x="1735567" y="1387685"/>
                  <a:pt x="1779494" y="1379616"/>
                  <a:pt x="1861073" y="1263971"/>
                </a:cubicBezTo>
                <a:cubicBezTo>
                  <a:pt x="1942652" y="1148326"/>
                  <a:pt x="2081605" y="881178"/>
                  <a:pt x="2173045" y="715331"/>
                </a:cubicBezTo>
                <a:cubicBezTo>
                  <a:pt x="2264485" y="549484"/>
                  <a:pt x="2334410" y="381844"/>
                  <a:pt x="2409713" y="268889"/>
                </a:cubicBezTo>
                <a:cubicBezTo>
                  <a:pt x="2485016" y="155934"/>
                  <a:pt x="2554941" y="74355"/>
                  <a:pt x="2624866" y="37600"/>
                </a:cubicBezTo>
                <a:cubicBezTo>
                  <a:pt x="2694791" y="845"/>
                  <a:pt x="2743200" y="-28739"/>
                  <a:pt x="2829261" y="48357"/>
                </a:cubicBezTo>
                <a:cubicBezTo>
                  <a:pt x="2915322" y="125453"/>
                  <a:pt x="3035450" y="319091"/>
                  <a:pt x="3141233" y="500178"/>
                </a:cubicBezTo>
                <a:cubicBezTo>
                  <a:pt x="3247016" y="681265"/>
                  <a:pt x="3369833" y="984273"/>
                  <a:pt x="3463962" y="1134880"/>
                </a:cubicBezTo>
                <a:cubicBezTo>
                  <a:pt x="3558091" y="1285487"/>
                  <a:pt x="3623534" y="1367066"/>
                  <a:pt x="3706009" y="1403821"/>
                </a:cubicBezTo>
                <a:cubicBezTo>
                  <a:pt x="3788484" y="1440576"/>
                  <a:pt x="3854823" y="1468366"/>
                  <a:pt x="3958814" y="1355411"/>
                </a:cubicBezTo>
                <a:cubicBezTo>
                  <a:pt x="4062805" y="1242456"/>
                  <a:pt x="4196379" y="984272"/>
                  <a:pt x="4329953" y="726089"/>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02958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3DD7EE0-26A0-4C86-B19C-71E44AFD88DD}"/>
              </a:ext>
            </a:extLst>
          </p:cNvPr>
          <p:cNvSpPr>
            <a:spLocks noChangeArrowheads="1"/>
          </p:cNvSpPr>
          <p:nvPr/>
        </p:nvSpPr>
        <p:spPr bwMode="auto">
          <a:xfrm>
            <a:off x="0" y="11103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TextBox 4">
            <a:extLst>
              <a:ext uri="{FF2B5EF4-FFF2-40B4-BE49-F238E27FC236}">
                <a16:creationId xmlns:a16="http://schemas.microsoft.com/office/drawing/2014/main" id="{01FC9C63-4131-488E-B2B8-7892C3452E35}"/>
              </a:ext>
            </a:extLst>
          </p:cNvPr>
          <p:cNvSpPr txBox="1"/>
          <p:nvPr/>
        </p:nvSpPr>
        <p:spPr>
          <a:xfrm>
            <a:off x="534463" y="5085937"/>
            <a:ext cx="5114157" cy="1323439"/>
          </a:xfrm>
          <a:prstGeom prst="rect">
            <a:avLst/>
          </a:prstGeom>
          <a:noFill/>
        </p:spPr>
        <p:txBody>
          <a:bodyPr wrap="square" rtlCol="0">
            <a:spAutoFit/>
          </a:bodyPr>
          <a:lstStyle/>
          <a:p>
            <a:r>
              <a:rPr lang="en-US" sz="1600" dirty="0"/>
              <a:t>Another eighth of a period later, the green waves will have traveled another 2.5cm to right and the red waves 2.5cm to left.  This will put them slightly completely in phase, and the superposition will give a shape that looks like the t</a:t>
            </a:r>
            <a:r>
              <a:rPr lang="en-US" sz="1600" baseline="-25000" dirty="0"/>
              <a:t>0</a:t>
            </a:r>
            <a:r>
              <a:rPr lang="en-US" sz="1600" dirty="0"/>
              <a:t> shape, except upside down.  </a:t>
            </a:r>
          </a:p>
        </p:txBody>
      </p:sp>
      <p:sp>
        <p:nvSpPr>
          <p:cNvPr id="6" name="Rectangle 5">
            <a:extLst>
              <a:ext uri="{FF2B5EF4-FFF2-40B4-BE49-F238E27FC236}">
                <a16:creationId xmlns:a16="http://schemas.microsoft.com/office/drawing/2014/main" id="{9D5D42E0-2D72-4D18-A58E-30A3381EF64A}"/>
              </a:ext>
            </a:extLst>
          </p:cNvPr>
          <p:cNvSpPr>
            <a:spLocks noChangeArrowheads="1"/>
          </p:cNvSpPr>
          <p:nvPr/>
        </p:nvSpPr>
        <p:spPr bwMode="auto">
          <a:xfrm>
            <a:off x="141514" y="32663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TextBox 7">
            <a:extLst>
              <a:ext uri="{FF2B5EF4-FFF2-40B4-BE49-F238E27FC236}">
                <a16:creationId xmlns:a16="http://schemas.microsoft.com/office/drawing/2014/main" id="{1B8833EC-7A79-4CEE-992C-9E58390C91B6}"/>
              </a:ext>
            </a:extLst>
          </p:cNvPr>
          <p:cNvSpPr txBox="1"/>
          <p:nvPr/>
        </p:nvSpPr>
        <p:spPr>
          <a:xfrm>
            <a:off x="6453099" y="5085937"/>
            <a:ext cx="5114157" cy="1077218"/>
          </a:xfrm>
          <a:prstGeom prst="rect">
            <a:avLst/>
          </a:prstGeom>
          <a:noFill/>
        </p:spPr>
        <p:txBody>
          <a:bodyPr wrap="square" rtlCol="0">
            <a:spAutoFit/>
          </a:bodyPr>
          <a:lstStyle/>
          <a:p>
            <a:r>
              <a:rPr lang="en-US" sz="1600" dirty="0"/>
              <a:t>Another eighth of a period later, the green waves will have traveled another 2.5cm to right and the red waves 2.5cm to left.  This will put them slightly in phase, and the superposition will diminish again.</a:t>
            </a:r>
          </a:p>
        </p:txBody>
      </p:sp>
      <p:sp>
        <p:nvSpPr>
          <p:cNvPr id="9" name="Title 1">
            <a:extLst>
              <a:ext uri="{FF2B5EF4-FFF2-40B4-BE49-F238E27FC236}">
                <a16:creationId xmlns:a16="http://schemas.microsoft.com/office/drawing/2014/main" id="{1164CBDA-F62D-4B0E-AA3F-3E87E90CE860}"/>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10" name="Object 9">
            <a:extLst>
              <a:ext uri="{FF2B5EF4-FFF2-40B4-BE49-F238E27FC236}">
                <a16:creationId xmlns:a16="http://schemas.microsoft.com/office/drawing/2014/main" id="{04E80284-FFE5-4117-9CB9-D012C4B0FF86}"/>
              </a:ext>
            </a:extLst>
          </p:cNvPr>
          <p:cNvGraphicFramePr>
            <a:graphicFrameLocks noChangeAspect="1"/>
          </p:cNvGraphicFramePr>
          <p:nvPr>
            <p:extLst>
              <p:ext uri="{D42A27DB-BD31-4B8C-83A1-F6EECF244321}">
                <p14:modId xmlns:p14="http://schemas.microsoft.com/office/powerpoint/2010/main" val="3217330531"/>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2" imgW="4054191" imgH="1798095" progId="Paint.Picture">
                  <p:embed/>
                </p:oleObj>
              </mc:Choice>
              <mc:Fallback>
                <p:oleObj name="Bitmap Image" r:id="rId2"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
        <p:nvSpPr>
          <p:cNvPr id="2" name="Rectangle 204">
            <a:extLst>
              <a:ext uri="{FF2B5EF4-FFF2-40B4-BE49-F238E27FC236}">
                <a16:creationId xmlns:a16="http://schemas.microsoft.com/office/drawing/2014/main" id="{06ED74D2-FB91-4F67-8F08-331BB585A1D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2C49A543-5747-44DE-91A1-442780AF6285}"/>
              </a:ext>
            </a:extLst>
          </p:cNvPr>
          <p:cNvGraphicFramePr>
            <a:graphicFrameLocks noChangeAspect="1"/>
          </p:cNvGraphicFramePr>
          <p:nvPr>
            <p:extLst>
              <p:ext uri="{D42A27DB-BD31-4B8C-83A1-F6EECF244321}">
                <p14:modId xmlns:p14="http://schemas.microsoft.com/office/powerpoint/2010/main" val="13701959"/>
              </p:ext>
            </p:extLst>
          </p:nvPr>
        </p:nvGraphicFramePr>
        <p:xfrm>
          <a:off x="149750" y="1410441"/>
          <a:ext cx="5900057" cy="3426671"/>
        </p:xfrm>
        <a:graphic>
          <a:graphicData uri="http://schemas.openxmlformats.org/presentationml/2006/ole">
            <mc:AlternateContent xmlns:mc="http://schemas.openxmlformats.org/markup-compatibility/2006">
              <mc:Choice xmlns:v="urn:schemas-microsoft-com:vml" Requires="v">
                <p:oleObj name="Bitmap Image" r:id="rId4" imgW="6179760" imgH="3589200" progId="Paint.Picture">
                  <p:embed/>
                </p:oleObj>
              </mc:Choice>
              <mc:Fallback>
                <p:oleObj name="Bitmap Image" r:id="rId4" imgW="6179760" imgH="3589200" progId="Paint.Picture">
                  <p:embed/>
                  <p:pic>
                    <p:nvPicPr>
                      <p:cNvPr id="0" name="Object 203"/>
                      <p:cNvPicPr>
                        <a:picLocks noChangeAspect="1" noChangeArrowheads="1"/>
                      </p:cNvPicPr>
                      <p:nvPr/>
                    </p:nvPicPr>
                    <p:blipFill>
                      <a:blip r:embed="rId5"/>
                      <a:srcRect/>
                      <a:stretch>
                        <a:fillRect/>
                      </a:stretch>
                    </p:blipFill>
                    <p:spPr bwMode="auto">
                      <a:xfrm>
                        <a:off x="149750" y="1410441"/>
                        <a:ext cx="5900057" cy="3426671"/>
                      </a:xfrm>
                      <a:prstGeom prst="rect">
                        <a:avLst/>
                      </a:prstGeom>
                      <a:noFill/>
                    </p:spPr>
                  </p:pic>
                </p:oleObj>
              </mc:Fallback>
            </mc:AlternateContent>
          </a:graphicData>
        </a:graphic>
      </p:graphicFrame>
      <p:sp>
        <p:nvSpPr>
          <p:cNvPr id="12" name="Freeform: Shape 11">
            <a:extLst>
              <a:ext uri="{FF2B5EF4-FFF2-40B4-BE49-F238E27FC236}">
                <a16:creationId xmlns:a16="http://schemas.microsoft.com/office/drawing/2014/main" id="{9DFF89AA-11F2-4889-9B66-6211C026CF12}"/>
              </a:ext>
            </a:extLst>
          </p:cNvPr>
          <p:cNvSpPr/>
          <p:nvPr/>
        </p:nvSpPr>
        <p:spPr>
          <a:xfrm flipV="1">
            <a:off x="881963" y="2117123"/>
            <a:ext cx="4447918" cy="1993557"/>
          </a:xfrm>
          <a:custGeom>
            <a:avLst/>
            <a:gdLst>
              <a:gd name="connsiteX0" fmla="*/ 0 w 3798917"/>
              <a:gd name="connsiteY0" fmla="*/ 912043 h 1765500"/>
              <a:gd name="connsiteX1" fmla="*/ 249382 w 3798917"/>
              <a:gd name="connsiteY1" fmla="*/ 1543810 h 1765500"/>
              <a:gd name="connsiteX2" fmla="*/ 365760 w 3798917"/>
              <a:gd name="connsiteY2" fmla="*/ 1701752 h 1765500"/>
              <a:gd name="connsiteX3" fmla="*/ 432262 w 3798917"/>
              <a:gd name="connsiteY3" fmla="*/ 1743316 h 1765500"/>
              <a:gd name="connsiteX4" fmla="*/ 540328 w 3798917"/>
              <a:gd name="connsiteY4" fmla="*/ 1751628 h 1765500"/>
              <a:gd name="connsiteX5" fmla="*/ 698269 w 3798917"/>
              <a:gd name="connsiteY5" fmla="*/ 1552123 h 1765500"/>
              <a:gd name="connsiteX6" fmla="*/ 1080655 w 3798917"/>
              <a:gd name="connsiteY6" fmla="*/ 496406 h 1765500"/>
              <a:gd name="connsiteX7" fmla="*/ 1371600 w 3798917"/>
              <a:gd name="connsiteY7" fmla="*/ 14268 h 1765500"/>
              <a:gd name="connsiteX8" fmla="*/ 1371600 w 3798917"/>
              <a:gd name="connsiteY8" fmla="*/ 14268 h 1765500"/>
              <a:gd name="connsiteX9" fmla="*/ 1479666 w 3798917"/>
              <a:gd name="connsiteY9" fmla="*/ 14268 h 1765500"/>
              <a:gd name="connsiteX10" fmla="*/ 1604357 w 3798917"/>
              <a:gd name="connsiteY10" fmla="*/ 138959 h 1765500"/>
              <a:gd name="connsiteX11" fmla="*/ 1828800 w 3798917"/>
              <a:gd name="connsiteY11" fmla="*/ 654348 h 1765500"/>
              <a:gd name="connsiteX12" fmla="*/ 2111433 w 3798917"/>
              <a:gd name="connsiteY12" fmla="*/ 1468996 h 1765500"/>
              <a:gd name="connsiteX13" fmla="*/ 2302626 w 3798917"/>
              <a:gd name="connsiteY13" fmla="*/ 1701752 h 1765500"/>
              <a:gd name="connsiteX14" fmla="*/ 2394066 w 3798917"/>
              <a:gd name="connsiteY14" fmla="*/ 1751628 h 1765500"/>
              <a:gd name="connsiteX15" fmla="*/ 2601884 w 3798917"/>
              <a:gd name="connsiteY15" fmla="*/ 1568748 h 1765500"/>
              <a:gd name="connsiteX16" fmla="*/ 2892829 w 3798917"/>
              <a:gd name="connsiteY16" fmla="*/ 787352 h 1765500"/>
              <a:gd name="connsiteX17" fmla="*/ 3108960 w 3798917"/>
              <a:gd name="connsiteY17" fmla="*/ 230399 h 1765500"/>
              <a:gd name="connsiteX18" fmla="*/ 3291840 w 3798917"/>
              <a:gd name="connsiteY18" fmla="*/ 14268 h 1765500"/>
              <a:gd name="connsiteX19" fmla="*/ 3491346 w 3798917"/>
              <a:gd name="connsiteY19" fmla="*/ 114021 h 1765500"/>
              <a:gd name="connsiteX20" fmla="*/ 3798917 w 3798917"/>
              <a:gd name="connsiteY20" fmla="*/ 862166 h 176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98917" h="1765500">
                <a:moveTo>
                  <a:pt x="0" y="912043"/>
                </a:moveTo>
                <a:cubicBezTo>
                  <a:pt x="94211" y="1162117"/>
                  <a:pt x="188422" y="1412192"/>
                  <a:pt x="249382" y="1543810"/>
                </a:cubicBezTo>
                <a:cubicBezTo>
                  <a:pt x="310342" y="1675428"/>
                  <a:pt x="335280" y="1668501"/>
                  <a:pt x="365760" y="1701752"/>
                </a:cubicBezTo>
                <a:cubicBezTo>
                  <a:pt x="396240" y="1735003"/>
                  <a:pt x="403167" y="1735003"/>
                  <a:pt x="432262" y="1743316"/>
                </a:cubicBezTo>
                <a:cubicBezTo>
                  <a:pt x="461357" y="1751629"/>
                  <a:pt x="495994" y="1783493"/>
                  <a:pt x="540328" y="1751628"/>
                </a:cubicBezTo>
                <a:cubicBezTo>
                  <a:pt x="584662" y="1719763"/>
                  <a:pt x="608215" y="1761327"/>
                  <a:pt x="698269" y="1552123"/>
                </a:cubicBezTo>
                <a:cubicBezTo>
                  <a:pt x="788323" y="1342919"/>
                  <a:pt x="968433" y="752715"/>
                  <a:pt x="1080655" y="496406"/>
                </a:cubicBezTo>
                <a:cubicBezTo>
                  <a:pt x="1192877" y="240097"/>
                  <a:pt x="1371600" y="14268"/>
                  <a:pt x="1371600" y="14268"/>
                </a:cubicBezTo>
                <a:lnTo>
                  <a:pt x="1371600" y="14268"/>
                </a:lnTo>
                <a:cubicBezTo>
                  <a:pt x="1389611" y="14268"/>
                  <a:pt x="1440873" y="-6514"/>
                  <a:pt x="1479666" y="14268"/>
                </a:cubicBezTo>
                <a:cubicBezTo>
                  <a:pt x="1518459" y="35050"/>
                  <a:pt x="1546168" y="32279"/>
                  <a:pt x="1604357" y="138959"/>
                </a:cubicBezTo>
                <a:cubicBezTo>
                  <a:pt x="1662546" y="245639"/>
                  <a:pt x="1744287" y="432675"/>
                  <a:pt x="1828800" y="654348"/>
                </a:cubicBezTo>
                <a:cubicBezTo>
                  <a:pt x="1913313" y="876021"/>
                  <a:pt x="2032462" y="1294429"/>
                  <a:pt x="2111433" y="1468996"/>
                </a:cubicBezTo>
                <a:cubicBezTo>
                  <a:pt x="2190404" y="1643563"/>
                  <a:pt x="2255521" y="1654647"/>
                  <a:pt x="2302626" y="1701752"/>
                </a:cubicBezTo>
                <a:cubicBezTo>
                  <a:pt x="2349731" y="1748857"/>
                  <a:pt x="2344190" y="1773795"/>
                  <a:pt x="2394066" y="1751628"/>
                </a:cubicBezTo>
                <a:cubicBezTo>
                  <a:pt x="2443942" y="1729461"/>
                  <a:pt x="2518757" y="1729461"/>
                  <a:pt x="2601884" y="1568748"/>
                </a:cubicBezTo>
                <a:cubicBezTo>
                  <a:pt x="2685011" y="1408035"/>
                  <a:pt x="2808316" y="1010410"/>
                  <a:pt x="2892829" y="787352"/>
                </a:cubicBezTo>
                <a:cubicBezTo>
                  <a:pt x="2977342" y="564294"/>
                  <a:pt x="3042458" y="359246"/>
                  <a:pt x="3108960" y="230399"/>
                </a:cubicBezTo>
                <a:cubicBezTo>
                  <a:pt x="3175462" y="101552"/>
                  <a:pt x="3228109" y="33664"/>
                  <a:pt x="3291840" y="14268"/>
                </a:cubicBezTo>
                <a:cubicBezTo>
                  <a:pt x="3355571" y="-5128"/>
                  <a:pt x="3406833" y="-27295"/>
                  <a:pt x="3491346" y="114021"/>
                </a:cubicBezTo>
                <a:cubicBezTo>
                  <a:pt x="3575859" y="255337"/>
                  <a:pt x="3687388" y="558751"/>
                  <a:pt x="3798917" y="862166"/>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4" name="Object 13">
            <a:extLst>
              <a:ext uri="{FF2B5EF4-FFF2-40B4-BE49-F238E27FC236}">
                <a16:creationId xmlns:a16="http://schemas.microsoft.com/office/drawing/2014/main" id="{74BBDA20-1D4C-4415-9E86-A0350191F3DB}"/>
              </a:ext>
            </a:extLst>
          </p:cNvPr>
          <p:cNvGraphicFramePr>
            <a:graphicFrameLocks noChangeAspect="1"/>
          </p:cNvGraphicFramePr>
          <p:nvPr>
            <p:extLst>
              <p:ext uri="{D42A27DB-BD31-4B8C-83A1-F6EECF244321}">
                <p14:modId xmlns:p14="http://schemas.microsoft.com/office/powerpoint/2010/main" val="1805510123"/>
              </p:ext>
            </p:extLst>
          </p:nvPr>
        </p:nvGraphicFramePr>
        <p:xfrm>
          <a:off x="5862112" y="1410440"/>
          <a:ext cx="5900057" cy="3426671"/>
        </p:xfrm>
        <a:graphic>
          <a:graphicData uri="http://schemas.openxmlformats.org/presentationml/2006/ole">
            <mc:AlternateContent xmlns:mc="http://schemas.openxmlformats.org/markup-compatibility/2006">
              <mc:Choice xmlns:v="urn:schemas-microsoft-com:vml" Requires="v">
                <p:oleObj name="Bitmap Image" r:id="rId6" imgW="6179760" imgH="3589200" progId="Paint.Picture">
                  <p:embed/>
                </p:oleObj>
              </mc:Choice>
              <mc:Fallback>
                <p:oleObj name="Bitmap Image" r:id="rId6" imgW="6179760" imgH="3589200" progId="Paint.Picture">
                  <p:embed/>
                  <p:pic>
                    <p:nvPicPr>
                      <p:cNvPr id="0" name="Object 207"/>
                      <p:cNvPicPr>
                        <a:picLocks noChangeAspect="1" noChangeArrowheads="1"/>
                      </p:cNvPicPr>
                      <p:nvPr/>
                    </p:nvPicPr>
                    <p:blipFill>
                      <a:blip r:embed="rId7"/>
                      <a:srcRect/>
                      <a:stretch>
                        <a:fillRect/>
                      </a:stretch>
                    </p:blipFill>
                    <p:spPr bwMode="auto">
                      <a:xfrm>
                        <a:off x="5862112" y="1410440"/>
                        <a:ext cx="5900057" cy="3426671"/>
                      </a:xfrm>
                      <a:prstGeom prst="rect">
                        <a:avLst/>
                      </a:prstGeom>
                      <a:noFill/>
                    </p:spPr>
                  </p:pic>
                </p:oleObj>
              </mc:Fallback>
            </mc:AlternateContent>
          </a:graphicData>
        </a:graphic>
      </p:graphicFrame>
      <p:sp>
        <p:nvSpPr>
          <p:cNvPr id="15" name="Freeform: Shape 14">
            <a:extLst>
              <a:ext uri="{FF2B5EF4-FFF2-40B4-BE49-F238E27FC236}">
                <a16:creationId xmlns:a16="http://schemas.microsoft.com/office/drawing/2014/main" id="{DD9F62C3-C4CC-4C40-98DA-E0DACE3A8E64}"/>
              </a:ext>
            </a:extLst>
          </p:cNvPr>
          <p:cNvSpPr/>
          <p:nvPr/>
        </p:nvSpPr>
        <p:spPr>
          <a:xfrm>
            <a:off x="6608114" y="2339294"/>
            <a:ext cx="4434129" cy="1436029"/>
          </a:xfrm>
          <a:custGeom>
            <a:avLst/>
            <a:gdLst>
              <a:gd name="connsiteX0" fmla="*/ 0 w 4329953"/>
              <a:gd name="connsiteY0" fmla="*/ 709952 h 1436029"/>
              <a:gd name="connsiteX1" fmla="*/ 193638 w 4329953"/>
              <a:gd name="connsiteY1" fmla="*/ 376465 h 1436029"/>
              <a:gd name="connsiteX2" fmla="*/ 322729 w 4329953"/>
              <a:gd name="connsiteY2" fmla="*/ 155934 h 1436029"/>
              <a:gd name="connsiteX3" fmla="*/ 473337 w 4329953"/>
              <a:gd name="connsiteY3" fmla="*/ 32221 h 1436029"/>
              <a:gd name="connsiteX4" fmla="*/ 623944 w 4329953"/>
              <a:gd name="connsiteY4" fmla="*/ 32221 h 1436029"/>
              <a:gd name="connsiteX5" fmla="*/ 828339 w 4329953"/>
              <a:gd name="connsiteY5" fmla="*/ 252752 h 1436029"/>
              <a:gd name="connsiteX6" fmla="*/ 1183341 w 4329953"/>
              <a:gd name="connsiteY6" fmla="*/ 882075 h 1436029"/>
              <a:gd name="connsiteX7" fmla="*/ 1420009 w 4329953"/>
              <a:gd name="connsiteY7" fmla="*/ 1296244 h 1436029"/>
              <a:gd name="connsiteX8" fmla="*/ 1549101 w 4329953"/>
              <a:gd name="connsiteY8" fmla="*/ 1393063 h 1436029"/>
              <a:gd name="connsiteX9" fmla="*/ 1683572 w 4329953"/>
              <a:gd name="connsiteY9" fmla="*/ 1409200 h 1436029"/>
              <a:gd name="connsiteX10" fmla="*/ 1861073 w 4329953"/>
              <a:gd name="connsiteY10" fmla="*/ 1263971 h 1436029"/>
              <a:gd name="connsiteX11" fmla="*/ 2173045 w 4329953"/>
              <a:gd name="connsiteY11" fmla="*/ 715331 h 1436029"/>
              <a:gd name="connsiteX12" fmla="*/ 2409713 w 4329953"/>
              <a:gd name="connsiteY12" fmla="*/ 268889 h 1436029"/>
              <a:gd name="connsiteX13" fmla="*/ 2624866 w 4329953"/>
              <a:gd name="connsiteY13" fmla="*/ 37600 h 1436029"/>
              <a:gd name="connsiteX14" fmla="*/ 2829261 w 4329953"/>
              <a:gd name="connsiteY14" fmla="*/ 48357 h 1436029"/>
              <a:gd name="connsiteX15" fmla="*/ 3141233 w 4329953"/>
              <a:gd name="connsiteY15" fmla="*/ 500178 h 1436029"/>
              <a:gd name="connsiteX16" fmla="*/ 3463962 w 4329953"/>
              <a:gd name="connsiteY16" fmla="*/ 1134880 h 1436029"/>
              <a:gd name="connsiteX17" fmla="*/ 3706009 w 4329953"/>
              <a:gd name="connsiteY17" fmla="*/ 1403821 h 1436029"/>
              <a:gd name="connsiteX18" fmla="*/ 3958814 w 4329953"/>
              <a:gd name="connsiteY18" fmla="*/ 1355411 h 1436029"/>
              <a:gd name="connsiteX19" fmla="*/ 4329953 w 4329953"/>
              <a:gd name="connsiteY19" fmla="*/ 726089 h 1436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29953" h="1436029">
                <a:moveTo>
                  <a:pt x="0" y="709952"/>
                </a:moveTo>
                <a:lnTo>
                  <a:pt x="193638" y="376465"/>
                </a:lnTo>
                <a:cubicBezTo>
                  <a:pt x="247426" y="284129"/>
                  <a:pt x="276113" y="213308"/>
                  <a:pt x="322729" y="155934"/>
                </a:cubicBezTo>
                <a:cubicBezTo>
                  <a:pt x="369345" y="98560"/>
                  <a:pt x="423135" y="52840"/>
                  <a:pt x="473337" y="32221"/>
                </a:cubicBezTo>
                <a:cubicBezTo>
                  <a:pt x="523539" y="11602"/>
                  <a:pt x="564777" y="-4534"/>
                  <a:pt x="623944" y="32221"/>
                </a:cubicBezTo>
                <a:cubicBezTo>
                  <a:pt x="683111" y="68976"/>
                  <a:pt x="735106" y="111110"/>
                  <a:pt x="828339" y="252752"/>
                </a:cubicBezTo>
                <a:cubicBezTo>
                  <a:pt x="921572" y="394394"/>
                  <a:pt x="1084729" y="708160"/>
                  <a:pt x="1183341" y="882075"/>
                </a:cubicBezTo>
                <a:cubicBezTo>
                  <a:pt x="1281953" y="1055990"/>
                  <a:pt x="1359049" y="1211079"/>
                  <a:pt x="1420009" y="1296244"/>
                </a:cubicBezTo>
                <a:cubicBezTo>
                  <a:pt x="1480969" y="1381409"/>
                  <a:pt x="1505174" y="1374237"/>
                  <a:pt x="1549101" y="1393063"/>
                </a:cubicBezTo>
                <a:cubicBezTo>
                  <a:pt x="1593028" y="1411889"/>
                  <a:pt x="1631577" y="1430715"/>
                  <a:pt x="1683572" y="1409200"/>
                </a:cubicBezTo>
                <a:cubicBezTo>
                  <a:pt x="1735567" y="1387685"/>
                  <a:pt x="1779494" y="1379616"/>
                  <a:pt x="1861073" y="1263971"/>
                </a:cubicBezTo>
                <a:cubicBezTo>
                  <a:pt x="1942652" y="1148326"/>
                  <a:pt x="2081605" y="881178"/>
                  <a:pt x="2173045" y="715331"/>
                </a:cubicBezTo>
                <a:cubicBezTo>
                  <a:pt x="2264485" y="549484"/>
                  <a:pt x="2334410" y="381844"/>
                  <a:pt x="2409713" y="268889"/>
                </a:cubicBezTo>
                <a:cubicBezTo>
                  <a:pt x="2485016" y="155934"/>
                  <a:pt x="2554941" y="74355"/>
                  <a:pt x="2624866" y="37600"/>
                </a:cubicBezTo>
                <a:cubicBezTo>
                  <a:pt x="2694791" y="845"/>
                  <a:pt x="2743200" y="-28739"/>
                  <a:pt x="2829261" y="48357"/>
                </a:cubicBezTo>
                <a:cubicBezTo>
                  <a:pt x="2915322" y="125453"/>
                  <a:pt x="3035450" y="319091"/>
                  <a:pt x="3141233" y="500178"/>
                </a:cubicBezTo>
                <a:cubicBezTo>
                  <a:pt x="3247016" y="681265"/>
                  <a:pt x="3369833" y="984273"/>
                  <a:pt x="3463962" y="1134880"/>
                </a:cubicBezTo>
                <a:cubicBezTo>
                  <a:pt x="3558091" y="1285487"/>
                  <a:pt x="3623534" y="1367066"/>
                  <a:pt x="3706009" y="1403821"/>
                </a:cubicBezTo>
                <a:cubicBezTo>
                  <a:pt x="3788484" y="1440576"/>
                  <a:pt x="3854823" y="1468366"/>
                  <a:pt x="3958814" y="1355411"/>
                </a:cubicBezTo>
                <a:cubicBezTo>
                  <a:pt x="4062805" y="1242456"/>
                  <a:pt x="4196379" y="984272"/>
                  <a:pt x="4329953" y="726089"/>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690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2"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F0623A2-00E3-49CD-9C9B-44AE56ED9300}"/>
              </a:ext>
            </a:extLst>
          </p:cNvPr>
          <p:cNvSpPr>
            <a:spLocks noChangeArrowheads="1"/>
          </p:cNvSpPr>
          <p:nvPr/>
        </p:nvSpPr>
        <p:spPr bwMode="auto">
          <a:xfrm>
            <a:off x="0" y="10123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TextBox 4">
            <a:extLst>
              <a:ext uri="{FF2B5EF4-FFF2-40B4-BE49-F238E27FC236}">
                <a16:creationId xmlns:a16="http://schemas.microsoft.com/office/drawing/2014/main" id="{915A9FF2-402C-4CC4-8AB0-0FFB4F3A5982}"/>
              </a:ext>
            </a:extLst>
          </p:cNvPr>
          <p:cNvSpPr txBox="1"/>
          <p:nvPr/>
        </p:nvSpPr>
        <p:spPr>
          <a:xfrm>
            <a:off x="261259" y="4986265"/>
            <a:ext cx="5114157" cy="1077218"/>
          </a:xfrm>
          <a:prstGeom prst="rect">
            <a:avLst/>
          </a:prstGeom>
          <a:noFill/>
        </p:spPr>
        <p:txBody>
          <a:bodyPr wrap="square" rtlCol="0">
            <a:spAutoFit/>
          </a:bodyPr>
          <a:lstStyle/>
          <a:p>
            <a:r>
              <a:rPr lang="en-US" sz="1600" dirty="0"/>
              <a:t>Another eighth of a period later, the green waves will have traveled another 2.5cm to right and the red waves 2.5cm to left.  This will put them completely out of phase, and the superposition will be zero.  </a:t>
            </a:r>
          </a:p>
        </p:txBody>
      </p:sp>
      <p:sp>
        <p:nvSpPr>
          <p:cNvPr id="8" name="TextBox 7">
            <a:extLst>
              <a:ext uri="{FF2B5EF4-FFF2-40B4-BE49-F238E27FC236}">
                <a16:creationId xmlns:a16="http://schemas.microsoft.com/office/drawing/2014/main" id="{585C18F2-58BF-4A93-8128-3917EA4BDDC0}"/>
              </a:ext>
            </a:extLst>
          </p:cNvPr>
          <p:cNvSpPr txBox="1"/>
          <p:nvPr/>
        </p:nvSpPr>
        <p:spPr>
          <a:xfrm>
            <a:off x="6096000" y="4920951"/>
            <a:ext cx="5114157" cy="1323439"/>
          </a:xfrm>
          <a:prstGeom prst="rect">
            <a:avLst/>
          </a:prstGeom>
          <a:noFill/>
        </p:spPr>
        <p:txBody>
          <a:bodyPr wrap="square" rtlCol="0">
            <a:spAutoFit/>
          </a:bodyPr>
          <a:lstStyle/>
          <a:p>
            <a:r>
              <a:rPr lang="en-US" sz="1600" dirty="0"/>
              <a:t>Another eighth of a period later, the green waves will have traveled another 2.5cm to right and the red waves 2.5cm to left.  This will put them slightly in phase.  And then at t = t</a:t>
            </a:r>
            <a:r>
              <a:rPr lang="en-US" sz="1600" baseline="-25000" dirty="0"/>
              <a:t>0</a:t>
            </a:r>
            <a:r>
              <a:rPr lang="en-US" sz="1600" dirty="0"/>
              <a:t> + T, we will return to the t</a:t>
            </a:r>
            <a:r>
              <a:rPr lang="en-US" sz="1600" baseline="-25000" dirty="0"/>
              <a:t> </a:t>
            </a:r>
            <a:r>
              <a:rPr lang="en-US" sz="1600" dirty="0"/>
              <a:t>= t</a:t>
            </a:r>
            <a:r>
              <a:rPr lang="en-US" sz="1600" baseline="-25000" dirty="0"/>
              <a:t>0</a:t>
            </a:r>
            <a:r>
              <a:rPr lang="en-US" sz="1600" dirty="0"/>
              <a:t> situation, and the pattern will continue repeat itself.</a:t>
            </a:r>
          </a:p>
        </p:txBody>
      </p:sp>
      <p:sp>
        <p:nvSpPr>
          <p:cNvPr id="9" name="Title 1">
            <a:extLst>
              <a:ext uri="{FF2B5EF4-FFF2-40B4-BE49-F238E27FC236}">
                <a16:creationId xmlns:a16="http://schemas.microsoft.com/office/drawing/2014/main" id="{4E607BA9-48E4-48D2-9173-ED234128235F}"/>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10" name="Object 9">
            <a:extLst>
              <a:ext uri="{FF2B5EF4-FFF2-40B4-BE49-F238E27FC236}">
                <a16:creationId xmlns:a16="http://schemas.microsoft.com/office/drawing/2014/main" id="{B03AC332-C488-42CB-9022-A2502E13C2BF}"/>
              </a:ext>
            </a:extLst>
          </p:cNvPr>
          <p:cNvGraphicFramePr>
            <a:graphicFrameLocks noChangeAspect="1"/>
          </p:cNvGraphicFramePr>
          <p:nvPr>
            <p:extLst>
              <p:ext uri="{D42A27DB-BD31-4B8C-83A1-F6EECF244321}">
                <p14:modId xmlns:p14="http://schemas.microsoft.com/office/powerpoint/2010/main" val="3217330531"/>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2" imgW="4054191" imgH="1798095" progId="Paint.Picture">
                  <p:embed/>
                </p:oleObj>
              </mc:Choice>
              <mc:Fallback>
                <p:oleObj name="Bitmap Image" r:id="rId2"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
        <p:nvSpPr>
          <p:cNvPr id="2" name="Rectangle 203">
            <a:extLst>
              <a:ext uri="{FF2B5EF4-FFF2-40B4-BE49-F238E27FC236}">
                <a16:creationId xmlns:a16="http://schemas.microsoft.com/office/drawing/2014/main" id="{2ABCE355-983C-4B88-BAB3-78CE5BDD3E77}"/>
              </a:ext>
            </a:extLst>
          </p:cNvPr>
          <p:cNvSpPr>
            <a:spLocks noChangeArrowheads="1"/>
          </p:cNvSpPr>
          <p:nvPr/>
        </p:nvSpPr>
        <p:spPr bwMode="auto">
          <a:xfrm>
            <a:off x="0" y="-1"/>
            <a:ext cx="967668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EAE62A17-0558-4E8C-8D10-B022968B0877}"/>
              </a:ext>
            </a:extLst>
          </p:cNvPr>
          <p:cNvGraphicFramePr>
            <a:graphicFrameLocks noChangeAspect="1"/>
          </p:cNvGraphicFramePr>
          <p:nvPr>
            <p:extLst>
              <p:ext uri="{D42A27DB-BD31-4B8C-83A1-F6EECF244321}">
                <p14:modId xmlns:p14="http://schemas.microsoft.com/office/powerpoint/2010/main" val="4071342356"/>
              </p:ext>
            </p:extLst>
          </p:nvPr>
        </p:nvGraphicFramePr>
        <p:xfrm>
          <a:off x="53975" y="1211263"/>
          <a:ext cx="5710238" cy="3284537"/>
        </p:xfrm>
        <a:graphic>
          <a:graphicData uri="http://schemas.openxmlformats.org/presentationml/2006/ole">
            <mc:AlternateContent xmlns:mc="http://schemas.openxmlformats.org/markup-compatibility/2006">
              <mc:Choice xmlns:v="urn:schemas-microsoft-com:vml" Requires="v">
                <p:oleObj name="Bitmap Image" r:id="rId4" imgW="6240960" imgH="3589200" progId="Paint.Picture">
                  <p:embed/>
                </p:oleObj>
              </mc:Choice>
              <mc:Fallback>
                <p:oleObj name="Bitmap Image" r:id="rId4" imgW="6240960" imgH="3589200" progId="Paint.Picture">
                  <p:embed/>
                  <p:pic>
                    <p:nvPicPr>
                      <p:cNvPr id="0" name="Object 202"/>
                      <p:cNvPicPr>
                        <a:picLocks noChangeAspect="1" noChangeArrowheads="1"/>
                      </p:cNvPicPr>
                      <p:nvPr/>
                    </p:nvPicPr>
                    <p:blipFill>
                      <a:blip r:embed="rId5"/>
                      <a:srcRect/>
                      <a:stretch>
                        <a:fillRect/>
                      </a:stretch>
                    </p:blipFill>
                    <p:spPr bwMode="auto">
                      <a:xfrm>
                        <a:off x="53975" y="1211263"/>
                        <a:ext cx="5710238" cy="3284537"/>
                      </a:xfrm>
                      <a:prstGeom prst="rect">
                        <a:avLst/>
                      </a:prstGeom>
                      <a:noFill/>
                    </p:spPr>
                  </p:pic>
                </p:oleObj>
              </mc:Fallback>
            </mc:AlternateContent>
          </a:graphicData>
        </a:graphic>
      </p:graphicFrame>
      <p:cxnSp>
        <p:nvCxnSpPr>
          <p:cNvPr id="11" name="Straight Connector 10">
            <a:extLst>
              <a:ext uri="{FF2B5EF4-FFF2-40B4-BE49-F238E27FC236}">
                <a16:creationId xmlns:a16="http://schemas.microsoft.com/office/drawing/2014/main" id="{7B8ADB4D-90A7-48B0-9E81-E42574E2F38E}"/>
              </a:ext>
            </a:extLst>
          </p:cNvPr>
          <p:cNvCxnSpPr>
            <a:cxnSpLocks/>
          </p:cNvCxnSpPr>
          <p:nvPr/>
        </p:nvCxnSpPr>
        <p:spPr>
          <a:xfrm>
            <a:off x="914400" y="2823632"/>
            <a:ext cx="4212771" cy="0"/>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Rectangle 207">
            <a:extLst>
              <a:ext uri="{FF2B5EF4-FFF2-40B4-BE49-F238E27FC236}">
                <a16:creationId xmlns:a16="http://schemas.microsoft.com/office/drawing/2014/main" id="{D7FCE522-B9DC-418A-B137-63C709DEBEA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DD743F64-1AC8-4B12-8017-EED93B8CE5BA}"/>
              </a:ext>
            </a:extLst>
          </p:cNvPr>
          <p:cNvGraphicFramePr>
            <a:graphicFrameLocks noChangeAspect="1"/>
          </p:cNvGraphicFramePr>
          <p:nvPr>
            <p:extLst>
              <p:ext uri="{D42A27DB-BD31-4B8C-83A1-F6EECF244321}">
                <p14:modId xmlns:p14="http://schemas.microsoft.com/office/powerpoint/2010/main" val="2812370322"/>
              </p:ext>
            </p:extLst>
          </p:nvPr>
        </p:nvGraphicFramePr>
        <p:xfrm>
          <a:off x="5765239" y="1300376"/>
          <a:ext cx="5540828" cy="2978924"/>
        </p:xfrm>
        <a:graphic>
          <a:graphicData uri="http://schemas.openxmlformats.org/presentationml/2006/ole">
            <mc:AlternateContent xmlns:mc="http://schemas.openxmlformats.org/markup-compatibility/2006">
              <mc:Choice xmlns:v="urn:schemas-microsoft-com:vml" Requires="v">
                <p:oleObj name="Bitmap Image" r:id="rId6" imgW="6179760" imgH="3322440" progId="Paint.Picture">
                  <p:embed/>
                </p:oleObj>
              </mc:Choice>
              <mc:Fallback>
                <p:oleObj name="Bitmap Image" r:id="rId6" imgW="6179760" imgH="3322440" progId="Paint.Picture">
                  <p:embed/>
                  <p:pic>
                    <p:nvPicPr>
                      <p:cNvPr id="0" name="Object 206"/>
                      <p:cNvPicPr>
                        <a:picLocks noChangeAspect="1" noChangeArrowheads="1"/>
                      </p:cNvPicPr>
                      <p:nvPr/>
                    </p:nvPicPr>
                    <p:blipFill>
                      <a:blip r:embed="rId7"/>
                      <a:srcRect/>
                      <a:stretch>
                        <a:fillRect/>
                      </a:stretch>
                    </p:blipFill>
                    <p:spPr bwMode="auto">
                      <a:xfrm>
                        <a:off x="5765239" y="1300376"/>
                        <a:ext cx="5540828" cy="2978924"/>
                      </a:xfrm>
                      <a:prstGeom prst="rect">
                        <a:avLst/>
                      </a:prstGeom>
                      <a:noFill/>
                    </p:spPr>
                  </p:pic>
                </p:oleObj>
              </mc:Fallback>
            </mc:AlternateContent>
          </a:graphicData>
        </a:graphic>
      </p:graphicFrame>
      <p:sp>
        <p:nvSpPr>
          <p:cNvPr id="14" name="Freeform: Shape 13">
            <a:extLst>
              <a:ext uri="{FF2B5EF4-FFF2-40B4-BE49-F238E27FC236}">
                <a16:creationId xmlns:a16="http://schemas.microsoft.com/office/drawing/2014/main" id="{AA018A3F-DCEC-4A9E-ACEB-4625F6C9A943}"/>
              </a:ext>
            </a:extLst>
          </p:cNvPr>
          <p:cNvSpPr/>
          <p:nvPr/>
        </p:nvSpPr>
        <p:spPr>
          <a:xfrm>
            <a:off x="6396606" y="2155290"/>
            <a:ext cx="4129879" cy="1361705"/>
          </a:xfrm>
          <a:custGeom>
            <a:avLst/>
            <a:gdLst>
              <a:gd name="connsiteX0" fmla="*/ 0 w 4174890"/>
              <a:gd name="connsiteY0" fmla="*/ 705478 h 1361705"/>
              <a:gd name="connsiteX1" fmla="*/ 167205 w 4174890"/>
              <a:gd name="connsiteY1" fmla="*/ 1039887 h 1361705"/>
              <a:gd name="connsiteX2" fmla="*/ 334410 w 4174890"/>
              <a:gd name="connsiteY2" fmla="*/ 1254118 h 1361705"/>
              <a:gd name="connsiteX3" fmla="*/ 459813 w 4174890"/>
              <a:gd name="connsiteY3" fmla="*/ 1358621 h 1361705"/>
              <a:gd name="connsiteX4" fmla="*/ 642693 w 4174890"/>
              <a:gd name="connsiteY4" fmla="*/ 1332495 h 1361705"/>
              <a:gd name="connsiteX5" fmla="*/ 637468 w 4174890"/>
              <a:gd name="connsiteY5" fmla="*/ 1316820 h 1361705"/>
              <a:gd name="connsiteX6" fmla="*/ 836023 w 4174890"/>
              <a:gd name="connsiteY6" fmla="*/ 1092138 h 1361705"/>
              <a:gd name="connsiteX7" fmla="*/ 1217459 w 4174890"/>
              <a:gd name="connsiteY7" fmla="*/ 339718 h 1361705"/>
              <a:gd name="connsiteX8" fmla="*/ 1426464 w 4174890"/>
              <a:gd name="connsiteY8" fmla="*/ 52335 h 1361705"/>
              <a:gd name="connsiteX9" fmla="*/ 1609344 w 4174890"/>
              <a:gd name="connsiteY9" fmla="*/ 10534 h 1361705"/>
              <a:gd name="connsiteX10" fmla="*/ 1734748 w 4174890"/>
              <a:gd name="connsiteY10" fmla="*/ 83686 h 1361705"/>
              <a:gd name="connsiteX11" fmla="*/ 2152759 w 4174890"/>
              <a:gd name="connsiteY11" fmla="*/ 794305 h 1361705"/>
              <a:gd name="connsiteX12" fmla="*/ 2398341 w 4174890"/>
              <a:gd name="connsiteY12" fmla="*/ 1238442 h 1361705"/>
              <a:gd name="connsiteX13" fmla="*/ 2628247 w 4174890"/>
              <a:gd name="connsiteY13" fmla="*/ 1353396 h 1361705"/>
              <a:gd name="connsiteX14" fmla="*/ 2837253 w 4174890"/>
              <a:gd name="connsiteY14" fmla="*/ 1217542 h 1361705"/>
              <a:gd name="connsiteX15" fmla="*/ 3370218 w 4174890"/>
              <a:gd name="connsiteY15" fmla="*/ 256116 h 1361705"/>
              <a:gd name="connsiteX16" fmla="*/ 3610574 w 4174890"/>
              <a:gd name="connsiteY16" fmla="*/ 26209 h 1361705"/>
              <a:gd name="connsiteX17" fmla="*/ 3830030 w 4174890"/>
              <a:gd name="connsiteY17" fmla="*/ 83686 h 1361705"/>
              <a:gd name="connsiteX18" fmla="*/ 4174890 w 4174890"/>
              <a:gd name="connsiteY18" fmla="*/ 642776 h 1361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74890" h="1361705">
                <a:moveTo>
                  <a:pt x="0" y="705478"/>
                </a:moveTo>
                <a:cubicBezTo>
                  <a:pt x="55735" y="826962"/>
                  <a:pt x="111470" y="948447"/>
                  <a:pt x="167205" y="1039887"/>
                </a:cubicBezTo>
                <a:cubicBezTo>
                  <a:pt x="222940" y="1131327"/>
                  <a:pt x="285642" y="1200996"/>
                  <a:pt x="334410" y="1254118"/>
                </a:cubicBezTo>
                <a:cubicBezTo>
                  <a:pt x="383178" y="1307240"/>
                  <a:pt x="408433" y="1345558"/>
                  <a:pt x="459813" y="1358621"/>
                </a:cubicBezTo>
                <a:cubicBezTo>
                  <a:pt x="511193" y="1371684"/>
                  <a:pt x="613084" y="1339462"/>
                  <a:pt x="642693" y="1332495"/>
                </a:cubicBezTo>
                <a:cubicBezTo>
                  <a:pt x="672302" y="1325528"/>
                  <a:pt x="605246" y="1356880"/>
                  <a:pt x="637468" y="1316820"/>
                </a:cubicBezTo>
                <a:cubicBezTo>
                  <a:pt x="669690" y="1276761"/>
                  <a:pt x="739358" y="1254988"/>
                  <a:pt x="836023" y="1092138"/>
                </a:cubicBezTo>
                <a:cubicBezTo>
                  <a:pt x="932688" y="929288"/>
                  <a:pt x="1119052" y="513018"/>
                  <a:pt x="1217459" y="339718"/>
                </a:cubicBezTo>
                <a:cubicBezTo>
                  <a:pt x="1315866" y="166418"/>
                  <a:pt x="1361150" y="107199"/>
                  <a:pt x="1426464" y="52335"/>
                </a:cubicBezTo>
                <a:cubicBezTo>
                  <a:pt x="1491778" y="-2529"/>
                  <a:pt x="1557963" y="5309"/>
                  <a:pt x="1609344" y="10534"/>
                </a:cubicBezTo>
                <a:cubicBezTo>
                  <a:pt x="1660725" y="15759"/>
                  <a:pt x="1644179" y="-46942"/>
                  <a:pt x="1734748" y="83686"/>
                </a:cubicBezTo>
                <a:cubicBezTo>
                  <a:pt x="1825317" y="214314"/>
                  <a:pt x="2042160" y="601846"/>
                  <a:pt x="2152759" y="794305"/>
                </a:cubicBezTo>
                <a:cubicBezTo>
                  <a:pt x="2263358" y="986764"/>
                  <a:pt x="2319093" y="1145260"/>
                  <a:pt x="2398341" y="1238442"/>
                </a:cubicBezTo>
                <a:cubicBezTo>
                  <a:pt x="2477589" y="1331624"/>
                  <a:pt x="2555095" y="1356879"/>
                  <a:pt x="2628247" y="1353396"/>
                </a:cubicBezTo>
                <a:cubicBezTo>
                  <a:pt x="2701399" y="1349913"/>
                  <a:pt x="2713591" y="1400422"/>
                  <a:pt x="2837253" y="1217542"/>
                </a:cubicBezTo>
                <a:cubicBezTo>
                  <a:pt x="2960915" y="1034662"/>
                  <a:pt x="3241331" y="454671"/>
                  <a:pt x="3370218" y="256116"/>
                </a:cubicBezTo>
                <a:cubicBezTo>
                  <a:pt x="3499105" y="57560"/>
                  <a:pt x="3533939" y="54947"/>
                  <a:pt x="3610574" y="26209"/>
                </a:cubicBezTo>
                <a:cubicBezTo>
                  <a:pt x="3687209" y="-2529"/>
                  <a:pt x="3735977" y="-19075"/>
                  <a:pt x="3830030" y="83686"/>
                </a:cubicBezTo>
                <a:cubicBezTo>
                  <a:pt x="3924083" y="186447"/>
                  <a:pt x="4049486" y="414611"/>
                  <a:pt x="4174890" y="642776"/>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3163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242BB0F-6F90-4BF1-A608-1765F82919D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9ACCB093-3C73-4B10-A322-CC334AEE41D5}"/>
              </a:ext>
            </a:extLst>
          </p:cNvPr>
          <p:cNvGraphicFramePr>
            <a:graphicFrameLocks noChangeAspect="1"/>
          </p:cNvGraphicFramePr>
          <p:nvPr>
            <p:extLst>
              <p:ext uri="{D42A27DB-BD31-4B8C-83A1-F6EECF244321}">
                <p14:modId xmlns:p14="http://schemas.microsoft.com/office/powerpoint/2010/main" val="3763254876"/>
              </p:ext>
            </p:extLst>
          </p:nvPr>
        </p:nvGraphicFramePr>
        <p:xfrm>
          <a:off x="79119" y="1346805"/>
          <a:ext cx="6422570" cy="3489473"/>
        </p:xfrm>
        <a:graphic>
          <a:graphicData uri="http://schemas.openxmlformats.org/presentationml/2006/ole">
            <mc:AlternateContent xmlns:mc="http://schemas.openxmlformats.org/markup-compatibility/2006">
              <mc:Choice xmlns:v="urn:schemas-microsoft-com:vml" Requires="v">
                <p:oleObj name="Bitmap Image" r:id="rId2" imgW="6180356" imgH="3322608" progId="Paint.Picture">
                  <p:embed/>
                </p:oleObj>
              </mc:Choice>
              <mc:Fallback>
                <p:oleObj name="Bitmap Image" r:id="rId2" imgW="6180356" imgH="3322608"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19" y="1346805"/>
                        <a:ext cx="6422570" cy="3489473"/>
                      </a:xfrm>
                      <a:prstGeom prst="rect">
                        <a:avLst/>
                      </a:prstGeom>
                      <a:noFill/>
                    </p:spPr>
                  </p:pic>
                </p:oleObj>
              </mc:Fallback>
            </mc:AlternateContent>
          </a:graphicData>
        </a:graphic>
      </p:graphicFrame>
      <p:sp>
        <p:nvSpPr>
          <p:cNvPr id="9" name="Freeform: Shape 8">
            <a:extLst>
              <a:ext uri="{FF2B5EF4-FFF2-40B4-BE49-F238E27FC236}">
                <a16:creationId xmlns:a16="http://schemas.microsoft.com/office/drawing/2014/main" id="{323B9920-0D20-4D2C-81F3-9E0FB7E8F502}"/>
              </a:ext>
            </a:extLst>
          </p:cNvPr>
          <p:cNvSpPr/>
          <p:nvPr/>
        </p:nvSpPr>
        <p:spPr>
          <a:xfrm>
            <a:off x="922337" y="1715859"/>
            <a:ext cx="4853818" cy="2860705"/>
          </a:xfrm>
          <a:custGeom>
            <a:avLst/>
            <a:gdLst>
              <a:gd name="connsiteX0" fmla="*/ 0 w 4506686"/>
              <a:gd name="connsiteY0" fmla="*/ 1328057 h 2656116"/>
              <a:gd name="connsiteX1" fmla="*/ 489857 w 4506686"/>
              <a:gd name="connsiteY1" fmla="*/ 0 h 2656116"/>
              <a:gd name="connsiteX2" fmla="*/ 1153886 w 4506686"/>
              <a:gd name="connsiteY2" fmla="*/ 1328057 h 2656116"/>
              <a:gd name="connsiteX3" fmla="*/ 1709057 w 4506686"/>
              <a:gd name="connsiteY3" fmla="*/ 2656114 h 2656116"/>
              <a:gd name="connsiteX4" fmla="*/ 2264229 w 4506686"/>
              <a:gd name="connsiteY4" fmla="*/ 1317171 h 2656116"/>
              <a:gd name="connsiteX5" fmla="*/ 2808514 w 4506686"/>
              <a:gd name="connsiteY5" fmla="*/ 21771 h 2656116"/>
              <a:gd name="connsiteX6" fmla="*/ 3418114 w 4506686"/>
              <a:gd name="connsiteY6" fmla="*/ 1306285 h 2656116"/>
              <a:gd name="connsiteX7" fmla="*/ 3984171 w 4506686"/>
              <a:gd name="connsiteY7" fmla="*/ 2601685 h 2656116"/>
              <a:gd name="connsiteX8" fmla="*/ 4506686 w 4506686"/>
              <a:gd name="connsiteY8" fmla="*/ 1328057 h 265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06686" h="2656116">
                <a:moveTo>
                  <a:pt x="0" y="1328057"/>
                </a:moveTo>
                <a:cubicBezTo>
                  <a:pt x="148771" y="664028"/>
                  <a:pt x="297543" y="0"/>
                  <a:pt x="489857" y="0"/>
                </a:cubicBezTo>
                <a:cubicBezTo>
                  <a:pt x="682171" y="0"/>
                  <a:pt x="950686" y="885371"/>
                  <a:pt x="1153886" y="1328057"/>
                </a:cubicBezTo>
                <a:cubicBezTo>
                  <a:pt x="1357086" y="1770743"/>
                  <a:pt x="1524000" y="2657928"/>
                  <a:pt x="1709057" y="2656114"/>
                </a:cubicBezTo>
                <a:cubicBezTo>
                  <a:pt x="1894114" y="2654300"/>
                  <a:pt x="2080986" y="1756228"/>
                  <a:pt x="2264229" y="1317171"/>
                </a:cubicBezTo>
                <a:cubicBezTo>
                  <a:pt x="2447472" y="878114"/>
                  <a:pt x="2616200" y="23585"/>
                  <a:pt x="2808514" y="21771"/>
                </a:cubicBezTo>
                <a:cubicBezTo>
                  <a:pt x="3000828" y="19957"/>
                  <a:pt x="3222171" y="876299"/>
                  <a:pt x="3418114" y="1306285"/>
                </a:cubicBezTo>
                <a:cubicBezTo>
                  <a:pt x="3614057" y="1736271"/>
                  <a:pt x="3802742" y="2598056"/>
                  <a:pt x="3984171" y="2601685"/>
                </a:cubicBezTo>
                <a:cubicBezTo>
                  <a:pt x="4165600" y="2605314"/>
                  <a:pt x="4336143" y="1966685"/>
                  <a:pt x="4506686" y="1328057"/>
                </a:cubicBezTo>
              </a:path>
            </a:pathLst>
          </a:custGeom>
          <a:ln>
            <a:solidFill>
              <a:srgbClr val="7030A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21" name="Freeform: Shape 20">
            <a:extLst>
              <a:ext uri="{FF2B5EF4-FFF2-40B4-BE49-F238E27FC236}">
                <a16:creationId xmlns:a16="http://schemas.microsoft.com/office/drawing/2014/main" id="{B4CE1AFA-AA0C-4386-84F5-002C4A500C4A}"/>
              </a:ext>
            </a:extLst>
          </p:cNvPr>
          <p:cNvSpPr/>
          <p:nvPr/>
        </p:nvSpPr>
        <p:spPr>
          <a:xfrm>
            <a:off x="925286" y="2373037"/>
            <a:ext cx="4844143" cy="1415446"/>
          </a:xfrm>
          <a:custGeom>
            <a:avLst/>
            <a:gdLst>
              <a:gd name="connsiteX0" fmla="*/ 0 w 4844143"/>
              <a:gd name="connsiteY0" fmla="*/ 740276 h 1415446"/>
              <a:gd name="connsiteX1" fmla="*/ 566057 w 4844143"/>
              <a:gd name="connsiteY1" fmla="*/ 43590 h 1415446"/>
              <a:gd name="connsiteX2" fmla="*/ 1240971 w 4844143"/>
              <a:gd name="connsiteY2" fmla="*/ 718505 h 1415446"/>
              <a:gd name="connsiteX3" fmla="*/ 1839685 w 4844143"/>
              <a:gd name="connsiteY3" fmla="*/ 1415190 h 1415446"/>
              <a:gd name="connsiteX4" fmla="*/ 2449285 w 4844143"/>
              <a:gd name="connsiteY4" fmla="*/ 718505 h 1415446"/>
              <a:gd name="connsiteX5" fmla="*/ 2993571 w 4844143"/>
              <a:gd name="connsiteY5" fmla="*/ 48 h 1415446"/>
              <a:gd name="connsiteX6" fmla="*/ 3646714 w 4844143"/>
              <a:gd name="connsiteY6" fmla="*/ 685848 h 1415446"/>
              <a:gd name="connsiteX7" fmla="*/ 4278085 w 4844143"/>
              <a:gd name="connsiteY7" fmla="*/ 1415190 h 1415446"/>
              <a:gd name="connsiteX8" fmla="*/ 4844143 w 4844143"/>
              <a:gd name="connsiteY8" fmla="*/ 751162 h 141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4143" h="1415446">
                <a:moveTo>
                  <a:pt x="0" y="740276"/>
                </a:moveTo>
                <a:cubicBezTo>
                  <a:pt x="179614" y="393747"/>
                  <a:pt x="359229" y="47218"/>
                  <a:pt x="566057" y="43590"/>
                </a:cubicBezTo>
                <a:cubicBezTo>
                  <a:pt x="772885" y="39962"/>
                  <a:pt x="1028700" y="489905"/>
                  <a:pt x="1240971" y="718505"/>
                </a:cubicBezTo>
                <a:cubicBezTo>
                  <a:pt x="1453242" y="947105"/>
                  <a:pt x="1638299" y="1415190"/>
                  <a:pt x="1839685" y="1415190"/>
                </a:cubicBezTo>
                <a:cubicBezTo>
                  <a:pt x="2041071" y="1415190"/>
                  <a:pt x="2256971" y="954362"/>
                  <a:pt x="2449285" y="718505"/>
                </a:cubicBezTo>
                <a:cubicBezTo>
                  <a:pt x="2641599" y="482648"/>
                  <a:pt x="2794000" y="5491"/>
                  <a:pt x="2993571" y="48"/>
                </a:cubicBezTo>
                <a:cubicBezTo>
                  <a:pt x="3193142" y="-5395"/>
                  <a:pt x="3432628" y="449991"/>
                  <a:pt x="3646714" y="685848"/>
                </a:cubicBezTo>
                <a:cubicBezTo>
                  <a:pt x="3860800" y="921705"/>
                  <a:pt x="4078514" y="1404304"/>
                  <a:pt x="4278085" y="1415190"/>
                </a:cubicBezTo>
                <a:cubicBezTo>
                  <a:pt x="4477656" y="1426076"/>
                  <a:pt x="4660899" y="1088619"/>
                  <a:pt x="4844143" y="751162"/>
                </a:cubicBezTo>
              </a:path>
            </a:pathLst>
          </a:custGeom>
          <a:ln>
            <a:solidFill>
              <a:srgbClr val="7030A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BB9DCC51-142F-436D-B09E-FC875DA0611E}"/>
              </a:ext>
            </a:extLst>
          </p:cNvPr>
          <p:cNvCxnSpPr>
            <a:cxnSpLocks/>
          </p:cNvCxnSpPr>
          <p:nvPr/>
        </p:nvCxnSpPr>
        <p:spPr>
          <a:xfrm flipV="1">
            <a:off x="925286" y="3128522"/>
            <a:ext cx="4850869" cy="17449"/>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sp>
        <p:nvSpPr>
          <p:cNvPr id="24" name="Freeform: Shape 23">
            <a:extLst>
              <a:ext uri="{FF2B5EF4-FFF2-40B4-BE49-F238E27FC236}">
                <a16:creationId xmlns:a16="http://schemas.microsoft.com/office/drawing/2014/main" id="{54DFC861-DDCD-4173-BDD2-B6A1B58DB438}"/>
              </a:ext>
            </a:extLst>
          </p:cNvPr>
          <p:cNvSpPr/>
          <p:nvPr/>
        </p:nvSpPr>
        <p:spPr>
          <a:xfrm flipV="1">
            <a:off x="914396" y="2471007"/>
            <a:ext cx="4844143" cy="1415446"/>
          </a:xfrm>
          <a:custGeom>
            <a:avLst/>
            <a:gdLst>
              <a:gd name="connsiteX0" fmla="*/ 0 w 4844143"/>
              <a:gd name="connsiteY0" fmla="*/ 740276 h 1415446"/>
              <a:gd name="connsiteX1" fmla="*/ 566057 w 4844143"/>
              <a:gd name="connsiteY1" fmla="*/ 43590 h 1415446"/>
              <a:gd name="connsiteX2" fmla="*/ 1240971 w 4844143"/>
              <a:gd name="connsiteY2" fmla="*/ 718505 h 1415446"/>
              <a:gd name="connsiteX3" fmla="*/ 1839685 w 4844143"/>
              <a:gd name="connsiteY3" fmla="*/ 1415190 h 1415446"/>
              <a:gd name="connsiteX4" fmla="*/ 2449285 w 4844143"/>
              <a:gd name="connsiteY4" fmla="*/ 718505 h 1415446"/>
              <a:gd name="connsiteX5" fmla="*/ 2993571 w 4844143"/>
              <a:gd name="connsiteY5" fmla="*/ 48 h 1415446"/>
              <a:gd name="connsiteX6" fmla="*/ 3646714 w 4844143"/>
              <a:gd name="connsiteY6" fmla="*/ 685848 h 1415446"/>
              <a:gd name="connsiteX7" fmla="*/ 4278085 w 4844143"/>
              <a:gd name="connsiteY7" fmla="*/ 1415190 h 1415446"/>
              <a:gd name="connsiteX8" fmla="*/ 4844143 w 4844143"/>
              <a:gd name="connsiteY8" fmla="*/ 751162 h 141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4143" h="1415446">
                <a:moveTo>
                  <a:pt x="0" y="740276"/>
                </a:moveTo>
                <a:cubicBezTo>
                  <a:pt x="179614" y="393747"/>
                  <a:pt x="359229" y="47218"/>
                  <a:pt x="566057" y="43590"/>
                </a:cubicBezTo>
                <a:cubicBezTo>
                  <a:pt x="772885" y="39962"/>
                  <a:pt x="1028700" y="489905"/>
                  <a:pt x="1240971" y="718505"/>
                </a:cubicBezTo>
                <a:cubicBezTo>
                  <a:pt x="1453242" y="947105"/>
                  <a:pt x="1638299" y="1415190"/>
                  <a:pt x="1839685" y="1415190"/>
                </a:cubicBezTo>
                <a:cubicBezTo>
                  <a:pt x="2041071" y="1415190"/>
                  <a:pt x="2256971" y="954362"/>
                  <a:pt x="2449285" y="718505"/>
                </a:cubicBezTo>
                <a:cubicBezTo>
                  <a:pt x="2641599" y="482648"/>
                  <a:pt x="2794000" y="5491"/>
                  <a:pt x="2993571" y="48"/>
                </a:cubicBezTo>
                <a:cubicBezTo>
                  <a:pt x="3193142" y="-5395"/>
                  <a:pt x="3432628" y="449991"/>
                  <a:pt x="3646714" y="685848"/>
                </a:cubicBezTo>
                <a:cubicBezTo>
                  <a:pt x="3860800" y="921705"/>
                  <a:pt x="4078514" y="1404304"/>
                  <a:pt x="4278085" y="1415190"/>
                </a:cubicBezTo>
                <a:cubicBezTo>
                  <a:pt x="4477656" y="1426076"/>
                  <a:pt x="4660899" y="1088619"/>
                  <a:pt x="4844143" y="751162"/>
                </a:cubicBezTo>
              </a:path>
            </a:pathLst>
          </a:custGeom>
          <a:ln>
            <a:solidFill>
              <a:srgbClr val="7030A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25" name="Freeform: Shape 24">
            <a:extLst>
              <a:ext uri="{FF2B5EF4-FFF2-40B4-BE49-F238E27FC236}">
                <a16:creationId xmlns:a16="http://schemas.microsoft.com/office/drawing/2014/main" id="{39E527FE-EF4B-4E62-8734-72C4DCD5D949}"/>
              </a:ext>
            </a:extLst>
          </p:cNvPr>
          <p:cNvSpPr/>
          <p:nvPr/>
        </p:nvSpPr>
        <p:spPr>
          <a:xfrm flipV="1">
            <a:off x="922333" y="1719938"/>
            <a:ext cx="4853818" cy="2860705"/>
          </a:xfrm>
          <a:custGeom>
            <a:avLst/>
            <a:gdLst>
              <a:gd name="connsiteX0" fmla="*/ 0 w 4506686"/>
              <a:gd name="connsiteY0" fmla="*/ 1328057 h 2656116"/>
              <a:gd name="connsiteX1" fmla="*/ 489857 w 4506686"/>
              <a:gd name="connsiteY1" fmla="*/ 0 h 2656116"/>
              <a:gd name="connsiteX2" fmla="*/ 1153886 w 4506686"/>
              <a:gd name="connsiteY2" fmla="*/ 1328057 h 2656116"/>
              <a:gd name="connsiteX3" fmla="*/ 1709057 w 4506686"/>
              <a:gd name="connsiteY3" fmla="*/ 2656114 h 2656116"/>
              <a:gd name="connsiteX4" fmla="*/ 2264229 w 4506686"/>
              <a:gd name="connsiteY4" fmla="*/ 1317171 h 2656116"/>
              <a:gd name="connsiteX5" fmla="*/ 2808514 w 4506686"/>
              <a:gd name="connsiteY5" fmla="*/ 21771 h 2656116"/>
              <a:gd name="connsiteX6" fmla="*/ 3418114 w 4506686"/>
              <a:gd name="connsiteY6" fmla="*/ 1306285 h 2656116"/>
              <a:gd name="connsiteX7" fmla="*/ 3984171 w 4506686"/>
              <a:gd name="connsiteY7" fmla="*/ 2601685 h 2656116"/>
              <a:gd name="connsiteX8" fmla="*/ 4506686 w 4506686"/>
              <a:gd name="connsiteY8" fmla="*/ 1328057 h 265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06686" h="2656116">
                <a:moveTo>
                  <a:pt x="0" y="1328057"/>
                </a:moveTo>
                <a:cubicBezTo>
                  <a:pt x="148771" y="664028"/>
                  <a:pt x="297543" y="0"/>
                  <a:pt x="489857" y="0"/>
                </a:cubicBezTo>
                <a:cubicBezTo>
                  <a:pt x="682171" y="0"/>
                  <a:pt x="950686" y="885371"/>
                  <a:pt x="1153886" y="1328057"/>
                </a:cubicBezTo>
                <a:cubicBezTo>
                  <a:pt x="1357086" y="1770743"/>
                  <a:pt x="1524000" y="2657928"/>
                  <a:pt x="1709057" y="2656114"/>
                </a:cubicBezTo>
                <a:cubicBezTo>
                  <a:pt x="1894114" y="2654300"/>
                  <a:pt x="2080986" y="1756228"/>
                  <a:pt x="2264229" y="1317171"/>
                </a:cubicBezTo>
                <a:cubicBezTo>
                  <a:pt x="2447472" y="878114"/>
                  <a:pt x="2616200" y="23585"/>
                  <a:pt x="2808514" y="21771"/>
                </a:cubicBezTo>
                <a:cubicBezTo>
                  <a:pt x="3000828" y="19957"/>
                  <a:pt x="3222171" y="876299"/>
                  <a:pt x="3418114" y="1306285"/>
                </a:cubicBezTo>
                <a:cubicBezTo>
                  <a:pt x="3614057" y="1736271"/>
                  <a:pt x="3802742" y="2598056"/>
                  <a:pt x="3984171" y="2601685"/>
                </a:cubicBezTo>
                <a:cubicBezTo>
                  <a:pt x="4165600" y="2605314"/>
                  <a:pt x="4336143" y="1966685"/>
                  <a:pt x="4506686" y="1328057"/>
                </a:cubicBezTo>
              </a:path>
            </a:pathLst>
          </a:custGeom>
          <a:ln>
            <a:solidFill>
              <a:srgbClr val="7030A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26" name="Freeform: Shape 25">
            <a:extLst>
              <a:ext uri="{FF2B5EF4-FFF2-40B4-BE49-F238E27FC236}">
                <a16:creationId xmlns:a16="http://schemas.microsoft.com/office/drawing/2014/main" id="{194E138B-D930-4CE7-892C-63492384F036}"/>
              </a:ext>
            </a:extLst>
          </p:cNvPr>
          <p:cNvSpPr/>
          <p:nvPr/>
        </p:nvSpPr>
        <p:spPr>
          <a:xfrm flipV="1">
            <a:off x="903524" y="2405695"/>
            <a:ext cx="4844143" cy="1567590"/>
          </a:xfrm>
          <a:custGeom>
            <a:avLst/>
            <a:gdLst>
              <a:gd name="connsiteX0" fmla="*/ 0 w 4844143"/>
              <a:gd name="connsiteY0" fmla="*/ 740276 h 1415446"/>
              <a:gd name="connsiteX1" fmla="*/ 566057 w 4844143"/>
              <a:gd name="connsiteY1" fmla="*/ 43590 h 1415446"/>
              <a:gd name="connsiteX2" fmla="*/ 1240971 w 4844143"/>
              <a:gd name="connsiteY2" fmla="*/ 718505 h 1415446"/>
              <a:gd name="connsiteX3" fmla="*/ 1839685 w 4844143"/>
              <a:gd name="connsiteY3" fmla="*/ 1415190 h 1415446"/>
              <a:gd name="connsiteX4" fmla="*/ 2449285 w 4844143"/>
              <a:gd name="connsiteY4" fmla="*/ 718505 h 1415446"/>
              <a:gd name="connsiteX5" fmla="*/ 2993571 w 4844143"/>
              <a:gd name="connsiteY5" fmla="*/ 48 h 1415446"/>
              <a:gd name="connsiteX6" fmla="*/ 3646714 w 4844143"/>
              <a:gd name="connsiteY6" fmla="*/ 685848 h 1415446"/>
              <a:gd name="connsiteX7" fmla="*/ 4278085 w 4844143"/>
              <a:gd name="connsiteY7" fmla="*/ 1415190 h 1415446"/>
              <a:gd name="connsiteX8" fmla="*/ 4844143 w 4844143"/>
              <a:gd name="connsiteY8" fmla="*/ 751162 h 141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4143" h="1415446">
                <a:moveTo>
                  <a:pt x="0" y="740276"/>
                </a:moveTo>
                <a:cubicBezTo>
                  <a:pt x="179614" y="393747"/>
                  <a:pt x="359229" y="47218"/>
                  <a:pt x="566057" y="43590"/>
                </a:cubicBezTo>
                <a:cubicBezTo>
                  <a:pt x="772885" y="39962"/>
                  <a:pt x="1028700" y="489905"/>
                  <a:pt x="1240971" y="718505"/>
                </a:cubicBezTo>
                <a:cubicBezTo>
                  <a:pt x="1453242" y="947105"/>
                  <a:pt x="1638299" y="1415190"/>
                  <a:pt x="1839685" y="1415190"/>
                </a:cubicBezTo>
                <a:cubicBezTo>
                  <a:pt x="2041071" y="1415190"/>
                  <a:pt x="2256971" y="954362"/>
                  <a:pt x="2449285" y="718505"/>
                </a:cubicBezTo>
                <a:cubicBezTo>
                  <a:pt x="2641599" y="482648"/>
                  <a:pt x="2794000" y="5491"/>
                  <a:pt x="2993571" y="48"/>
                </a:cubicBezTo>
                <a:cubicBezTo>
                  <a:pt x="3193142" y="-5395"/>
                  <a:pt x="3432628" y="449991"/>
                  <a:pt x="3646714" y="685848"/>
                </a:cubicBezTo>
                <a:cubicBezTo>
                  <a:pt x="3860800" y="921705"/>
                  <a:pt x="4078514" y="1404304"/>
                  <a:pt x="4278085" y="1415190"/>
                </a:cubicBezTo>
                <a:cubicBezTo>
                  <a:pt x="4477656" y="1426076"/>
                  <a:pt x="4660899" y="1088619"/>
                  <a:pt x="4844143" y="751162"/>
                </a:cubicBezTo>
              </a:path>
            </a:pathLst>
          </a:custGeom>
          <a:ln>
            <a:prstDash val="solid"/>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52C36CA6-8573-488A-A2FF-79B440AA80F1}"/>
              </a:ext>
            </a:extLst>
          </p:cNvPr>
          <p:cNvCxnSpPr>
            <a:cxnSpLocks/>
          </p:cNvCxnSpPr>
          <p:nvPr/>
        </p:nvCxnSpPr>
        <p:spPr>
          <a:xfrm flipV="1">
            <a:off x="903524" y="3106750"/>
            <a:ext cx="4872627" cy="3140"/>
          </a:xfrm>
          <a:prstGeom prst="line">
            <a:avLst/>
          </a:prstGeom>
          <a:ln w="25400"/>
        </p:spPr>
        <p:style>
          <a:lnRef idx="3">
            <a:schemeClr val="accent1"/>
          </a:lnRef>
          <a:fillRef idx="0">
            <a:schemeClr val="accent1"/>
          </a:fillRef>
          <a:effectRef idx="2">
            <a:schemeClr val="accent1"/>
          </a:effectRef>
          <a:fontRef idx="minor">
            <a:schemeClr val="tx1"/>
          </a:fontRef>
        </p:style>
      </p:cxnSp>
      <p:sp>
        <p:nvSpPr>
          <p:cNvPr id="29" name="Freeform: Shape 28">
            <a:extLst>
              <a:ext uri="{FF2B5EF4-FFF2-40B4-BE49-F238E27FC236}">
                <a16:creationId xmlns:a16="http://schemas.microsoft.com/office/drawing/2014/main" id="{E5368BCD-AB43-4719-B5F1-144E2FD1BFC7}"/>
              </a:ext>
            </a:extLst>
          </p:cNvPr>
          <p:cNvSpPr/>
          <p:nvPr/>
        </p:nvSpPr>
        <p:spPr>
          <a:xfrm>
            <a:off x="936164" y="2296835"/>
            <a:ext cx="4844143" cy="1567846"/>
          </a:xfrm>
          <a:custGeom>
            <a:avLst/>
            <a:gdLst>
              <a:gd name="connsiteX0" fmla="*/ 0 w 4844143"/>
              <a:gd name="connsiteY0" fmla="*/ 740276 h 1415446"/>
              <a:gd name="connsiteX1" fmla="*/ 566057 w 4844143"/>
              <a:gd name="connsiteY1" fmla="*/ 43590 h 1415446"/>
              <a:gd name="connsiteX2" fmla="*/ 1240971 w 4844143"/>
              <a:gd name="connsiteY2" fmla="*/ 718505 h 1415446"/>
              <a:gd name="connsiteX3" fmla="*/ 1839685 w 4844143"/>
              <a:gd name="connsiteY3" fmla="*/ 1415190 h 1415446"/>
              <a:gd name="connsiteX4" fmla="*/ 2449285 w 4844143"/>
              <a:gd name="connsiteY4" fmla="*/ 718505 h 1415446"/>
              <a:gd name="connsiteX5" fmla="*/ 2993571 w 4844143"/>
              <a:gd name="connsiteY5" fmla="*/ 48 h 1415446"/>
              <a:gd name="connsiteX6" fmla="*/ 3646714 w 4844143"/>
              <a:gd name="connsiteY6" fmla="*/ 685848 h 1415446"/>
              <a:gd name="connsiteX7" fmla="*/ 4278085 w 4844143"/>
              <a:gd name="connsiteY7" fmla="*/ 1415190 h 1415446"/>
              <a:gd name="connsiteX8" fmla="*/ 4844143 w 4844143"/>
              <a:gd name="connsiteY8" fmla="*/ 751162 h 141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44143" h="1415446">
                <a:moveTo>
                  <a:pt x="0" y="740276"/>
                </a:moveTo>
                <a:cubicBezTo>
                  <a:pt x="179614" y="393747"/>
                  <a:pt x="359229" y="47218"/>
                  <a:pt x="566057" y="43590"/>
                </a:cubicBezTo>
                <a:cubicBezTo>
                  <a:pt x="772885" y="39962"/>
                  <a:pt x="1028700" y="489905"/>
                  <a:pt x="1240971" y="718505"/>
                </a:cubicBezTo>
                <a:cubicBezTo>
                  <a:pt x="1453242" y="947105"/>
                  <a:pt x="1638299" y="1415190"/>
                  <a:pt x="1839685" y="1415190"/>
                </a:cubicBezTo>
                <a:cubicBezTo>
                  <a:pt x="2041071" y="1415190"/>
                  <a:pt x="2256971" y="954362"/>
                  <a:pt x="2449285" y="718505"/>
                </a:cubicBezTo>
                <a:cubicBezTo>
                  <a:pt x="2641599" y="482648"/>
                  <a:pt x="2794000" y="5491"/>
                  <a:pt x="2993571" y="48"/>
                </a:cubicBezTo>
                <a:cubicBezTo>
                  <a:pt x="3193142" y="-5395"/>
                  <a:pt x="3432628" y="449991"/>
                  <a:pt x="3646714" y="685848"/>
                </a:cubicBezTo>
                <a:cubicBezTo>
                  <a:pt x="3860800" y="921705"/>
                  <a:pt x="4078514" y="1404304"/>
                  <a:pt x="4278085" y="1415190"/>
                </a:cubicBezTo>
                <a:cubicBezTo>
                  <a:pt x="4477656" y="1426076"/>
                  <a:pt x="4660899" y="1088619"/>
                  <a:pt x="4844143" y="751162"/>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30" name="Freeform: Shape 29">
            <a:extLst>
              <a:ext uri="{FF2B5EF4-FFF2-40B4-BE49-F238E27FC236}">
                <a16:creationId xmlns:a16="http://schemas.microsoft.com/office/drawing/2014/main" id="{BB28A8A8-CFD3-44D7-9A4D-1A9BF23682C6}"/>
              </a:ext>
            </a:extLst>
          </p:cNvPr>
          <p:cNvSpPr/>
          <p:nvPr/>
        </p:nvSpPr>
        <p:spPr>
          <a:xfrm flipV="1">
            <a:off x="922336" y="1643736"/>
            <a:ext cx="4853818" cy="3002223"/>
          </a:xfrm>
          <a:custGeom>
            <a:avLst/>
            <a:gdLst>
              <a:gd name="connsiteX0" fmla="*/ 0 w 4506686"/>
              <a:gd name="connsiteY0" fmla="*/ 1328057 h 2656116"/>
              <a:gd name="connsiteX1" fmla="*/ 489857 w 4506686"/>
              <a:gd name="connsiteY1" fmla="*/ 0 h 2656116"/>
              <a:gd name="connsiteX2" fmla="*/ 1153886 w 4506686"/>
              <a:gd name="connsiteY2" fmla="*/ 1328057 h 2656116"/>
              <a:gd name="connsiteX3" fmla="*/ 1709057 w 4506686"/>
              <a:gd name="connsiteY3" fmla="*/ 2656114 h 2656116"/>
              <a:gd name="connsiteX4" fmla="*/ 2264229 w 4506686"/>
              <a:gd name="connsiteY4" fmla="*/ 1317171 h 2656116"/>
              <a:gd name="connsiteX5" fmla="*/ 2808514 w 4506686"/>
              <a:gd name="connsiteY5" fmla="*/ 21771 h 2656116"/>
              <a:gd name="connsiteX6" fmla="*/ 3418114 w 4506686"/>
              <a:gd name="connsiteY6" fmla="*/ 1306285 h 2656116"/>
              <a:gd name="connsiteX7" fmla="*/ 3984171 w 4506686"/>
              <a:gd name="connsiteY7" fmla="*/ 2601685 h 2656116"/>
              <a:gd name="connsiteX8" fmla="*/ 4506686 w 4506686"/>
              <a:gd name="connsiteY8" fmla="*/ 1328057 h 265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06686" h="2656116">
                <a:moveTo>
                  <a:pt x="0" y="1328057"/>
                </a:moveTo>
                <a:cubicBezTo>
                  <a:pt x="148771" y="664028"/>
                  <a:pt x="297543" y="0"/>
                  <a:pt x="489857" y="0"/>
                </a:cubicBezTo>
                <a:cubicBezTo>
                  <a:pt x="682171" y="0"/>
                  <a:pt x="950686" y="885371"/>
                  <a:pt x="1153886" y="1328057"/>
                </a:cubicBezTo>
                <a:cubicBezTo>
                  <a:pt x="1357086" y="1770743"/>
                  <a:pt x="1524000" y="2657928"/>
                  <a:pt x="1709057" y="2656114"/>
                </a:cubicBezTo>
                <a:cubicBezTo>
                  <a:pt x="1894114" y="2654300"/>
                  <a:pt x="2080986" y="1756228"/>
                  <a:pt x="2264229" y="1317171"/>
                </a:cubicBezTo>
                <a:cubicBezTo>
                  <a:pt x="2447472" y="878114"/>
                  <a:pt x="2616200" y="23585"/>
                  <a:pt x="2808514" y="21771"/>
                </a:cubicBezTo>
                <a:cubicBezTo>
                  <a:pt x="3000828" y="19957"/>
                  <a:pt x="3222171" y="876299"/>
                  <a:pt x="3418114" y="1306285"/>
                </a:cubicBezTo>
                <a:cubicBezTo>
                  <a:pt x="3614057" y="1736271"/>
                  <a:pt x="3802742" y="2598056"/>
                  <a:pt x="3984171" y="2601685"/>
                </a:cubicBezTo>
                <a:cubicBezTo>
                  <a:pt x="4165600" y="2605314"/>
                  <a:pt x="4336143" y="1966685"/>
                  <a:pt x="4506686" y="1328057"/>
                </a:cubicBezTo>
              </a:path>
            </a:pathLst>
          </a:custGeom>
          <a:ln>
            <a:solidFill>
              <a:srgbClr val="0070C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E3920452-D430-430B-8138-9DF8C31FDB19}"/>
              </a:ext>
            </a:extLst>
          </p:cNvPr>
          <p:cNvSpPr txBox="1"/>
          <p:nvPr/>
        </p:nvSpPr>
        <p:spPr>
          <a:xfrm>
            <a:off x="6553155" y="1449707"/>
            <a:ext cx="4981844" cy="923330"/>
          </a:xfrm>
          <a:prstGeom prst="rect">
            <a:avLst/>
          </a:prstGeom>
          <a:noFill/>
        </p:spPr>
        <p:txBody>
          <a:bodyPr wrap="square" rtlCol="0">
            <a:spAutoFit/>
          </a:bodyPr>
          <a:lstStyle/>
          <a:p>
            <a:r>
              <a:rPr lang="en-US" dirty="0"/>
              <a:t>All at once, just drawing the superpositions, </a:t>
            </a:r>
          </a:p>
          <a:p>
            <a:r>
              <a:rPr lang="en-US" dirty="0"/>
              <a:t>we get the following set of shapes which will repeat themselves every period T.  </a:t>
            </a:r>
          </a:p>
        </p:txBody>
      </p:sp>
      <p:cxnSp>
        <p:nvCxnSpPr>
          <p:cNvPr id="33" name="Straight Arrow Connector 32">
            <a:extLst>
              <a:ext uri="{FF2B5EF4-FFF2-40B4-BE49-F238E27FC236}">
                <a16:creationId xmlns:a16="http://schemas.microsoft.com/office/drawing/2014/main" id="{0E2458D1-3ADC-41D7-8EB9-EF3074A0FAFC}"/>
              </a:ext>
            </a:extLst>
          </p:cNvPr>
          <p:cNvCxnSpPr>
            <a:cxnSpLocks/>
            <a:endCxn id="26" idx="0"/>
          </p:cNvCxnSpPr>
          <p:nvPr/>
        </p:nvCxnSpPr>
        <p:spPr>
          <a:xfrm flipH="1" flipV="1">
            <a:off x="903524" y="3153438"/>
            <a:ext cx="576933" cy="22544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465E7C66-3ECD-4CF3-A93A-E20D7D6EC532}"/>
              </a:ext>
            </a:extLst>
          </p:cNvPr>
          <p:cNvCxnSpPr>
            <a:endCxn id="25" idx="2"/>
          </p:cNvCxnSpPr>
          <p:nvPr/>
        </p:nvCxnSpPr>
        <p:spPr>
          <a:xfrm flipV="1">
            <a:off x="1480457" y="3150292"/>
            <a:ext cx="684641" cy="2235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6592B927-A3CA-4F88-9BE8-77B37947595E}"/>
              </a:ext>
            </a:extLst>
          </p:cNvPr>
          <p:cNvCxnSpPr>
            <a:endCxn id="30" idx="4"/>
          </p:cNvCxnSpPr>
          <p:nvPr/>
        </p:nvCxnSpPr>
        <p:spPr>
          <a:xfrm flipV="1">
            <a:off x="1480457" y="3157153"/>
            <a:ext cx="1880513" cy="22181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E066BF3E-C1FE-4AE4-9ECA-73105F9392F7}"/>
              </a:ext>
            </a:extLst>
          </p:cNvPr>
          <p:cNvCxnSpPr>
            <a:endCxn id="26" idx="6"/>
          </p:cNvCxnSpPr>
          <p:nvPr/>
        </p:nvCxnSpPr>
        <p:spPr>
          <a:xfrm flipV="1">
            <a:off x="1480457" y="3213716"/>
            <a:ext cx="3069781" cy="21942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5F7B3172-8AAD-41A7-9588-83DFC11E23BA}"/>
              </a:ext>
            </a:extLst>
          </p:cNvPr>
          <p:cNvCxnSpPr>
            <a:endCxn id="30" idx="8"/>
          </p:cNvCxnSpPr>
          <p:nvPr/>
        </p:nvCxnSpPr>
        <p:spPr>
          <a:xfrm flipV="1">
            <a:off x="1480457" y="3144849"/>
            <a:ext cx="4295697" cy="22304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FCF0FC96-B57C-417B-BDFA-FFC2AA3188E0}"/>
              </a:ext>
            </a:extLst>
          </p:cNvPr>
          <p:cNvSpPr txBox="1"/>
          <p:nvPr/>
        </p:nvSpPr>
        <p:spPr>
          <a:xfrm>
            <a:off x="134942" y="5489851"/>
            <a:ext cx="4121377" cy="1077218"/>
          </a:xfrm>
          <a:prstGeom prst="rect">
            <a:avLst/>
          </a:prstGeom>
          <a:noFill/>
        </p:spPr>
        <p:txBody>
          <a:bodyPr wrap="square" rtlCol="0">
            <a:spAutoFit/>
          </a:bodyPr>
          <a:lstStyle/>
          <a:p>
            <a:r>
              <a:rPr lang="en-US" sz="1600" dirty="0"/>
              <a:t>We should note points that do not move all.  These are called </a:t>
            </a:r>
            <a:r>
              <a:rPr lang="en-US" sz="1600" b="1" i="1" dirty="0"/>
              <a:t>nodes</a:t>
            </a:r>
            <a:r>
              <a:rPr lang="en-US" sz="1600" dirty="0"/>
              <a:t>.  Note in particular the presence of nodes at the boundaries.  There is always a node at a hard boundary.</a:t>
            </a:r>
          </a:p>
        </p:txBody>
      </p:sp>
      <p:sp>
        <p:nvSpPr>
          <p:cNvPr id="46" name="TextBox 45">
            <a:extLst>
              <a:ext uri="{FF2B5EF4-FFF2-40B4-BE49-F238E27FC236}">
                <a16:creationId xmlns:a16="http://schemas.microsoft.com/office/drawing/2014/main" id="{5EAEEFCD-F236-4280-90F3-92F8F2A1BEF5}"/>
              </a:ext>
            </a:extLst>
          </p:cNvPr>
          <p:cNvSpPr txBox="1"/>
          <p:nvPr/>
        </p:nvSpPr>
        <p:spPr>
          <a:xfrm>
            <a:off x="4496943" y="5479964"/>
            <a:ext cx="3830628" cy="830997"/>
          </a:xfrm>
          <a:prstGeom prst="rect">
            <a:avLst/>
          </a:prstGeom>
          <a:noFill/>
        </p:spPr>
        <p:txBody>
          <a:bodyPr wrap="square" rtlCol="0">
            <a:spAutoFit/>
          </a:bodyPr>
          <a:lstStyle/>
          <a:p>
            <a:r>
              <a:rPr lang="en-US" sz="1600" dirty="0"/>
              <a:t>And we should note points which oscillate with the largest amplitude.  these are called </a:t>
            </a:r>
            <a:r>
              <a:rPr lang="en-US" sz="1600" b="1" i="1" dirty="0"/>
              <a:t>antinodes</a:t>
            </a:r>
            <a:r>
              <a:rPr lang="en-US" sz="1600" dirty="0"/>
              <a:t>.</a:t>
            </a:r>
          </a:p>
        </p:txBody>
      </p:sp>
      <p:cxnSp>
        <p:nvCxnSpPr>
          <p:cNvPr id="48" name="Straight Arrow Connector 47">
            <a:extLst>
              <a:ext uri="{FF2B5EF4-FFF2-40B4-BE49-F238E27FC236}">
                <a16:creationId xmlns:a16="http://schemas.microsoft.com/office/drawing/2014/main" id="{597F40CA-C5AE-45EB-96C0-C0EF51002757}"/>
              </a:ext>
            </a:extLst>
          </p:cNvPr>
          <p:cNvCxnSpPr/>
          <p:nvPr/>
        </p:nvCxnSpPr>
        <p:spPr>
          <a:xfrm flipH="1" flipV="1">
            <a:off x="1600200" y="3131666"/>
            <a:ext cx="2950038" cy="2368643"/>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0" name="Straight Arrow Connector 49">
            <a:extLst>
              <a:ext uri="{FF2B5EF4-FFF2-40B4-BE49-F238E27FC236}">
                <a16:creationId xmlns:a16="http://schemas.microsoft.com/office/drawing/2014/main" id="{F391BFB0-33D0-41EB-A43E-F0A599083FCB}"/>
              </a:ext>
            </a:extLst>
          </p:cNvPr>
          <p:cNvCxnSpPr/>
          <p:nvPr/>
        </p:nvCxnSpPr>
        <p:spPr>
          <a:xfrm flipH="1" flipV="1">
            <a:off x="2754086" y="3131666"/>
            <a:ext cx="1796152" cy="2348298"/>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2" name="Straight Arrow Connector 51">
            <a:extLst>
              <a:ext uri="{FF2B5EF4-FFF2-40B4-BE49-F238E27FC236}">
                <a16:creationId xmlns:a16="http://schemas.microsoft.com/office/drawing/2014/main" id="{A413BD26-D201-4B5B-8ADB-0B7C9A26F6B8}"/>
              </a:ext>
            </a:extLst>
          </p:cNvPr>
          <p:cNvCxnSpPr/>
          <p:nvPr/>
        </p:nvCxnSpPr>
        <p:spPr>
          <a:xfrm flipH="1" flipV="1">
            <a:off x="3962400" y="3156857"/>
            <a:ext cx="587838" cy="2323107"/>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4" name="Straight Arrow Connector 53">
            <a:extLst>
              <a:ext uri="{FF2B5EF4-FFF2-40B4-BE49-F238E27FC236}">
                <a16:creationId xmlns:a16="http://schemas.microsoft.com/office/drawing/2014/main" id="{CDC4189D-0F92-4409-85BB-56554325CC2C}"/>
              </a:ext>
            </a:extLst>
          </p:cNvPr>
          <p:cNvCxnSpPr/>
          <p:nvPr/>
        </p:nvCxnSpPr>
        <p:spPr>
          <a:xfrm flipV="1">
            <a:off x="4550238" y="3131666"/>
            <a:ext cx="653133" cy="2348298"/>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7" name="Title 1">
            <a:extLst>
              <a:ext uri="{FF2B5EF4-FFF2-40B4-BE49-F238E27FC236}">
                <a16:creationId xmlns:a16="http://schemas.microsoft.com/office/drawing/2014/main" id="{B7DE60BA-009F-4DA8-B44D-3E8D3823F67B}"/>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2" name="Object 31">
            <a:extLst>
              <a:ext uri="{FF2B5EF4-FFF2-40B4-BE49-F238E27FC236}">
                <a16:creationId xmlns:a16="http://schemas.microsoft.com/office/drawing/2014/main" id="{9647F721-2554-4E76-B39C-68CA10F37ACC}"/>
              </a:ext>
            </a:extLst>
          </p:cNvPr>
          <p:cNvGraphicFramePr>
            <a:graphicFrameLocks noChangeAspect="1"/>
          </p:cNvGraphicFramePr>
          <p:nvPr>
            <p:extLst>
              <p:ext uri="{D42A27DB-BD31-4B8C-83A1-F6EECF244321}">
                <p14:modId xmlns:p14="http://schemas.microsoft.com/office/powerpoint/2010/main" val="1062542588"/>
              </p:ext>
            </p:extLst>
          </p:nvPr>
        </p:nvGraphicFramePr>
        <p:xfrm>
          <a:off x="351112" y="269267"/>
          <a:ext cx="1681756" cy="746057"/>
        </p:xfrm>
        <a:graphic>
          <a:graphicData uri="http://schemas.openxmlformats.org/presentationml/2006/ole">
            <mc:AlternateContent xmlns:mc="http://schemas.openxmlformats.org/markup-compatibility/2006">
              <mc:Choice xmlns:v="urn:schemas-microsoft-com:vml" Requires="v">
                <p:oleObj name="Bitmap Image" r:id="rId4" imgW="4054191" imgH="1798095" progId="Paint.Picture">
                  <p:embed/>
                </p:oleObj>
              </mc:Choice>
              <mc:Fallback>
                <p:oleObj name="Bitmap Image" r:id="rId4"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112" y="269267"/>
                        <a:ext cx="1681756" cy="746057"/>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48B5B272-DD81-4AEB-9EF2-BA45A23C0DBB}"/>
              </a:ext>
            </a:extLst>
          </p:cNvPr>
          <p:cNvSpPr txBox="1"/>
          <p:nvPr/>
        </p:nvSpPr>
        <p:spPr>
          <a:xfrm>
            <a:off x="6632318" y="2593791"/>
            <a:ext cx="5437020" cy="2585323"/>
          </a:xfrm>
          <a:prstGeom prst="rect">
            <a:avLst/>
          </a:prstGeom>
          <a:noFill/>
          <a:ln>
            <a:solidFill>
              <a:srgbClr val="0070C0"/>
            </a:solidFill>
          </a:ln>
        </p:spPr>
        <p:txBody>
          <a:bodyPr wrap="square" rtlCol="0">
            <a:spAutoFit/>
          </a:bodyPr>
          <a:lstStyle/>
          <a:p>
            <a:r>
              <a:rPr lang="en-US" dirty="0"/>
              <a:t>Basic features:</a:t>
            </a:r>
          </a:p>
          <a:p>
            <a:pPr marL="342900" indent="-342900">
              <a:buAutoNum type="arabicPeriod"/>
            </a:pPr>
            <a:r>
              <a:rPr lang="en-US" dirty="0"/>
              <a:t>Same as shape of original wave.</a:t>
            </a:r>
          </a:p>
          <a:p>
            <a:pPr marL="342900" indent="-342900">
              <a:buAutoNum type="arabicPeriod"/>
            </a:pPr>
            <a:r>
              <a:rPr lang="en-US" dirty="0"/>
              <a:t>Positioned so </a:t>
            </a:r>
            <a:r>
              <a:rPr lang="en-US" i="1" dirty="0"/>
              <a:t>nodes</a:t>
            </a:r>
            <a:r>
              <a:rPr lang="en-US" dirty="0"/>
              <a:t> are at any </a:t>
            </a:r>
            <a:r>
              <a:rPr lang="en-US" i="1" dirty="0"/>
              <a:t>hard</a:t>
            </a:r>
            <a:r>
              <a:rPr lang="en-US" dirty="0"/>
              <a:t> boundary (both), and </a:t>
            </a:r>
            <a:r>
              <a:rPr lang="en-US" i="1" dirty="0"/>
              <a:t>antinodes</a:t>
            </a:r>
            <a:r>
              <a:rPr lang="en-US" dirty="0"/>
              <a:t> at any </a:t>
            </a:r>
            <a:r>
              <a:rPr lang="en-US" i="1" dirty="0"/>
              <a:t>soft</a:t>
            </a:r>
            <a:r>
              <a:rPr lang="en-US" dirty="0"/>
              <a:t> boundary (none).</a:t>
            </a:r>
          </a:p>
          <a:p>
            <a:pPr marL="342900" indent="-342900">
              <a:buAutoNum type="arabicPeriod" startAt="3"/>
            </a:pPr>
            <a:r>
              <a:rPr lang="en-US" dirty="0"/>
              <a:t>As time proceeds, wave </a:t>
            </a:r>
            <a:r>
              <a:rPr lang="en-US" i="1" dirty="0"/>
              <a:t>maintains</a:t>
            </a:r>
            <a:r>
              <a:rPr lang="en-US" dirty="0"/>
              <a:t> basic shape, </a:t>
            </a:r>
          </a:p>
          <a:p>
            <a:r>
              <a:rPr lang="en-US" dirty="0"/>
              <a:t>       with a </a:t>
            </a:r>
            <a:r>
              <a:rPr lang="en-US" i="1" dirty="0"/>
              <a:t>highly</a:t>
            </a:r>
            <a:r>
              <a:rPr lang="en-US" dirty="0"/>
              <a:t> augmented amplitude, but its size </a:t>
            </a:r>
          </a:p>
          <a:p>
            <a:r>
              <a:rPr lang="en-US" dirty="0"/>
              <a:t>       alternately shrinks and grows with time with a </a:t>
            </a:r>
          </a:p>
          <a:p>
            <a:r>
              <a:rPr lang="en-US" dirty="0"/>
              <a:t>       period T equal to the original wave’s own period.  </a:t>
            </a:r>
          </a:p>
          <a:p>
            <a:r>
              <a:rPr lang="en-US" dirty="0"/>
              <a:t>       This superposition is called a standing wave.</a:t>
            </a:r>
          </a:p>
        </p:txBody>
      </p:sp>
    </p:spTree>
    <p:extLst>
      <p:ext uri="{BB962C8B-B14F-4D97-AF65-F5344CB8AC3E}">
        <p14:creationId xmlns:p14="http://schemas.microsoft.com/office/powerpoint/2010/main" val="4275656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8"/>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5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1" grpId="0" animBg="1"/>
      <p:bldP spid="24" grpId="0" animBg="1"/>
      <p:bldP spid="25" grpId="0" animBg="1"/>
      <p:bldP spid="26" grpId="0" animBg="1"/>
      <p:bldP spid="29" grpId="0" animBg="1"/>
      <p:bldP spid="30" grpId="0" animBg="1"/>
      <p:bldP spid="45" grpId="0"/>
      <p:bldP spid="46" grpId="0"/>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48C64-44E0-44F8-A27D-92BE22AE5439}"/>
              </a:ext>
            </a:extLst>
          </p:cNvPr>
          <p:cNvSpPr txBox="1">
            <a:spLocks/>
          </p:cNvSpPr>
          <p:nvPr/>
        </p:nvSpPr>
        <p:spPr>
          <a:xfrm>
            <a:off x="2862124" y="38958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 name="Object 2">
            <a:extLst>
              <a:ext uri="{FF2B5EF4-FFF2-40B4-BE49-F238E27FC236}">
                <a16:creationId xmlns:a16="http://schemas.microsoft.com/office/drawing/2014/main" id="{59E0F0CA-4CB2-4D16-82D2-57ED75E44F87}"/>
              </a:ext>
            </a:extLst>
          </p:cNvPr>
          <p:cNvGraphicFramePr>
            <a:graphicFrameLocks noChangeAspect="1"/>
          </p:cNvGraphicFramePr>
          <p:nvPr/>
        </p:nvGraphicFramePr>
        <p:xfrm>
          <a:off x="351112" y="269267"/>
          <a:ext cx="1681756" cy="746057"/>
        </p:xfrm>
        <a:graphic>
          <a:graphicData uri="http://schemas.openxmlformats.org/presentationml/2006/ole">
            <mc:AlternateContent xmlns:mc="http://schemas.openxmlformats.org/markup-compatibility/2006">
              <mc:Choice xmlns:v="urn:schemas-microsoft-com:vml" Requires="v">
                <p:oleObj name="Bitmap Image" r:id="rId2" imgW="4054191" imgH="1798095" progId="Paint.Picture">
                  <p:embed/>
                </p:oleObj>
              </mc:Choice>
              <mc:Fallback>
                <p:oleObj name="Bitmap Image" r:id="rId2" imgW="4054191" imgH="1798095" progId="Paint.Picture">
                  <p:embed/>
                  <p:pic>
                    <p:nvPicPr>
                      <p:cNvPr id="3" name="Object 2">
                        <a:extLst>
                          <a:ext uri="{FF2B5EF4-FFF2-40B4-BE49-F238E27FC236}">
                            <a16:creationId xmlns:a16="http://schemas.microsoft.com/office/drawing/2014/main" id="{59E0F0CA-4CB2-4D16-82D2-57ED75E44F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112" y="269267"/>
                        <a:ext cx="1681756" cy="746057"/>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F7EA1255-C36F-4B7E-AEEC-B6E2726BF9E0}"/>
              </a:ext>
            </a:extLst>
          </p:cNvPr>
          <p:cNvSpPr txBox="1"/>
          <p:nvPr/>
        </p:nvSpPr>
        <p:spPr>
          <a:xfrm>
            <a:off x="355292" y="1126587"/>
            <a:ext cx="11481416" cy="830997"/>
          </a:xfrm>
          <a:prstGeom prst="rect">
            <a:avLst/>
          </a:prstGeom>
          <a:noFill/>
        </p:spPr>
        <p:txBody>
          <a:bodyPr wrap="square" rtlCol="0">
            <a:spAutoFit/>
          </a:bodyPr>
          <a:lstStyle/>
          <a:p>
            <a:r>
              <a:rPr lang="en-US" sz="1600" dirty="0"/>
              <a:t>So that’s one particular example of resonance.  But say we have a guitar string of a certain length, L.  Which wavelengths in general will resonate?  We began the section with the criteria for resonance, and if you go back through the illustration, or just think about it a little bit, you’ll see that we’ll get resonance automatically, if the 2</a:t>
            </a:r>
            <a:r>
              <a:rPr lang="en-US" sz="1600" baseline="30000" dirty="0"/>
              <a:t>nd</a:t>
            </a:r>
            <a:r>
              <a:rPr lang="en-US" sz="1600" dirty="0"/>
              <a:t> reflected wave is in phase with the original incident wave.  So we need,</a:t>
            </a:r>
          </a:p>
        </p:txBody>
      </p:sp>
      <p:graphicFrame>
        <p:nvGraphicFramePr>
          <p:cNvPr id="21" name="Object 20">
            <a:extLst>
              <a:ext uri="{FF2B5EF4-FFF2-40B4-BE49-F238E27FC236}">
                <a16:creationId xmlns:a16="http://schemas.microsoft.com/office/drawing/2014/main" id="{C455A44D-AD14-4A9C-8749-E986E4B3299C}"/>
              </a:ext>
            </a:extLst>
          </p:cNvPr>
          <p:cNvGraphicFramePr>
            <a:graphicFrameLocks noChangeAspect="1"/>
          </p:cNvGraphicFramePr>
          <p:nvPr>
            <p:extLst>
              <p:ext uri="{D42A27DB-BD31-4B8C-83A1-F6EECF244321}">
                <p14:modId xmlns:p14="http://schemas.microsoft.com/office/powerpoint/2010/main" val="2838889588"/>
              </p:ext>
            </p:extLst>
          </p:nvPr>
        </p:nvGraphicFramePr>
        <p:xfrm>
          <a:off x="4467894" y="2129839"/>
          <a:ext cx="3353599" cy="341768"/>
        </p:xfrm>
        <a:graphic>
          <a:graphicData uri="http://schemas.openxmlformats.org/presentationml/2006/ole">
            <mc:AlternateContent xmlns:mc="http://schemas.openxmlformats.org/markup-compatibility/2006">
              <mc:Choice xmlns:v="urn:schemas-microsoft-com:vml" Requires="v">
                <p:oleObj name="Equation" r:id="rId4" imgW="1993680" imgH="203040" progId="Equation.DSMT4">
                  <p:embed/>
                </p:oleObj>
              </mc:Choice>
              <mc:Fallback>
                <p:oleObj name="Equation" r:id="rId4" imgW="1993680" imgH="203040" progId="Equation.DSMT4">
                  <p:embed/>
                  <p:pic>
                    <p:nvPicPr>
                      <p:cNvPr id="21" name="Object 20">
                        <a:extLst>
                          <a:ext uri="{FF2B5EF4-FFF2-40B4-BE49-F238E27FC236}">
                            <a16:creationId xmlns:a16="http://schemas.microsoft.com/office/drawing/2014/main" id="{C455A44D-AD14-4A9C-8749-E986E4B3299C}"/>
                          </a:ext>
                        </a:extLst>
                      </p:cNvPr>
                      <p:cNvPicPr/>
                      <p:nvPr/>
                    </p:nvPicPr>
                    <p:blipFill>
                      <a:blip r:embed="rId5"/>
                      <a:stretch>
                        <a:fillRect/>
                      </a:stretch>
                    </p:blipFill>
                    <p:spPr>
                      <a:xfrm>
                        <a:off x="4467894" y="2129839"/>
                        <a:ext cx="3353599" cy="341768"/>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B83A01F2-F5CB-4CD1-82D8-AFDB2ADF5C32}"/>
              </a:ext>
            </a:extLst>
          </p:cNvPr>
          <p:cNvGraphicFramePr>
            <a:graphicFrameLocks noChangeAspect="1"/>
          </p:cNvGraphicFramePr>
          <p:nvPr>
            <p:extLst>
              <p:ext uri="{D42A27DB-BD31-4B8C-83A1-F6EECF244321}">
                <p14:modId xmlns:p14="http://schemas.microsoft.com/office/powerpoint/2010/main" val="595413172"/>
              </p:ext>
            </p:extLst>
          </p:nvPr>
        </p:nvGraphicFramePr>
        <p:xfrm>
          <a:off x="4467899" y="2623956"/>
          <a:ext cx="1730375" cy="298450"/>
        </p:xfrm>
        <a:graphic>
          <a:graphicData uri="http://schemas.openxmlformats.org/presentationml/2006/ole">
            <mc:AlternateContent xmlns:mc="http://schemas.openxmlformats.org/markup-compatibility/2006">
              <mc:Choice xmlns:v="urn:schemas-microsoft-com:vml" Requires="v">
                <p:oleObj name="Equation" r:id="rId6" imgW="1028520" imgH="177480" progId="Equation.DSMT4">
                  <p:embed/>
                </p:oleObj>
              </mc:Choice>
              <mc:Fallback>
                <p:oleObj name="Equation" r:id="rId6" imgW="1028520" imgH="177480" progId="Equation.DSMT4">
                  <p:embed/>
                  <p:pic>
                    <p:nvPicPr>
                      <p:cNvPr id="22" name="Object 21">
                        <a:extLst>
                          <a:ext uri="{FF2B5EF4-FFF2-40B4-BE49-F238E27FC236}">
                            <a16:creationId xmlns:a16="http://schemas.microsoft.com/office/drawing/2014/main" id="{B83A01F2-F5CB-4CD1-82D8-AFDB2ADF5C32}"/>
                          </a:ext>
                        </a:extLst>
                      </p:cNvPr>
                      <p:cNvPicPr/>
                      <p:nvPr/>
                    </p:nvPicPr>
                    <p:blipFill>
                      <a:blip r:embed="rId7"/>
                      <a:stretch>
                        <a:fillRect/>
                      </a:stretch>
                    </p:blipFill>
                    <p:spPr>
                      <a:xfrm>
                        <a:off x="4467899" y="2623956"/>
                        <a:ext cx="1730375" cy="298450"/>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695EA5E1-AA3E-475D-AF38-8A60087FDCF3}"/>
              </a:ext>
            </a:extLst>
          </p:cNvPr>
          <p:cNvGraphicFramePr>
            <a:graphicFrameLocks noChangeAspect="1"/>
          </p:cNvGraphicFramePr>
          <p:nvPr>
            <p:extLst>
              <p:ext uri="{D42A27DB-BD31-4B8C-83A1-F6EECF244321}">
                <p14:modId xmlns:p14="http://schemas.microsoft.com/office/powerpoint/2010/main" val="1161335668"/>
              </p:ext>
            </p:extLst>
          </p:nvPr>
        </p:nvGraphicFramePr>
        <p:xfrm>
          <a:off x="4495011" y="3095220"/>
          <a:ext cx="2179638" cy="661987"/>
        </p:xfrm>
        <a:graphic>
          <a:graphicData uri="http://schemas.openxmlformats.org/presentationml/2006/ole">
            <mc:AlternateContent xmlns:mc="http://schemas.openxmlformats.org/markup-compatibility/2006">
              <mc:Choice xmlns:v="urn:schemas-microsoft-com:vml" Requires="v">
                <p:oleObj name="Equation" r:id="rId8" imgW="1295280" imgH="393480" progId="Equation.DSMT4">
                  <p:embed/>
                </p:oleObj>
              </mc:Choice>
              <mc:Fallback>
                <p:oleObj name="Equation" r:id="rId8" imgW="1295280" imgH="393480" progId="Equation.DSMT4">
                  <p:embed/>
                  <p:pic>
                    <p:nvPicPr>
                      <p:cNvPr id="23" name="Object 22">
                        <a:extLst>
                          <a:ext uri="{FF2B5EF4-FFF2-40B4-BE49-F238E27FC236}">
                            <a16:creationId xmlns:a16="http://schemas.microsoft.com/office/drawing/2014/main" id="{695EA5E1-AA3E-475D-AF38-8A60087FDCF3}"/>
                          </a:ext>
                        </a:extLst>
                      </p:cNvPr>
                      <p:cNvPicPr/>
                      <p:nvPr/>
                    </p:nvPicPr>
                    <p:blipFill>
                      <a:blip r:embed="rId9"/>
                      <a:stretch>
                        <a:fillRect/>
                      </a:stretch>
                    </p:blipFill>
                    <p:spPr>
                      <a:xfrm>
                        <a:off x="4495011" y="3095220"/>
                        <a:ext cx="2179638" cy="661987"/>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C2EF138F-EC55-4B32-8809-FB3475CA54FA}"/>
              </a:ext>
            </a:extLst>
          </p:cNvPr>
          <p:cNvGraphicFramePr>
            <a:graphicFrameLocks noChangeAspect="1"/>
          </p:cNvGraphicFramePr>
          <p:nvPr>
            <p:extLst>
              <p:ext uri="{D42A27DB-BD31-4B8C-83A1-F6EECF244321}">
                <p14:modId xmlns:p14="http://schemas.microsoft.com/office/powerpoint/2010/main" val="3242953384"/>
              </p:ext>
            </p:extLst>
          </p:nvPr>
        </p:nvGraphicFramePr>
        <p:xfrm>
          <a:off x="4550982" y="3798138"/>
          <a:ext cx="1025525" cy="661987"/>
        </p:xfrm>
        <a:graphic>
          <a:graphicData uri="http://schemas.openxmlformats.org/presentationml/2006/ole">
            <mc:AlternateContent xmlns:mc="http://schemas.openxmlformats.org/markup-compatibility/2006">
              <mc:Choice xmlns:v="urn:schemas-microsoft-com:vml" Requires="v">
                <p:oleObj name="Equation" r:id="rId10" imgW="609480" imgH="393480" progId="Equation.DSMT4">
                  <p:embed/>
                </p:oleObj>
              </mc:Choice>
              <mc:Fallback>
                <p:oleObj name="Equation" r:id="rId10" imgW="609480" imgH="393480" progId="Equation.DSMT4">
                  <p:embed/>
                  <p:pic>
                    <p:nvPicPr>
                      <p:cNvPr id="24" name="Object 23">
                        <a:extLst>
                          <a:ext uri="{FF2B5EF4-FFF2-40B4-BE49-F238E27FC236}">
                            <a16:creationId xmlns:a16="http://schemas.microsoft.com/office/drawing/2014/main" id="{C2EF138F-EC55-4B32-8809-FB3475CA54FA}"/>
                          </a:ext>
                        </a:extLst>
                      </p:cNvPr>
                      <p:cNvPicPr/>
                      <p:nvPr/>
                    </p:nvPicPr>
                    <p:blipFill>
                      <a:blip r:embed="rId11"/>
                      <a:stretch>
                        <a:fillRect/>
                      </a:stretch>
                    </p:blipFill>
                    <p:spPr>
                      <a:xfrm>
                        <a:off x="4550982" y="3798138"/>
                        <a:ext cx="1025525" cy="661987"/>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91C7950C-E868-48C7-B52E-1067621697FF}"/>
              </a:ext>
            </a:extLst>
          </p:cNvPr>
          <p:cNvGraphicFramePr>
            <a:graphicFrameLocks noChangeAspect="1"/>
          </p:cNvGraphicFramePr>
          <p:nvPr>
            <p:extLst>
              <p:ext uri="{D42A27DB-BD31-4B8C-83A1-F6EECF244321}">
                <p14:modId xmlns:p14="http://schemas.microsoft.com/office/powerpoint/2010/main" val="4176338289"/>
              </p:ext>
            </p:extLst>
          </p:nvPr>
        </p:nvGraphicFramePr>
        <p:xfrm>
          <a:off x="7483468" y="2758712"/>
          <a:ext cx="4465319" cy="4013200"/>
        </p:xfrm>
        <a:graphic>
          <a:graphicData uri="http://schemas.openxmlformats.org/presentationml/2006/ole">
            <mc:AlternateContent xmlns:mc="http://schemas.openxmlformats.org/markup-compatibility/2006">
              <mc:Choice xmlns:v="urn:schemas-microsoft-com:vml" Requires="v">
                <p:oleObj name="Bitmap Image" r:id="rId12" imgW="2659320" imgH="3520440" progId="Paint.Picture">
                  <p:embed/>
                </p:oleObj>
              </mc:Choice>
              <mc:Fallback>
                <p:oleObj name="Bitmap Image" r:id="rId12" imgW="2659320" imgH="3520440" progId="Paint.Picture">
                  <p:embed/>
                  <p:pic>
                    <p:nvPicPr>
                      <p:cNvPr id="25" name="Object 24">
                        <a:extLst>
                          <a:ext uri="{FF2B5EF4-FFF2-40B4-BE49-F238E27FC236}">
                            <a16:creationId xmlns:a16="http://schemas.microsoft.com/office/drawing/2014/main" id="{91C7950C-E868-48C7-B52E-1067621697FF}"/>
                          </a:ext>
                        </a:extLst>
                      </p:cNvPr>
                      <p:cNvPicPr>
                        <a:picLocks noChangeAspect="1" noChangeArrowheads="1"/>
                      </p:cNvPicPr>
                      <p:nvPr/>
                    </p:nvPicPr>
                    <p:blipFill>
                      <a:blip r:embed="rId13"/>
                      <a:srcRect/>
                      <a:stretch>
                        <a:fillRect/>
                      </a:stretch>
                    </p:blipFill>
                    <p:spPr bwMode="auto">
                      <a:xfrm>
                        <a:off x="7483468" y="2758712"/>
                        <a:ext cx="4465319" cy="4013200"/>
                      </a:xfrm>
                      <a:prstGeom prst="rect">
                        <a:avLst/>
                      </a:prstGeom>
                      <a:noFill/>
                    </p:spPr>
                  </p:pic>
                </p:oleObj>
              </mc:Fallback>
            </mc:AlternateContent>
          </a:graphicData>
        </a:graphic>
      </p:graphicFrame>
      <p:sp>
        <p:nvSpPr>
          <p:cNvPr id="28" name="Freeform: Shape 27">
            <a:extLst>
              <a:ext uri="{FF2B5EF4-FFF2-40B4-BE49-F238E27FC236}">
                <a16:creationId xmlns:a16="http://schemas.microsoft.com/office/drawing/2014/main" id="{1975E6F7-A758-4AF0-9FFD-C995429B1D6C}"/>
              </a:ext>
            </a:extLst>
          </p:cNvPr>
          <p:cNvSpPr/>
          <p:nvPr/>
        </p:nvSpPr>
        <p:spPr>
          <a:xfrm>
            <a:off x="8716620" y="3776870"/>
            <a:ext cx="2125552" cy="1341782"/>
          </a:xfrm>
          <a:custGeom>
            <a:avLst/>
            <a:gdLst>
              <a:gd name="connsiteX0" fmla="*/ 0 w 2385391"/>
              <a:gd name="connsiteY0" fmla="*/ 1341782 h 1341782"/>
              <a:gd name="connsiteX1" fmla="*/ 1162878 w 2385391"/>
              <a:gd name="connsiteY1" fmla="*/ 0 h 1341782"/>
              <a:gd name="connsiteX2" fmla="*/ 2385391 w 2385391"/>
              <a:gd name="connsiteY2" fmla="*/ 1341782 h 1341782"/>
            </a:gdLst>
            <a:ahLst/>
            <a:cxnLst>
              <a:cxn ang="0">
                <a:pos x="connsiteX0" y="connsiteY0"/>
              </a:cxn>
              <a:cxn ang="0">
                <a:pos x="connsiteX1" y="connsiteY1"/>
              </a:cxn>
              <a:cxn ang="0">
                <a:pos x="connsiteX2" y="connsiteY2"/>
              </a:cxn>
            </a:cxnLst>
            <a:rect l="l" t="t" r="r" b="b"/>
            <a:pathLst>
              <a:path w="2385391" h="1341782">
                <a:moveTo>
                  <a:pt x="0" y="1341782"/>
                </a:moveTo>
                <a:cubicBezTo>
                  <a:pt x="382656" y="670891"/>
                  <a:pt x="765313" y="0"/>
                  <a:pt x="1162878" y="0"/>
                </a:cubicBezTo>
                <a:cubicBezTo>
                  <a:pt x="1560443" y="0"/>
                  <a:pt x="1972917" y="670891"/>
                  <a:pt x="2385391" y="1341782"/>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609AF80B-49EA-44E4-B484-38E27FD7F690}"/>
              </a:ext>
            </a:extLst>
          </p:cNvPr>
          <p:cNvSpPr/>
          <p:nvPr/>
        </p:nvSpPr>
        <p:spPr>
          <a:xfrm>
            <a:off x="8706681" y="3975652"/>
            <a:ext cx="2125552" cy="2087218"/>
          </a:xfrm>
          <a:custGeom>
            <a:avLst/>
            <a:gdLst>
              <a:gd name="connsiteX0" fmla="*/ 0 w 2415209"/>
              <a:gd name="connsiteY0" fmla="*/ 1143000 h 2087218"/>
              <a:gd name="connsiteX1" fmla="*/ 526774 w 2415209"/>
              <a:gd name="connsiteY1" fmla="*/ 0 h 2087218"/>
              <a:gd name="connsiteX2" fmla="*/ 1232452 w 2415209"/>
              <a:gd name="connsiteY2" fmla="*/ 1143000 h 2087218"/>
              <a:gd name="connsiteX3" fmla="*/ 1848678 w 2415209"/>
              <a:gd name="connsiteY3" fmla="*/ 2087218 h 2087218"/>
              <a:gd name="connsiteX4" fmla="*/ 2415209 w 2415209"/>
              <a:gd name="connsiteY4" fmla="*/ 1143000 h 2087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5209" h="2087218">
                <a:moveTo>
                  <a:pt x="0" y="1143000"/>
                </a:moveTo>
                <a:cubicBezTo>
                  <a:pt x="160682" y="571500"/>
                  <a:pt x="321365" y="0"/>
                  <a:pt x="526774" y="0"/>
                </a:cubicBezTo>
                <a:cubicBezTo>
                  <a:pt x="732183" y="0"/>
                  <a:pt x="1012135" y="795130"/>
                  <a:pt x="1232452" y="1143000"/>
                </a:cubicBezTo>
                <a:cubicBezTo>
                  <a:pt x="1452769" y="1490870"/>
                  <a:pt x="1651552" y="2087218"/>
                  <a:pt x="1848678" y="2087218"/>
                </a:cubicBezTo>
                <a:cubicBezTo>
                  <a:pt x="2045804" y="2087218"/>
                  <a:pt x="2230506" y="1615109"/>
                  <a:pt x="2415209" y="1143000"/>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89DA24A6-F1EC-4DF9-9CF1-9288635901AD}"/>
              </a:ext>
            </a:extLst>
          </p:cNvPr>
          <p:cNvSpPr/>
          <p:nvPr/>
        </p:nvSpPr>
        <p:spPr>
          <a:xfrm>
            <a:off x="8716619" y="4283764"/>
            <a:ext cx="2125552" cy="1709531"/>
          </a:xfrm>
          <a:custGeom>
            <a:avLst/>
            <a:gdLst>
              <a:gd name="connsiteX0" fmla="*/ 0 w 2355574"/>
              <a:gd name="connsiteY0" fmla="*/ 457200 h 1023736"/>
              <a:gd name="connsiteX1" fmla="*/ 367748 w 2355574"/>
              <a:gd name="connsiteY1" fmla="*/ 0 h 1023736"/>
              <a:gd name="connsiteX2" fmla="*/ 834887 w 2355574"/>
              <a:gd name="connsiteY2" fmla="*/ 457200 h 1023736"/>
              <a:gd name="connsiteX3" fmla="*/ 1272209 w 2355574"/>
              <a:gd name="connsiteY3" fmla="*/ 1023731 h 1023736"/>
              <a:gd name="connsiteX4" fmla="*/ 1600200 w 2355574"/>
              <a:gd name="connsiteY4" fmla="*/ 467139 h 1023736"/>
              <a:gd name="connsiteX5" fmla="*/ 1878496 w 2355574"/>
              <a:gd name="connsiteY5" fmla="*/ 9939 h 1023736"/>
              <a:gd name="connsiteX6" fmla="*/ 2355574 w 2355574"/>
              <a:gd name="connsiteY6" fmla="*/ 437322 h 102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5574" h="1023736">
                <a:moveTo>
                  <a:pt x="0" y="457200"/>
                </a:moveTo>
                <a:cubicBezTo>
                  <a:pt x="114300" y="228600"/>
                  <a:pt x="228600" y="0"/>
                  <a:pt x="367748" y="0"/>
                </a:cubicBezTo>
                <a:cubicBezTo>
                  <a:pt x="506896" y="0"/>
                  <a:pt x="684144" y="286578"/>
                  <a:pt x="834887" y="457200"/>
                </a:cubicBezTo>
                <a:cubicBezTo>
                  <a:pt x="985630" y="627822"/>
                  <a:pt x="1144657" y="1022075"/>
                  <a:pt x="1272209" y="1023731"/>
                </a:cubicBezTo>
                <a:cubicBezTo>
                  <a:pt x="1399761" y="1025387"/>
                  <a:pt x="1499152" y="636104"/>
                  <a:pt x="1600200" y="467139"/>
                </a:cubicBezTo>
                <a:cubicBezTo>
                  <a:pt x="1701248" y="298174"/>
                  <a:pt x="1752600" y="14908"/>
                  <a:pt x="1878496" y="9939"/>
                </a:cubicBezTo>
                <a:cubicBezTo>
                  <a:pt x="2004392" y="4969"/>
                  <a:pt x="2179983" y="221145"/>
                  <a:pt x="2355574" y="437322"/>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6DED3DF5-D066-4572-BA01-A63A3BA5847E}"/>
              </a:ext>
            </a:extLst>
          </p:cNvPr>
          <p:cNvSpPr/>
          <p:nvPr/>
        </p:nvSpPr>
        <p:spPr>
          <a:xfrm>
            <a:off x="8736497" y="4542183"/>
            <a:ext cx="2115613" cy="1189230"/>
          </a:xfrm>
          <a:custGeom>
            <a:avLst/>
            <a:gdLst>
              <a:gd name="connsiteX0" fmla="*/ 0 w 2355574"/>
              <a:gd name="connsiteY0" fmla="*/ 487041 h 1043632"/>
              <a:gd name="connsiteX1" fmla="*/ 258418 w 2355574"/>
              <a:gd name="connsiteY1" fmla="*/ 9963 h 1043632"/>
              <a:gd name="connsiteX2" fmla="*/ 536713 w 2355574"/>
              <a:gd name="connsiteY2" fmla="*/ 506919 h 1043632"/>
              <a:gd name="connsiteX3" fmla="*/ 874644 w 2355574"/>
              <a:gd name="connsiteY3" fmla="*/ 1013815 h 1043632"/>
              <a:gd name="connsiteX4" fmla="*/ 1212574 w 2355574"/>
              <a:gd name="connsiteY4" fmla="*/ 526798 h 1043632"/>
              <a:gd name="connsiteX5" fmla="*/ 1510748 w 2355574"/>
              <a:gd name="connsiteY5" fmla="*/ 24 h 1043632"/>
              <a:gd name="connsiteX6" fmla="*/ 1808922 w 2355574"/>
              <a:gd name="connsiteY6" fmla="*/ 506919 h 1043632"/>
              <a:gd name="connsiteX7" fmla="*/ 2067340 w 2355574"/>
              <a:gd name="connsiteY7" fmla="*/ 1043632 h 1043632"/>
              <a:gd name="connsiteX8" fmla="*/ 2355574 w 2355574"/>
              <a:gd name="connsiteY8" fmla="*/ 506919 h 104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5574" h="1043632">
                <a:moveTo>
                  <a:pt x="0" y="487041"/>
                </a:moveTo>
                <a:cubicBezTo>
                  <a:pt x="84483" y="246845"/>
                  <a:pt x="168966" y="6650"/>
                  <a:pt x="258418" y="9963"/>
                </a:cubicBezTo>
                <a:cubicBezTo>
                  <a:pt x="347870" y="13276"/>
                  <a:pt x="434009" y="339610"/>
                  <a:pt x="536713" y="506919"/>
                </a:cubicBezTo>
                <a:cubicBezTo>
                  <a:pt x="639417" y="674228"/>
                  <a:pt x="762001" y="1010502"/>
                  <a:pt x="874644" y="1013815"/>
                </a:cubicBezTo>
                <a:cubicBezTo>
                  <a:pt x="987287" y="1017128"/>
                  <a:pt x="1106557" y="695763"/>
                  <a:pt x="1212574" y="526798"/>
                </a:cubicBezTo>
                <a:cubicBezTo>
                  <a:pt x="1318591" y="357833"/>
                  <a:pt x="1411357" y="3337"/>
                  <a:pt x="1510748" y="24"/>
                </a:cubicBezTo>
                <a:cubicBezTo>
                  <a:pt x="1610139" y="-3289"/>
                  <a:pt x="1716157" y="332984"/>
                  <a:pt x="1808922" y="506919"/>
                </a:cubicBezTo>
                <a:cubicBezTo>
                  <a:pt x="1901687" y="680854"/>
                  <a:pt x="1976231" y="1043632"/>
                  <a:pt x="2067340" y="1043632"/>
                </a:cubicBezTo>
                <a:cubicBezTo>
                  <a:pt x="2158449" y="1043632"/>
                  <a:pt x="2257011" y="775275"/>
                  <a:pt x="2355574" y="506919"/>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D535DBF4-4EC8-400D-BD87-4CB974637F6B}"/>
              </a:ext>
            </a:extLst>
          </p:cNvPr>
          <p:cNvCxnSpPr>
            <a:cxnSpLocks/>
          </p:cNvCxnSpPr>
          <p:nvPr/>
        </p:nvCxnSpPr>
        <p:spPr>
          <a:xfrm flipH="1">
            <a:off x="9269897" y="2981738"/>
            <a:ext cx="685981" cy="939656"/>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9884D15-6A06-48D0-82E5-7A24C5784AFF}"/>
              </a:ext>
            </a:extLst>
          </p:cNvPr>
          <p:cNvCxnSpPr>
            <a:cxnSpLocks/>
          </p:cNvCxnSpPr>
          <p:nvPr/>
        </p:nvCxnSpPr>
        <p:spPr>
          <a:xfrm flipH="1">
            <a:off x="9955878" y="2778590"/>
            <a:ext cx="690589" cy="919010"/>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DB5F1D8F-22CF-4A16-9856-BC293B8B5BDA}"/>
              </a:ext>
            </a:extLst>
          </p:cNvPr>
          <p:cNvCxnSpPr>
            <a:cxnSpLocks/>
          </p:cNvCxnSpPr>
          <p:nvPr/>
        </p:nvCxnSpPr>
        <p:spPr>
          <a:xfrm flipV="1">
            <a:off x="8175116" y="4838715"/>
            <a:ext cx="887491" cy="1075069"/>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B5F5C9EE-6D85-4229-9AD4-55B2BBED2713}"/>
              </a:ext>
            </a:extLst>
          </p:cNvPr>
          <p:cNvCxnSpPr>
            <a:cxnSpLocks/>
          </p:cNvCxnSpPr>
          <p:nvPr/>
        </p:nvCxnSpPr>
        <p:spPr>
          <a:xfrm flipV="1">
            <a:off x="8289237" y="4917167"/>
            <a:ext cx="1104333" cy="1431568"/>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9B7A9A41-BDAB-478A-A09C-2F60BCE4EBDE}"/>
              </a:ext>
            </a:extLst>
          </p:cNvPr>
          <p:cNvSpPr txBox="1"/>
          <p:nvPr/>
        </p:nvSpPr>
        <p:spPr>
          <a:xfrm>
            <a:off x="10408276" y="2392038"/>
            <a:ext cx="707245" cy="369332"/>
          </a:xfrm>
          <a:prstGeom prst="rect">
            <a:avLst/>
          </a:prstGeom>
          <a:noFill/>
        </p:spPr>
        <p:txBody>
          <a:bodyPr wrap="none" rtlCol="0">
            <a:spAutoFit/>
          </a:bodyPr>
          <a:lstStyle/>
          <a:p>
            <a:r>
              <a:rPr lang="en-US" dirty="0"/>
              <a:t>m = 2</a:t>
            </a:r>
          </a:p>
        </p:txBody>
      </p:sp>
      <p:sp>
        <p:nvSpPr>
          <p:cNvPr id="62" name="TextBox 61">
            <a:extLst>
              <a:ext uri="{FF2B5EF4-FFF2-40B4-BE49-F238E27FC236}">
                <a16:creationId xmlns:a16="http://schemas.microsoft.com/office/drawing/2014/main" id="{7196D4FB-21E6-4217-8599-EF934B3C0E28}"/>
              </a:ext>
            </a:extLst>
          </p:cNvPr>
          <p:cNvSpPr txBox="1"/>
          <p:nvPr/>
        </p:nvSpPr>
        <p:spPr>
          <a:xfrm>
            <a:off x="9673080" y="2568050"/>
            <a:ext cx="707245" cy="369332"/>
          </a:xfrm>
          <a:prstGeom prst="rect">
            <a:avLst/>
          </a:prstGeom>
          <a:noFill/>
        </p:spPr>
        <p:txBody>
          <a:bodyPr wrap="none" rtlCol="0">
            <a:spAutoFit/>
          </a:bodyPr>
          <a:lstStyle/>
          <a:p>
            <a:r>
              <a:rPr lang="en-US" dirty="0"/>
              <a:t>m = 3</a:t>
            </a:r>
          </a:p>
        </p:txBody>
      </p:sp>
      <p:sp>
        <p:nvSpPr>
          <p:cNvPr id="64" name="TextBox 63">
            <a:extLst>
              <a:ext uri="{FF2B5EF4-FFF2-40B4-BE49-F238E27FC236}">
                <a16:creationId xmlns:a16="http://schemas.microsoft.com/office/drawing/2014/main" id="{CBACDFF1-EA22-43E7-91BC-9CB0FD5A3423}"/>
              </a:ext>
            </a:extLst>
          </p:cNvPr>
          <p:cNvSpPr txBox="1"/>
          <p:nvPr/>
        </p:nvSpPr>
        <p:spPr>
          <a:xfrm>
            <a:off x="7581992" y="6336458"/>
            <a:ext cx="707245" cy="369332"/>
          </a:xfrm>
          <a:prstGeom prst="rect">
            <a:avLst/>
          </a:prstGeom>
          <a:noFill/>
        </p:spPr>
        <p:txBody>
          <a:bodyPr wrap="none" rtlCol="0">
            <a:spAutoFit/>
          </a:bodyPr>
          <a:lstStyle/>
          <a:p>
            <a:r>
              <a:rPr lang="en-US" dirty="0"/>
              <a:t>m = 4</a:t>
            </a:r>
          </a:p>
        </p:txBody>
      </p:sp>
      <p:sp>
        <p:nvSpPr>
          <p:cNvPr id="66" name="TextBox 65">
            <a:extLst>
              <a:ext uri="{FF2B5EF4-FFF2-40B4-BE49-F238E27FC236}">
                <a16:creationId xmlns:a16="http://schemas.microsoft.com/office/drawing/2014/main" id="{F56800A2-FF88-4669-AAA3-9BD987F85D9F}"/>
              </a:ext>
            </a:extLst>
          </p:cNvPr>
          <p:cNvSpPr txBox="1"/>
          <p:nvPr/>
        </p:nvSpPr>
        <p:spPr>
          <a:xfrm>
            <a:off x="7556006" y="5901004"/>
            <a:ext cx="707245" cy="369332"/>
          </a:xfrm>
          <a:prstGeom prst="rect">
            <a:avLst/>
          </a:prstGeom>
          <a:noFill/>
        </p:spPr>
        <p:txBody>
          <a:bodyPr wrap="none" rtlCol="0">
            <a:spAutoFit/>
          </a:bodyPr>
          <a:lstStyle/>
          <a:p>
            <a:r>
              <a:rPr lang="en-US" dirty="0"/>
              <a:t>m = 5</a:t>
            </a:r>
          </a:p>
        </p:txBody>
      </p:sp>
      <p:sp>
        <p:nvSpPr>
          <p:cNvPr id="67" name="TextBox 66">
            <a:extLst>
              <a:ext uri="{FF2B5EF4-FFF2-40B4-BE49-F238E27FC236}">
                <a16:creationId xmlns:a16="http://schemas.microsoft.com/office/drawing/2014/main" id="{0451EC82-FB8C-40C4-8199-09A82E27BB64}"/>
              </a:ext>
            </a:extLst>
          </p:cNvPr>
          <p:cNvSpPr txBox="1"/>
          <p:nvPr/>
        </p:nvSpPr>
        <p:spPr>
          <a:xfrm>
            <a:off x="4366789" y="4650787"/>
            <a:ext cx="3055158" cy="1631216"/>
          </a:xfrm>
          <a:prstGeom prst="rect">
            <a:avLst/>
          </a:prstGeom>
          <a:noFill/>
          <a:ln>
            <a:solidFill>
              <a:srgbClr val="002060"/>
            </a:solidFill>
          </a:ln>
        </p:spPr>
        <p:txBody>
          <a:bodyPr wrap="square" rtlCol="0">
            <a:spAutoFit/>
          </a:bodyPr>
          <a:lstStyle/>
          <a:p>
            <a:pPr marL="285750" indent="-285750">
              <a:buFont typeface="Arial" panose="020B0604020202020204" pitchFamily="34" charset="0"/>
              <a:buChar char="•"/>
            </a:pPr>
            <a:r>
              <a:rPr lang="en-US" sz="1600" dirty="0"/>
              <a:t>only m ≥ 2 makes sense, is # of nodes</a:t>
            </a:r>
          </a:p>
          <a:p>
            <a:pPr marL="285750" indent="-285750">
              <a:buFont typeface="Arial" panose="020B0604020202020204" pitchFamily="34" charset="0"/>
              <a:buChar char="•"/>
            </a:pPr>
            <a:r>
              <a:rPr lang="en-US" sz="1600" dirty="0"/>
              <a:t>m = 2 gives is ‘fundamental’, or ‘first’ harmonic</a:t>
            </a:r>
          </a:p>
          <a:p>
            <a:pPr marL="285750" indent="-285750">
              <a:buFont typeface="Arial" panose="020B0604020202020204" pitchFamily="34" charset="0"/>
              <a:buChar char="•"/>
            </a:pPr>
            <a:r>
              <a:rPr lang="en-US" sz="1600" dirty="0"/>
              <a:t>m = 3, 4, 5, etc. are 2</a:t>
            </a:r>
            <a:r>
              <a:rPr lang="en-US" sz="1600" baseline="30000" dirty="0"/>
              <a:t>nd</a:t>
            </a:r>
            <a:r>
              <a:rPr lang="en-US" sz="1600" dirty="0"/>
              <a:t>, 3</a:t>
            </a:r>
            <a:r>
              <a:rPr lang="en-US" sz="1600" baseline="30000" dirty="0"/>
              <a:t>rd</a:t>
            </a:r>
            <a:r>
              <a:rPr lang="en-US" sz="1600" dirty="0"/>
              <a:t>, 4</a:t>
            </a:r>
            <a:r>
              <a:rPr lang="en-US" sz="1600" baseline="30000" dirty="0"/>
              <a:t>th</a:t>
            </a:r>
            <a:r>
              <a:rPr lang="en-US" sz="1600" dirty="0"/>
              <a:t>, etc. harmonics</a:t>
            </a:r>
          </a:p>
        </p:txBody>
      </p:sp>
      <p:graphicFrame>
        <p:nvGraphicFramePr>
          <p:cNvPr id="6" name="Object 5">
            <a:extLst>
              <a:ext uri="{FF2B5EF4-FFF2-40B4-BE49-F238E27FC236}">
                <a16:creationId xmlns:a16="http://schemas.microsoft.com/office/drawing/2014/main" id="{23122940-5144-4D34-9EA6-C076A93DB1D9}"/>
              </a:ext>
            </a:extLst>
          </p:cNvPr>
          <p:cNvGraphicFramePr>
            <a:graphicFrameLocks noChangeAspect="1"/>
          </p:cNvGraphicFramePr>
          <p:nvPr>
            <p:extLst>
              <p:ext uri="{D42A27DB-BD31-4B8C-83A1-F6EECF244321}">
                <p14:modId xmlns:p14="http://schemas.microsoft.com/office/powerpoint/2010/main" val="1466747547"/>
              </p:ext>
            </p:extLst>
          </p:nvPr>
        </p:nvGraphicFramePr>
        <p:xfrm>
          <a:off x="275871" y="2506354"/>
          <a:ext cx="3673475" cy="2759075"/>
        </p:xfrm>
        <a:graphic>
          <a:graphicData uri="http://schemas.openxmlformats.org/presentationml/2006/ole">
            <mc:AlternateContent xmlns:mc="http://schemas.openxmlformats.org/markup-compatibility/2006">
              <mc:Choice xmlns:v="urn:schemas-microsoft-com:vml" Requires="v">
                <p:oleObj name="Bitmap Image" r:id="rId14" imgW="3672381" imgH="2758095" progId="Paint.Picture">
                  <p:embed/>
                </p:oleObj>
              </mc:Choice>
              <mc:Fallback>
                <p:oleObj name="Bitmap Image" r:id="rId14" imgW="3672381" imgH="2758095" progId="Paint.Picture">
                  <p:embed/>
                  <p:pic>
                    <p:nvPicPr>
                      <p:cNvPr id="0" name="Object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75871" y="2506354"/>
                        <a:ext cx="3673475" cy="2759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Freeform: Shape 9">
            <a:extLst>
              <a:ext uri="{FF2B5EF4-FFF2-40B4-BE49-F238E27FC236}">
                <a16:creationId xmlns:a16="http://schemas.microsoft.com/office/drawing/2014/main" id="{08FA274D-409C-4A79-A434-71A6A887CE3F}"/>
              </a:ext>
            </a:extLst>
          </p:cNvPr>
          <p:cNvSpPr/>
          <p:nvPr/>
        </p:nvSpPr>
        <p:spPr>
          <a:xfrm>
            <a:off x="2842453" y="3260035"/>
            <a:ext cx="502066" cy="983974"/>
          </a:xfrm>
          <a:custGeom>
            <a:avLst/>
            <a:gdLst>
              <a:gd name="connsiteX0" fmla="*/ 79651 w 502066"/>
              <a:gd name="connsiteY0" fmla="*/ 0 h 983974"/>
              <a:gd name="connsiteX1" fmla="*/ 49834 w 502066"/>
              <a:gd name="connsiteY1" fmla="*/ 109330 h 983974"/>
              <a:gd name="connsiteX2" fmla="*/ 10077 w 502066"/>
              <a:gd name="connsiteY2" fmla="*/ 188843 h 983974"/>
              <a:gd name="connsiteX3" fmla="*/ 20017 w 502066"/>
              <a:gd name="connsiteY3" fmla="*/ 755374 h 983974"/>
              <a:gd name="connsiteX4" fmla="*/ 29956 w 502066"/>
              <a:gd name="connsiteY4" fmla="*/ 844826 h 983974"/>
              <a:gd name="connsiteX5" fmla="*/ 39895 w 502066"/>
              <a:gd name="connsiteY5" fmla="*/ 874643 h 983974"/>
              <a:gd name="connsiteX6" fmla="*/ 69712 w 502066"/>
              <a:gd name="connsiteY6" fmla="*/ 894522 h 983974"/>
              <a:gd name="connsiteX7" fmla="*/ 119408 w 502066"/>
              <a:gd name="connsiteY7" fmla="*/ 934278 h 983974"/>
              <a:gd name="connsiteX8" fmla="*/ 159164 w 502066"/>
              <a:gd name="connsiteY8" fmla="*/ 964095 h 983974"/>
              <a:gd name="connsiteX9" fmla="*/ 238677 w 502066"/>
              <a:gd name="connsiteY9" fmla="*/ 983974 h 983974"/>
              <a:gd name="connsiteX10" fmla="*/ 417582 w 502066"/>
              <a:gd name="connsiteY10" fmla="*/ 974035 h 983974"/>
              <a:gd name="connsiteX11" fmla="*/ 437460 w 502066"/>
              <a:gd name="connsiteY11" fmla="*/ 954156 h 983974"/>
              <a:gd name="connsiteX12" fmla="*/ 457338 w 502066"/>
              <a:gd name="connsiteY12" fmla="*/ 884582 h 983974"/>
              <a:gd name="connsiteX13" fmla="*/ 477217 w 502066"/>
              <a:gd name="connsiteY13" fmla="*/ 844826 h 983974"/>
              <a:gd name="connsiteX14" fmla="*/ 477217 w 502066"/>
              <a:gd name="connsiteY14" fmla="*/ 337930 h 983974"/>
              <a:gd name="connsiteX15" fmla="*/ 417582 w 502066"/>
              <a:gd name="connsiteY15" fmla="*/ 218661 h 983974"/>
              <a:gd name="connsiteX16" fmla="*/ 357947 w 502066"/>
              <a:gd name="connsiteY16" fmla="*/ 139148 h 983974"/>
              <a:gd name="connsiteX17" fmla="*/ 308251 w 502066"/>
              <a:gd name="connsiteY17" fmla="*/ 79513 h 983974"/>
              <a:gd name="connsiteX18" fmla="*/ 278434 w 502066"/>
              <a:gd name="connsiteY18" fmla="*/ 69574 h 983974"/>
              <a:gd name="connsiteX19" fmla="*/ 268495 w 502066"/>
              <a:gd name="connsiteY19" fmla="*/ 39756 h 983974"/>
              <a:gd name="connsiteX20" fmla="*/ 238677 w 502066"/>
              <a:gd name="connsiteY20" fmla="*/ 29817 h 983974"/>
              <a:gd name="connsiteX21" fmla="*/ 179043 w 502066"/>
              <a:gd name="connsiteY21" fmla="*/ 19878 h 983974"/>
              <a:gd name="connsiteX22" fmla="*/ 79651 w 502066"/>
              <a:gd name="connsiteY22" fmla="*/ 59635 h 983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02066" h="983974">
                <a:moveTo>
                  <a:pt x="79651" y="0"/>
                </a:moveTo>
                <a:cubicBezTo>
                  <a:pt x="58111" y="172322"/>
                  <a:pt x="89054" y="21084"/>
                  <a:pt x="49834" y="109330"/>
                </a:cubicBezTo>
                <a:cubicBezTo>
                  <a:pt x="13288" y="191559"/>
                  <a:pt x="50902" y="148020"/>
                  <a:pt x="10077" y="188843"/>
                </a:cubicBezTo>
                <a:cubicBezTo>
                  <a:pt x="-1772" y="544329"/>
                  <a:pt x="-8181" y="417008"/>
                  <a:pt x="20017" y="755374"/>
                </a:cubicBezTo>
                <a:cubicBezTo>
                  <a:pt x="22508" y="785271"/>
                  <a:pt x="25024" y="815233"/>
                  <a:pt x="29956" y="844826"/>
                </a:cubicBezTo>
                <a:cubicBezTo>
                  <a:pt x="31678" y="855160"/>
                  <a:pt x="33350" y="866462"/>
                  <a:pt x="39895" y="874643"/>
                </a:cubicBezTo>
                <a:cubicBezTo>
                  <a:pt x="47357" y="883971"/>
                  <a:pt x="59773" y="887896"/>
                  <a:pt x="69712" y="894522"/>
                </a:cubicBezTo>
                <a:cubicBezTo>
                  <a:pt x="107432" y="951101"/>
                  <a:pt x="67706" y="904735"/>
                  <a:pt x="119408" y="934278"/>
                </a:cubicBezTo>
                <a:cubicBezTo>
                  <a:pt x="133790" y="942496"/>
                  <a:pt x="143873" y="957724"/>
                  <a:pt x="159164" y="964095"/>
                </a:cubicBezTo>
                <a:cubicBezTo>
                  <a:pt x="184383" y="974603"/>
                  <a:pt x="238677" y="983974"/>
                  <a:pt x="238677" y="983974"/>
                </a:cubicBezTo>
                <a:cubicBezTo>
                  <a:pt x="298312" y="980661"/>
                  <a:pt x="358516" y="982895"/>
                  <a:pt x="417582" y="974035"/>
                </a:cubicBezTo>
                <a:cubicBezTo>
                  <a:pt x="426849" y="972645"/>
                  <a:pt x="432639" y="962191"/>
                  <a:pt x="437460" y="954156"/>
                </a:cubicBezTo>
                <a:cubicBezTo>
                  <a:pt x="445470" y="940805"/>
                  <a:pt x="453005" y="896136"/>
                  <a:pt x="457338" y="884582"/>
                </a:cubicBezTo>
                <a:cubicBezTo>
                  <a:pt x="462540" y="870709"/>
                  <a:pt x="470591" y="858078"/>
                  <a:pt x="477217" y="844826"/>
                </a:cubicBezTo>
                <a:cubicBezTo>
                  <a:pt x="515086" y="655477"/>
                  <a:pt x="505250" y="723382"/>
                  <a:pt x="477217" y="337930"/>
                </a:cubicBezTo>
                <a:cubicBezTo>
                  <a:pt x="471843" y="264032"/>
                  <a:pt x="456704" y="257783"/>
                  <a:pt x="417582" y="218661"/>
                </a:cubicBezTo>
                <a:cubicBezTo>
                  <a:pt x="395127" y="151293"/>
                  <a:pt x="426474" y="230519"/>
                  <a:pt x="357947" y="139148"/>
                </a:cubicBezTo>
                <a:cubicBezTo>
                  <a:pt x="352965" y="132506"/>
                  <a:pt x="322614" y="88131"/>
                  <a:pt x="308251" y="79513"/>
                </a:cubicBezTo>
                <a:cubicBezTo>
                  <a:pt x="299267" y="74123"/>
                  <a:pt x="288373" y="72887"/>
                  <a:pt x="278434" y="69574"/>
                </a:cubicBezTo>
                <a:cubicBezTo>
                  <a:pt x="275121" y="59635"/>
                  <a:pt x="275903" y="47164"/>
                  <a:pt x="268495" y="39756"/>
                </a:cubicBezTo>
                <a:cubicBezTo>
                  <a:pt x="261087" y="32348"/>
                  <a:pt x="248904" y="32090"/>
                  <a:pt x="238677" y="29817"/>
                </a:cubicBezTo>
                <a:cubicBezTo>
                  <a:pt x="219005" y="25445"/>
                  <a:pt x="198921" y="23191"/>
                  <a:pt x="179043" y="19878"/>
                </a:cubicBezTo>
                <a:cubicBezTo>
                  <a:pt x="69761" y="30806"/>
                  <a:pt x="79651" y="-3479"/>
                  <a:pt x="79651" y="59635"/>
                </a:cubicBezTo>
              </a:path>
            </a:pathLst>
          </a:cu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EB7BC535-8811-450A-AC2C-AC484C89AA8D}"/>
              </a:ext>
            </a:extLst>
          </p:cNvPr>
          <p:cNvSpPr/>
          <p:nvPr/>
        </p:nvSpPr>
        <p:spPr>
          <a:xfrm>
            <a:off x="864704" y="3240157"/>
            <a:ext cx="228600" cy="837789"/>
          </a:xfrm>
          <a:custGeom>
            <a:avLst/>
            <a:gdLst>
              <a:gd name="connsiteX0" fmla="*/ 79513 w 228600"/>
              <a:gd name="connsiteY0" fmla="*/ 0 h 837789"/>
              <a:gd name="connsiteX1" fmla="*/ 29818 w 228600"/>
              <a:gd name="connsiteY1" fmla="*/ 19878 h 837789"/>
              <a:gd name="connsiteX2" fmla="*/ 9939 w 228600"/>
              <a:gd name="connsiteY2" fmla="*/ 39756 h 837789"/>
              <a:gd name="connsiteX3" fmla="*/ 0 w 228600"/>
              <a:gd name="connsiteY3" fmla="*/ 397565 h 837789"/>
              <a:gd name="connsiteX4" fmla="*/ 19879 w 228600"/>
              <a:gd name="connsiteY4" fmla="*/ 745434 h 837789"/>
              <a:gd name="connsiteX5" fmla="*/ 29818 w 228600"/>
              <a:gd name="connsiteY5" fmla="*/ 785191 h 837789"/>
              <a:gd name="connsiteX6" fmla="*/ 69574 w 228600"/>
              <a:gd name="connsiteY6" fmla="*/ 805069 h 837789"/>
              <a:gd name="connsiteX7" fmla="*/ 79513 w 228600"/>
              <a:gd name="connsiteY7" fmla="*/ 834886 h 837789"/>
              <a:gd name="connsiteX8" fmla="*/ 159026 w 228600"/>
              <a:gd name="connsiteY8" fmla="*/ 795130 h 837789"/>
              <a:gd name="connsiteX9" fmla="*/ 168966 w 228600"/>
              <a:gd name="connsiteY9" fmla="*/ 765313 h 837789"/>
              <a:gd name="connsiteX10" fmla="*/ 178905 w 228600"/>
              <a:gd name="connsiteY10" fmla="*/ 725556 h 837789"/>
              <a:gd name="connsiteX11" fmla="*/ 228600 w 228600"/>
              <a:gd name="connsiteY11" fmla="*/ 606286 h 837789"/>
              <a:gd name="connsiteX12" fmla="*/ 218661 w 228600"/>
              <a:gd name="connsiteY12" fmla="*/ 357808 h 837789"/>
              <a:gd name="connsiteX13" fmla="*/ 208722 w 228600"/>
              <a:gd name="connsiteY13" fmla="*/ 318052 h 837789"/>
              <a:gd name="connsiteX14" fmla="*/ 188844 w 228600"/>
              <a:gd name="connsiteY14" fmla="*/ 288234 h 837789"/>
              <a:gd name="connsiteX15" fmla="*/ 139148 w 228600"/>
              <a:gd name="connsiteY15" fmla="*/ 238539 h 837789"/>
              <a:gd name="connsiteX16" fmla="*/ 129209 w 228600"/>
              <a:gd name="connsiteY16" fmla="*/ 198782 h 837789"/>
              <a:gd name="connsiteX17" fmla="*/ 99392 w 228600"/>
              <a:gd name="connsiteY17" fmla="*/ 69573 h 837789"/>
              <a:gd name="connsiteX18" fmla="*/ 69574 w 228600"/>
              <a:gd name="connsiteY18" fmla="*/ 59634 h 837789"/>
              <a:gd name="connsiteX19" fmla="*/ 49696 w 228600"/>
              <a:gd name="connsiteY19" fmla="*/ 49695 h 837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600" h="837789">
                <a:moveTo>
                  <a:pt x="79513" y="0"/>
                </a:moveTo>
                <a:cubicBezTo>
                  <a:pt x="62948" y="6626"/>
                  <a:pt x="45308" y="11026"/>
                  <a:pt x="29818" y="19878"/>
                </a:cubicBezTo>
                <a:cubicBezTo>
                  <a:pt x="21682" y="24527"/>
                  <a:pt x="10677" y="30414"/>
                  <a:pt x="9939" y="39756"/>
                </a:cubicBezTo>
                <a:cubicBezTo>
                  <a:pt x="548" y="158702"/>
                  <a:pt x="3313" y="278295"/>
                  <a:pt x="0" y="397565"/>
                </a:cubicBezTo>
                <a:cubicBezTo>
                  <a:pt x="6626" y="513521"/>
                  <a:pt x="10971" y="629631"/>
                  <a:pt x="19879" y="745434"/>
                </a:cubicBezTo>
                <a:cubicBezTo>
                  <a:pt x="20927" y="759054"/>
                  <a:pt x="21073" y="774697"/>
                  <a:pt x="29818" y="785191"/>
                </a:cubicBezTo>
                <a:cubicBezTo>
                  <a:pt x="39303" y="796573"/>
                  <a:pt x="56322" y="798443"/>
                  <a:pt x="69574" y="805069"/>
                </a:cubicBezTo>
                <a:cubicBezTo>
                  <a:pt x="72887" y="815008"/>
                  <a:pt x="69574" y="831573"/>
                  <a:pt x="79513" y="834886"/>
                </a:cubicBezTo>
                <a:cubicBezTo>
                  <a:pt x="117601" y="847582"/>
                  <a:pt x="138390" y="815766"/>
                  <a:pt x="159026" y="795130"/>
                </a:cubicBezTo>
                <a:cubicBezTo>
                  <a:pt x="162339" y="785191"/>
                  <a:pt x="166088" y="775387"/>
                  <a:pt x="168966" y="765313"/>
                </a:cubicBezTo>
                <a:cubicBezTo>
                  <a:pt x="172719" y="752178"/>
                  <a:pt x="173651" y="738165"/>
                  <a:pt x="178905" y="725556"/>
                </a:cubicBezTo>
                <a:cubicBezTo>
                  <a:pt x="236236" y="587959"/>
                  <a:pt x="206188" y="695934"/>
                  <a:pt x="228600" y="606286"/>
                </a:cubicBezTo>
                <a:cubicBezTo>
                  <a:pt x="225287" y="523460"/>
                  <a:pt x="224364" y="440504"/>
                  <a:pt x="218661" y="357808"/>
                </a:cubicBezTo>
                <a:cubicBezTo>
                  <a:pt x="217721" y="344181"/>
                  <a:pt x="214103" y="330607"/>
                  <a:pt x="208722" y="318052"/>
                </a:cubicBezTo>
                <a:cubicBezTo>
                  <a:pt x="204017" y="307072"/>
                  <a:pt x="195470" y="298173"/>
                  <a:pt x="188844" y="288234"/>
                </a:cubicBezTo>
                <a:cubicBezTo>
                  <a:pt x="162340" y="182217"/>
                  <a:pt x="205409" y="304800"/>
                  <a:pt x="139148" y="238539"/>
                </a:cubicBezTo>
                <a:cubicBezTo>
                  <a:pt x="129489" y="228880"/>
                  <a:pt x="132522" y="212034"/>
                  <a:pt x="129209" y="198782"/>
                </a:cubicBezTo>
                <a:cubicBezTo>
                  <a:pt x="126214" y="168835"/>
                  <a:pt x="134821" y="97916"/>
                  <a:pt x="99392" y="69573"/>
                </a:cubicBezTo>
                <a:cubicBezTo>
                  <a:pt x="91211" y="63028"/>
                  <a:pt x="79302" y="63525"/>
                  <a:pt x="69574" y="59634"/>
                </a:cubicBezTo>
                <a:cubicBezTo>
                  <a:pt x="62696" y="56883"/>
                  <a:pt x="56322" y="53008"/>
                  <a:pt x="49696" y="49695"/>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10410F34-9B7C-4934-94D8-32E79E8B0108}"/>
              </a:ext>
            </a:extLst>
          </p:cNvPr>
          <p:cNvCxnSpPr>
            <a:cxnSpLocks/>
          </p:cNvCxnSpPr>
          <p:nvPr/>
        </p:nvCxnSpPr>
        <p:spPr>
          <a:xfrm flipH="1">
            <a:off x="2112608" y="4278508"/>
            <a:ext cx="908052" cy="1714787"/>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F2599A4-D22B-4911-9972-B9D13C9506EB}"/>
              </a:ext>
            </a:extLst>
          </p:cNvPr>
          <p:cNvCxnSpPr/>
          <p:nvPr/>
        </p:nvCxnSpPr>
        <p:spPr>
          <a:xfrm>
            <a:off x="979004" y="4244009"/>
            <a:ext cx="1133604" cy="1749286"/>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0D4BAE9-2CFC-4BD6-A838-31943EAFB466}"/>
              </a:ext>
            </a:extLst>
          </p:cNvPr>
          <p:cNvSpPr txBox="1"/>
          <p:nvPr/>
        </p:nvSpPr>
        <p:spPr>
          <a:xfrm>
            <a:off x="928326" y="6027794"/>
            <a:ext cx="3021020" cy="338554"/>
          </a:xfrm>
          <a:prstGeom prst="rect">
            <a:avLst/>
          </a:prstGeom>
          <a:noFill/>
        </p:spPr>
        <p:txBody>
          <a:bodyPr wrap="none" rtlCol="0">
            <a:spAutoFit/>
          </a:bodyPr>
          <a:lstStyle/>
          <a:p>
            <a:r>
              <a:rPr lang="en-US" sz="1600" dirty="0"/>
              <a:t>need to be in phase for resonance</a:t>
            </a:r>
          </a:p>
        </p:txBody>
      </p:sp>
      <p:cxnSp>
        <p:nvCxnSpPr>
          <p:cNvPr id="30" name="Straight Arrow Connector 29">
            <a:extLst>
              <a:ext uri="{FF2B5EF4-FFF2-40B4-BE49-F238E27FC236}">
                <a16:creationId xmlns:a16="http://schemas.microsoft.com/office/drawing/2014/main" id="{719BF064-F23F-4C8A-9E98-6ECF3FC17333}"/>
              </a:ext>
            </a:extLst>
          </p:cNvPr>
          <p:cNvCxnSpPr>
            <a:cxnSpLocks/>
          </p:cNvCxnSpPr>
          <p:nvPr/>
        </p:nvCxnSpPr>
        <p:spPr>
          <a:xfrm flipH="1">
            <a:off x="1905000" y="2361975"/>
            <a:ext cx="422015" cy="87612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BBC4E63D-B97D-4349-9495-F1795FD5290F}"/>
              </a:ext>
            </a:extLst>
          </p:cNvPr>
          <p:cNvCxnSpPr>
            <a:cxnSpLocks/>
          </p:cNvCxnSpPr>
          <p:nvPr/>
        </p:nvCxnSpPr>
        <p:spPr>
          <a:xfrm flipH="1">
            <a:off x="2908155" y="2349416"/>
            <a:ext cx="422015" cy="87612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CD83AC0E-E6D5-49EF-B2D0-5B16B1B0DE0D}"/>
              </a:ext>
            </a:extLst>
          </p:cNvPr>
          <p:cNvSpPr txBox="1"/>
          <p:nvPr/>
        </p:nvSpPr>
        <p:spPr>
          <a:xfrm>
            <a:off x="1905000" y="2018494"/>
            <a:ext cx="940386" cy="338554"/>
          </a:xfrm>
          <a:prstGeom prst="rect">
            <a:avLst/>
          </a:prstGeom>
          <a:noFill/>
        </p:spPr>
        <p:txBody>
          <a:bodyPr wrap="none" rtlCol="0">
            <a:spAutoFit/>
          </a:bodyPr>
          <a:lstStyle/>
          <a:p>
            <a:r>
              <a:rPr lang="en-US" sz="1600" dirty="0"/>
              <a:t>inversion</a:t>
            </a:r>
            <a:endParaRPr lang="en-US" dirty="0"/>
          </a:p>
        </p:txBody>
      </p:sp>
      <p:sp>
        <p:nvSpPr>
          <p:cNvPr id="47" name="TextBox 46">
            <a:extLst>
              <a:ext uri="{FF2B5EF4-FFF2-40B4-BE49-F238E27FC236}">
                <a16:creationId xmlns:a16="http://schemas.microsoft.com/office/drawing/2014/main" id="{C0AEAFF3-8601-49DC-9718-EBAE69F65963}"/>
              </a:ext>
            </a:extLst>
          </p:cNvPr>
          <p:cNvSpPr txBox="1"/>
          <p:nvPr/>
        </p:nvSpPr>
        <p:spPr>
          <a:xfrm>
            <a:off x="3042917" y="2010862"/>
            <a:ext cx="940386" cy="338554"/>
          </a:xfrm>
          <a:prstGeom prst="rect">
            <a:avLst/>
          </a:prstGeom>
          <a:noFill/>
        </p:spPr>
        <p:txBody>
          <a:bodyPr wrap="none" rtlCol="0">
            <a:spAutoFit/>
          </a:bodyPr>
          <a:lstStyle/>
          <a:p>
            <a:r>
              <a:rPr lang="en-US" sz="1600" dirty="0"/>
              <a:t>inversion</a:t>
            </a:r>
            <a:endParaRPr lang="en-US" dirty="0"/>
          </a:p>
        </p:txBody>
      </p:sp>
    </p:spTree>
    <p:extLst>
      <p:ext uri="{BB962C8B-B14F-4D97-AF65-F5344CB8AC3E}">
        <p14:creationId xmlns:p14="http://schemas.microsoft.com/office/powerpoint/2010/main" val="445565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4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6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4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62"/>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54"/>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64"/>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46"/>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5" grpId="0" animBg="1"/>
      <p:bldP spid="39" grpId="0" animBg="1"/>
      <p:bldP spid="61" grpId="0"/>
      <p:bldP spid="62" grpId="0"/>
      <p:bldP spid="64" grpId="0"/>
      <p:bldP spid="66" grpId="0"/>
      <p:bldP spid="67" grpId="0" animBg="1"/>
      <p:bldP spid="10" grpId="0" animBg="1"/>
      <p:bldP spid="11" grpId="0" animBg="1"/>
      <p:bldP spid="26" grpId="0"/>
      <p:bldP spid="32"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063D2-53D5-4B3E-8853-0D415164CFC6}"/>
              </a:ext>
            </a:extLst>
          </p:cNvPr>
          <p:cNvSpPr txBox="1">
            <a:spLocks/>
          </p:cNvSpPr>
          <p:nvPr/>
        </p:nvSpPr>
        <p:spPr>
          <a:xfrm>
            <a:off x="2862124" y="38958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 name="TextBox 2">
            <a:extLst>
              <a:ext uri="{FF2B5EF4-FFF2-40B4-BE49-F238E27FC236}">
                <a16:creationId xmlns:a16="http://schemas.microsoft.com/office/drawing/2014/main" id="{53439A14-B423-4613-9FD1-02893192A36C}"/>
              </a:ext>
            </a:extLst>
          </p:cNvPr>
          <p:cNvSpPr txBox="1"/>
          <p:nvPr/>
        </p:nvSpPr>
        <p:spPr>
          <a:xfrm>
            <a:off x="476250" y="1143000"/>
            <a:ext cx="11149399" cy="646331"/>
          </a:xfrm>
          <a:prstGeom prst="rect">
            <a:avLst/>
          </a:prstGeom>
          <a:noFill/>
        </p:spPr>
        <p:txBody>
          <a:bodyPr wrap="none" rtlCol="0">
            <a:spAutoFit/>
          </a:bodyPr>
          <a:lstStyle/>
          <a:p>
            <a:r>
              <a:rPr lang="en-US" dirty="0">
                <a:solidFill>
                  <a:srgbClr val="0070C0"/>
                </a:solidFill>
              </a:rPr>
              <a:t>Say we have our 40cm long guitar string.  Its mass is m = 0.003kg.  If we tighten it to tension T = 380N, what would be</a:t>
            </a:r>
          </a:p>
          <a:p>
            <a:r>
              <a:rPr lang="en-US" dirty="0">
                <a:solidFill>
                  <a:srgbClr val="0070C0"/>
                </a:solidFill>
              </a:rPr>
              <a:t>the first three resonant frequencies? </a:t>
            </a:r>
          </a:p>
        </p:txBody>
      </p:sp>
      <p:sp>
        <p:nvSpPr>
          <p:cNvPr id="4" name="TextBox 3">
            <a:extLst>
              <a:ext uri="{FF2B5EF4-FFF2-40B4-BE49-F238E27FC236}">
                <a16:creationId xmlns:a16="http://schemas.microsoft.com/office/drawing/2014/main" id="{65DC1162-866A-40E0-882F-47A8BA37B68F}"/>
              </a:ext>
            </a:extLst>
          </p:cNvPr>
          <p:cNvSpPr txBox="1"/>
          <p:nvPr/>
        </p:nvSpPr>
        <p:spPr>
          <a:xfrm>
            <a:off x="476250" y="1854089"/>
            <a:ext cx="5928098" cy="369332"/>
          </a:xfrm>
          <a:prstGeom prst="rect">
            <a:avLst/>
          </a:prstGeom>
          <a:noFill/>
        </p:spPr>
        <p:txBody>
          <a:bodyPr wrap="none" rtlCol="0">
            <a:spAutoFit/>
          </a:bodyPr>
          <a:lstStyle/>
          <a:p>
            <a:r>
              <a:rPr lang="en-US" dirty="0"/>
              <a:t>Repeating our analysis, the resonant waveforms are given by:</a:t>
            </a:r>
          </a:p>
        </p:txBody>
      </p:sp>
      <p:graphicFrame>
        <p:nvGraphicFramePr>
          <p:cNvPr id="5" name="Object 4">
            <a:extLst>
              <a:ext uri="{FF2B5EF4-FFF2-40B4-BE49-F238E27FC236}">
                <a16:creationId xmlns:a16="http://schemas.microsoft.com/office/drawing/2014/main" id="{C2DDD4C8-44FC-4154-9B6F-63C05EC0B6CC}"/>
              </a:ext>
            </a:extLst>
          </p:cNvPr>
          <p:cNvGraphicFramePr>
            <a:graphicFrameLocks noChangeAspect="1"/>
          </p:cNvGraphicFramePr>
          <p:nvPr>
            <p:extLst>
              <p:ext uri="{D42A27DB-BD31-4B8C-83A1-F6EECF244321}">
                <p14:modId xmlns:p14="http://schemas.microsoft.com/office/powerpoint/2010/main" val="756520319"/>
              </p:ext>
            </p:extLst>
          </p:nvPr>
        </p:nvGraphicFramePr>
        <p:xfrm>
          <a:off x="555624" y="2408238"/>
          <a:ext cx="1111251" cy="329260"/>
        </p:xfrm>
        <a:graphic>
          <a:graphicData uri="http://schemas.openxmlformats.org/presentationml/2006/ole">
            <mc:AlternateContent xmlns:mc="http://schemas.openxmlformats.org/markup-compatibility/2006">
              <mc:Choice xmlns:v="urn:schemas-microsoft-com:vml" Requires="v">
                <p:oleObj name="Equation" r:id="rId2" imgW="685800" imgH="203040" progId="Equation.DSMT4">
                  <p:embed/>
                </p:oleObj>
              </mc:Choice>
              <mc:Fallback>
                <p:oleObj name="Equation" r:id="rId2" imgW="685800" imgH="203040" progId="Equation.DSMT4">
                  <p:embed/>
                  <p:pic>
                    <p:nvPicPr>
                      <p:cNvPr id="0" name=""/>
                      <p:cNvPicPr/>
                      <p:nvPr/>
                    </p:nvPicPr>
                    <p:blipFill>
                      <a:blip r:embed="rId3"/>
                      <a:stretch>
                        <a:fillRect/>
                      </a:stretch>
                    </p:blipFill>
                    <p:spPr>
                      <a:xfrm>
                        <a:off x="555624" y="2408238"/>
                        <a:ext cx="1111251" cy="32926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0CC1C51F-BD2C-4B53-8087-D62E0458122E}"/>
              </a:ext>
            </a:extLst>
          </p:cNvPr>
          <p:cNvGraphicFramePr>
            <a:graphicFrameLocks noChangeAspect="1"/>
          </p:cNvGraphicFramePr>
          <p:nvPr>
            <p:extLst>
              <p:ext uri="{D42A27DB-BD31-4B8C-83A1-F6EECF244321}">
                <p14:modId xmlns:p14="http://schemas.microsoft.com/office/powerpoint/2010/main" val="2120780470"/>
              </p:ext>
            </p:extLst>
          </p:nvPr>
        </p:nvGraphicFramePr>
        <p:xfrm>
          <a:off x="555624" y="2832747"/>
          <a:ext cx="1666875" cy="287338"/>
        </p:xfrm>
        <a:graphic>
          <a:graphicData uri="http://schemas.openxmlformats.org/presentationml/2006/ole">
            <mc:AlternateContent xmlns:mc="http://schemas.openxmlformats.org/markup-compatibility/2006">
              <mc:Choice xmlns:v="urn:schemas-microsoft-com:vml" Requires="v">
                <p:oleObj name="Equation" r:id="rId4" imgW="1028520" imgH="177480" progId="Equation.DSMT4">
                  <p:embed/>
                </p:oleObj>
              </mc:Choice>
              <mc:Fallback>
                <p:oleObj name="Equation" r:id="rId4" imgW="1028520" imgH="177480" progId="Equation.DSMT4">
                  <p:embed/>
                  <p:pic>
                    <p:nvPicPr>
                      <p:cNvPr id="5" name="Object 4">
                        <a:extLst>
                          <a:ext uri="{FF2B5EF4-FFF2-40B4-BE49-F238E27FC236}">
                            <a16:creationId xmlns:a16="http://schemas.microsoft.com/office/drawing/2014/main" id="{C2DDD4C8-44FC-4154-9B6F-63C05EC0B6CC}"/>
                          </a:ext>
                        </a:extLst>
                      </p:cNvPr>
                      <p:cNvPicPr/>
                      <p:nvPr/>
                    </p:nvPicPr>
                    <p:blipFill>
                      <a:blip r:embed="rId5"/>
                      <a:stretch>
                        <a:fillRect/>
                      </a:stretch>
                    </p:blipFill>
                    <p:spPr>
                      <a:xfrm>
                        <a:off x="555624" y="2832747"/>
                        <a:ext cx="1666875" cy="287338"/>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3379833E-73E7-4D0B-987B-F5F7A9CB392D}"/>
              </a:ext>
            </a:extLst>
          </p:cNvPr>
          <p:cNvGraphicFramePr>
            <a:graphicFrameLocks noChangeAspect="1"/>
          </p:cNvGraphicFramePr>
          <p:nvPr>
            <p:extLst>
              <p:ext uri="{D42A27DB-BD31-4B8C-83A1-F6EECF244321}">
                <p14:modId xmlns:p14="http://schemas.microsoft.com/office/powerpoint/2010/main" val="3171897554"/>
              </p:ext>
            </p:extLst>
          </p:nvPr>
        </p:nvGraphicFramePr>
        <p:xfrm>
          <a:off x="455613" y="3224213"/>
          <a:ext cx="3046412" cy="698500"/>
        </p:xfrm>
        <a:graphic>
          <a:graphicData uri="http://schemas.openxmlformats.org/presentationml/2006/ole">
            <mc:AlternateContent xmlns:mc="http://schemas.openxmlformats.org/markup-compatibility/2006">
              <mc:Choice xmlns:v="urn:schemas-microsoft-com:vml" Requires="v">
                <p:oleObj name="Equation" r:id="rId6" imgW="1879560" imgH="431640" progId="Equation.DSMT4">
                  <p:embed/>
                </p:oleObj>
              </mc:Choice>
              <mc:Fallback>
                <p:oleObj name="Equation" r:id="rId6" imgW="1879560" imgH="431640" progId="Equation.DSMT4">
                  <p:embed/>
                  <p:pic>
                    <p:nvPicPr>
                      <p:cNvPr id="7" name="Object 6">
                        <a:extLst>
                          <a:ext uri="{FF2B5EF4-FFF2-40B4-BE49-F238E27FC236}">
                            <a16:creationId xmlns:a16="http://schemas.microsoft.com/office/drawing/2014/main" id="{0CC1C51F-BD2C-4B53-8087-D62E0458122E}"/>
                          </a:ext>
                        </a:extLst>
                      </p:cNvPr>
                      <p:cNvPicPr/>
                      <p:nvPr/>
                    </p:nvPicPr>
                    <p:blipFill>
                      <a:blip r:embed="rId7"/>
                      <a:stretch>
                        <a:fillRect/>
                      </a:stretch>
                    </p:blipFill>
                    <p:spPr>
                      <a:xfrm>
                        <a:off x="455613" y="3224213"/>
                        <a:ext cx="3046412" cy="6985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B8B77B1E-D431-4780-841E-7F129D967568}"/>
              </a:ext>
            </a:extLst>
          </p:cNvPr>
          <p:cNvGraphicFramePr>
            <a:graphicFrameLocks noChangeAspect="1"/>
          </p:cNvGraphicFramePr>
          <p:nvPr>
            <p:extLst>
              <p:ext uri="{D42A27DB-BD31-4B8C-83A1-F6EECF244321}">
                <p14:modId xmlns:p14="http://schemas.microsoft.com/office/powerpoint/2010/main" val="4045752530"/>
              </p:ext>
            </p:extLst>
          </p:nvPr>
        </p:nvGraphicFramePr>
        <p:xfrm>
          <a:off x="555624" y="4028133"/>
          <a:ext cx="2120900" cy="638175"/>
        </p:xfrm>
        <a:graphic>
          <a:graphicData uri="http://schemas.openxmlformats.org/presentationml/2006/ole">
            <mc:AlternateContent xmlns:mc="http://schemas.openxmlformats.org/markup-compatibility/2006">
              <mc:Choice xmlns:v="urn:schemas-microsoft-com:vml" Requires="v">
                <p:oleObj name="Equation" r:id="rId8" imgW="1307880" imgH="393480" progId="Equation.DSMT4">
                  <p:embed/>
                </p:oleObj>
              </mc:Choice>
              <mc:Fallback>
                <p:oleObj name="Equation" r:id="rId8" imgW="1307880" imgH="393480" progId="Equation.DSMT4">
                  <p:embed/>
                  <p:pic>
                    <p:nvPicPr>
                      <p:cNvPr id="8" name="Object 7">
                        <a:extLst>
                          <a:ext uri="{FF2B5EF4-FFF2-40B4-BE49-F238E27FC236}">
                            <a16:creationId xmlns:a16="http://schemas.microsoft.com/office/drawing/2014/main" id="{3379833E-73E7-4D0B-987B-F5F7A9CB392D}"/>
                          </a:ext>
                        </a:extLst>
                      </p:cNvPr>
                      <p:cNvPicPr/>
                      <p:nvPr/>
                    </p:nvPicPr>
                    <p:blipFill>
                      <a:blip r:embed="rId9"/>
                      <a:stretch>
                        <a:fillRect/>
                      </a:stretch>
                    </p:blipFill>
                    <p:spPr>
                      <a:xfrm>
                        <a:off x="555624" y="4028133"/>
                        <a:ext cx="2120900" cy="638175"/>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6DDC5DC5-E723-4508-A70C-9D9416A79D85}"/>
              </a:ext>
            </a:extLst>
          </p:cNvPr>
          <p:cNvSpPr txBox="1"/>
          <p:nvPr/>
        </p:nvSpPr>
        <p:spPr>
          <a:xfrm>
            <a:off x="517711" y="4771082"/>
            <a:ext cx="4284186" cy="369332"/>
          </a:xfrm>
          <a:prstGeom prst="rect">
            <a:avLst/>
          </a:prstGeom>
          <a:noFill/>
        </p:spPr>
        <p:txBody>
          <a:bodyPr wrap="none" rtlCol="0">
            <a:spAutoFit/>
          </a:bodyPr>
          <a:lstStyle/>
          <a:p>
            <a:r>
              <a:rPr lang="en-US" dirty="0"/>
              <a:t>So the first three resonant wavelengths are:</a:t>
            </a:r>
          </a:p>
        </p:txBody>
      </p:sp>
      <p:graphicFrame>
        <p:nvGraphicFramePr>
          <p:cNvPr id="12" name="Object 11">
            <a:extLst>
              <a:ext uri="{FF2B5EF4-FFF2-40B4-BE49-F238E27FC236}">
                <a16:creationId xmlns:a16="http://schemas.microsoft.com/office/drawing/2014/main" id="{E122268D-3913-49F5-9BE6-94A4C349F847}"/>
              </a:ext>
            </a:extLst>
          </p:cNvPr>
          <p:cNvGraphicFramePr>
            <a:graphicFrameLocks noChangeAspect="1"/>
          </p:cNvGraphicFramePr>
          <p:nvPr>
            <p:extLst>
              <p:ext uri="{D42A27DB-BD31-4B8C-83A1-F6EECF244321}">
                <p14:modId xmlns:p14="http://schemas.microsoft.com/office/powerpoint/2010/main" val="138214236"/>
              </p:ext>
            </p:extLst>
          </p:nvPr>
        </p:nvGraphicFramePr>
        <p:xfrm>
          <a:off x="555624" y="5308687"/>
          <a:ext cx="3582988" cy="679450"/>
        </p:xfrm>
        <a:graphic>
          <a:graphicData uri="http://schemas.openxmlformats.org/presentationml/2006/ole">
            <mc:AlternateContent xmlns:mc="http://schemas.openxmlformats.org/markup-compatibility/2006">
              <mc:Choice xmlns:v="urn:schemas-microsoft-com:vml" Requires="v">
                <p:oleObj name="Equation" r:id="rId10" imgW="2209680" imgH="419040" progId="Equation.DSMT4">
                  <p:embed/>
                </p:oleObj>
              </mc:Choice>
              <mc:Fallback>
                <p:oleObj name="Equation" r:id="rId10" imgW="2209680" imgH="419040" progId="Equation.DSMT4">
                  <p:embed/>
                  <p:pic>
                    <p:nvPicPr>
                      <p:cNvPr id="9" name="Object 8">
                        <a:extLst>
                          <a:ext uri="{FF2B5EF4-FFF2-40B4-BE49-F238E27FC236}">
                            <a16:creationId xmlns:a16="http://schemas.microsoft.com/office/drawing/2014/main" id="{B8B77B1E-D431-4780-841E-7F129D967568}"/>
                          </a:ext>
                        </a:extLst>
                      </p:cNvPr>
                      <p:cNvPicPr/>
                      <p:nvPr/>
                    </p:nvPicPr>
                    <p:blipFill>
                      <a:blip r:embed="rId11"/>
                      <a:stretch>
                        <a:fillRect/>
                      </a:stretch>
                    </p:blipFill>
                    <p:spPr>
                      <a:xfrm>
                        <a:off x="555624" y="5308687"/>
                        <a:ext cx="3582988" cy="679450"/>
                      </a:xfrm>
                      <a:prstGeom prst="rect">
                        <a:avLst/>
                      </a:prstGeom>
                    </p:spPr>
                  </p:pic>
                </p:oleObj>
              </mc:Fallback>
            </mc:AlternateContent>
          </a:graphicData>
        </a:graphic>
      </p:graphicFrame>
      <p:cxnSp>
        <p:nvCxnSpPr>
          <p:cNvPr id="14" name="Connector: Elbow 13">
            <a:extLst>
              <a:ext uri="{FF2B5EF4-FFF2-40B4-BE49-F238E27FC236}">
                <a16:creationId xmlns:a16="http://schemas.microsoft.com/office/drawing/2014/main" id="{919677D5-71AB-48B9-800C-A29B9F020C96}"/>
              </a:ext>
            </a:extLst>
          </p:cNvPr>
          <p:cNvCxnSpPr/>
          <p:nvPr/>
        </p:nvCxnSpPr>
        <p:spPr>
          <a:xfrm rot="5400000" flipH="1" flipV="1">
            <a:off x="3848616" y="3806487"/>
            <a:ext cx="3075544" cy="714375"/>
          </a:xfrm>
          <a:prstGeom prst="bentConnector3">
            <a:avLst>
              <a:gd name="adj1" fmla="val 9986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509C655-7556-4CE4-82FC-53B1990B50BB}"/>
              </a:ext>
            </a:extLst>
          </p:cNvPr>
          <p:cNvSpPr txBox="1"/>
          <p:nvPr/>
        </p:nvSpPr>
        <p:spPr>
          <a:xfrm>
            <a:off x="5886450" y="2414765"/>
            <a:ext cx="4794389" cy="369332"/>
          </a:xfrm>
          <a:prstGeom prst="rect">
            <a:avLst/>
          </a:prstGeom>
          <a:noFill/>
        </p:spPr>
        <p:txBody>
          <a:bodyPr wrap="none" rtlCol="0">
            <a:spAutoFit/>
          </a:bodyPr>
          <a:lstStyle/>
          <a:p>
            <a:r>
              <a:rPr lang="en-US" dirty="0"/>
              <a:t>then to get the resonant frequencies we just use:</a:t>
            </a:r>
          </a:p>
        </p:txBody>
      </p:sp>
      <p:graphicFrame>
        <p:nvGraphicFramePr>
          <p:cNvPr id="17" name="Object 16">
            <a:extLst>
              <a:ext uri="{FF2B5EF4-FFF2-40B4-BE49-F238E27FC236}">
                <a16:creationId xmlns:a16="http://schemas.microsoft.com/office/drawing/2014/main" id="{0A850AD7-42C6-4D76-9B4D-76D215164BF5}"/>
              </a:ext>
            </a:extLst>
          </p:cNvPr>
          <p:cNvGraphicFramePr>
            <a:graphicFrameLocks noChangeAspect="1"/>
          </p:cNvGraphicFramePr>
          <p:nvPr>
            <p:extLst>
              <p:ext uri="{D42A27DB-BD31-4B8C-83A1-F6EECF244321}">
                <p14:modId xmlns:p14="http://schemas.microsoft.com/office/powerpoint/2010/main" val="1713570184"/>
              </p:ext>
            </p:extLst>
          </p:nvPr>
        </p:nvGraphicFramePr>
        <p:xfrm>
          <a:off x="5970879" y="2771762"/>
          <a:ext cx="644525" cy="605463"/>
        </p:xfrm>
        <a:graphic>
          <a:graphicData uri="http://schemas.openxmlformats.org/presentationml/2006/ole">
            <mc:AlternateContent xmlns:mc="http://schemas.openxmlformats.org/markup-compatibility/2006">
              <mc:Choice xmlns:v="urn:schemas-microsoft-com:vml" Requires="v">
                <p:oleObj name="Equation" r:id="rId12" imgW="419040" imgH="393480" progId="Equation.DSMT4">
                  <p:embed/>
                </p:oleObj>
              </mc:Choice>
              <mc:Fallback>
                <p:oleObj name="Equation" r:id="rId12" imgW="419040" imgH="393480" progId="Equation.DSMT4">
                  <p:embed/>
                  <p:pic>
                    <p:nvPicPr>
                      <p:cNvPr id="0" name=""/>
                      <p:cNvPicPr/>
                      <p:nvPr/>
                    </p:nvPicPr>
                    <p:blipFill>
                      <a:blip r:embed="rId13"/>
                      <a:stretch>
                        <a:fillRect/>
                      </a:stretch>
                    </p:blipFill>
                    <p:spPr>
                      <a:xfrm>
                        <a:off x="5970879" y="2771762"/>
                        <a:ext cx="644525" cy="605463"/>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9048D465-37DE-49EB-AF0A-9DE67C043059}"/>
              </a:ext>
            </a:extLst>
          </p:cNvPr>
          <p:cNvSpPr txBox="1"/>
          <p:nvPr/>
        </p:nvSpPr>
        <p:spPr>
          <a:xfrm>
            <a:off x="5886450" y="3451691"/>
            <a:ext cx="1436419" cy="369332"/>
          </a:xfrm>
          <a:prstGeom prst="rect">
            <a:avLst/>
          </a:prstGeom>
          <a:noFill/>
        </p:spPr>
        <p:txBody>
          <a:bodyPr wrap="none" rtlCol="0">
            <a:spAutoFit/>
          </a:bodyPr>
          <a:lstStyle/>
          <a:p>
            <a:r>
              <a:rPr lang="en-US" dirty="0"/>
              <a:t>but what’s v?</a:t>
            </a:r>
          </a:p>
        </p:txBody>
      </p:sp>
      <p:graphicFrame>
        <p:nvGraphicFramePr>
          <p:cNvPr id="19" name="Object 18">
            <a:extLst>
              <a:ext uri="{FF2B5EF4-FFF2-40B4-BE49-F238E27FC236}">
                <a16:creationId xmlns:a16="http://schemas.microsoft.com/office/drawing/2014/main" id="{807D73F9-F07C-4D86-AE06-E5C1AB391E9D}"/>
              </a:ext>
            </a:extLst>
          </p:cNvPr>
          <p:cNvGraphicFramePr>
            <a:graphicFrameLocks noChangeAspect="1"/>
          </p:cNvGraphicFramePr>
          <p:nvPr>
            <p:extLst>
              <p:ext uri="{D42A27DB-BD31-4B8C-83A1-F6EECF244321}">
                <p14:modId xmlns:p14="http://schemas.microsoft.com/office/powerpoint/2010/main" val="3663961224"/>
              </p:ext>
            </p:extLst>
          </p:nvPr>
        </p:nvGraphicFramePr>
        <p:xfrm>
          <a:off x="6047160" y="3907633"/>
          <a:ext cx="714375" cy="660797"/>
        </p:xfrm>
        <a:graphic>
          <a:graphicData uri="http://schemas.openxmlformats.org/presentationml/2006/ole">
            <mc:AlternateContent xmlns:mc="http://schemas.openxmlformats.org/markup-compatibility/2006">
              <mc:Choice xmlns:v="urn:schemas-microsoft-com:vml" Requires="v">
                <p:oleObj name="Equation" r:id="rId14" imgW="507960" imgH="469800" progId="Equation.DSMT4">
                  <p:embed/>
                </p:oleObj>
              </mc:Choice>
              <mc:Fallback>
                <p:oleObj name="Equation" r:id="rId14" imgW="507960" imgH="469800" progId="Equation.DSMT4">
                  <p:embed/>
                  <p:pic>
                    <p:nvPicPr>
                      <p:cNvPr id="0" name=""/>
                      <p:cNvPicPr/>
                      <p:nvPr/>
                    </p:nvPicPr>
                    <p:blipFill>
                      <a:blip r:embed="rId15"/>
                      <a:stretch>
                        <a:fillRect/>
                      </a:stretch>
                    </p:blipFill>
                    <p:spPr>
                      <a:xfrm>
                        <a:off x="6047160" y="3907633"/>
                        <a:ext cx="714375" cy="660797"/>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EE6346C8-2E72-4A79-955F-2D95EE1C9D0B}"/>
              </a:ext>
            </a:extLst>
          </p:cNvPr>
          <p:cNvGraphicFramePr>
            <a:graphicFrameLocks noChangeAspect="1"/>
          </p:cNvGraphicFramePr>
          <p:nvPr>
            <p:extLst>
              <p:ext uri="{D42A27DB-BD31-4B8C-83A1-F6EECF244321}">
                <p14:modId xmlns:p14="http://schemas.microsoft.com/office/powerpoint/2010/main" val="3903842799"/>
              </p:ext>
            </p:extLst>
          </p:nvPr>
        </p:nvGraphicFramePr>
        <p:xfrm>
          <a:off x="6802624" y="3895489"/>
          <a:ext cx="2428875" cy="660400"/>
        </p:xfrm>
        <a:graphic>
          <a:graphicData uri="http://schemas.openxmlformats.org/presentationml/2006/ole">
            <mc:AlternateContent xmlns:mc="http://schemas.openxmlformats.org/markup-compatibility/2006">
              <mc:Choice xmlns:v="urn:schemas-microsoft-com:vml" Requires="v">
                <p:oleObj name="Equation" r:id="rId16" imgW="1726920" imgH="469800" progId="Equation.DSMT4">
                  <p:embed/>
                </p:oleObj>
              </mc:Choice>
              <mc:Fallback>
                <p:oleObj name="Equation" r:id="rId16" imgW="1726920" imgH="469800" progId="Equation.DSMT4">
                  <p:embed/>
                  <p:pic>
                    <p:nvPicPr>
                      <p:cNvPr id="19" name="Object 18">
                        <a:extLst>
                          <a:ext uri="{FF2B5EF4-FFF2-40B4-BE49-F238E27FC236}">
                            <a16:creationId xmlns:a16="http://schemas.microsoft.com/office/drawing/2014/main" id="{807D73F9-F07C-4D86-AE06-E5C1AB391E9D}"/>
                          </a:ext>
                        </a:extLst>
                      </p:cNvPr>
                      <p:cNvPicPr/>
                      <p:nvPr/>
                    </p:nvPicPr>
                    <p:blipFill>
                      <a:blip r:embed="rId17"/>
                      <a:stretch>
                        <a:fillRect/>
                      </a:stretch>
                    </p:blipFill>
                    <p:spPr>
                      <a:xfrm>
                        <a:off x="6802624" y="3895489"/>
                        <a:ext cx="2428875" cy="660400"/>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A39A73A1-A2E2-4865-9925-D3555FC7BAF0}"/>
              </a:ext>
            </a:extLst>
          </p:cNvPr>
          <p:cNvSpPr txBox="1"/>
          <p:nvPr/>
        </p:nvSpPr>
        <p:spPr>
          <a:xfrm>
            <a:off x="5970879" y="4652003"/>
            <a:ext cx="1127103" cy="369332"/>
          </a:xfrm>
          <a:prstGeom prst="rect">
            <a:avLst/>
          </a:prstGeom>
          <a:noFill/>
        </p:spPr>
        <p:txBody>
          <a:bodyPr wrap="none" rtlCol="0">
            <a:spAutoFit/>
          </a:bodyPr>
          <a:lstStyle/>
          <a:p>
            <a:r>
              <a:rPr lang="en-US" dirty="0"/>
              <a:t>therefore,</a:t>
            </a:r>
          </a:p>
        </p:txBody>
      </p:sp>
      <p:graphicFrame>
        <p:nvGraphicFramePr>
          <p:cNvPr id="22" name="Object 21">
            <a:extLst>
              <a:ext uri="{FF2B5EF4-FFF2-40B4-BE49-F238E27FC236}">
                <a16:creationId xmlns:a16="http://schemas.microsoft.com/office/drawing/2014/main" id="{7D0F0456-61AB-4F51-80C9-6860D3F01667}"/>
              </a:ext>
            </a:extLst>
          </p:cNvPr>
          <p:cNvGraphicFramePr>
            <a:graphicFrameLocks noChangeAspect="1"/>
          </p:cNvGraphicFramePr>
          <p:nvPr>
            <p:extLst>
              <p:ext uri="{D42A27DB-BD31-4B8C-83A1-F6EECF244321}">
                <p14:modId xmlns:p14="http://schemas.microsoft.com/office/powerpoint/2010/main" val="779330129"/>
              </p:ext>
            </p:extLst>
          </p:nvPr>
        </p:nvGraphicFramePr>
        <p:xfrm>
          <a:off x="5986172" y="5054747"/>
          <a:ext cx="4356100" cy="604838"/>
        </p:xfrm>
        <a:graphic>
          <a:graphicData uri="http://schemas.openxmlformats.org/presentationml/2006/ole">
            <mc:AlternateContent xmlns:mc="http://schemas.openxmlformats.org/markup-compatibility/2006">
              <mc:Choice xmlns:v="urn:schemas-microsoft-com:vml" Requires="v">
                <p:oleObj name="Equation" r:id="rId18" imgW="2831760" imgH="393480" progId="Equation.DSMT4">
                  <p:embed/>
                </p:oleObj>
              </mc:Choice>
              <mc:Fallback>
                <p:oleObj name="Equation" r:id="rId18" imgW="2831760" imgH="393480" progId="Equation.DSMT4">
                  <p:embed/>
                  <p:pic>
                    <p:nvPicPr>
                      <p:cNvPr id="17" name="Object 16">
                        <a:extLst>
                          <a:ext uri="{FF2B5EF4-FFF2-40B4-BE49-F238E27FC236}">
                            <a16:creationId xmlns:a16="http://schemas.microsoft.com/office/drawing/2014/main" id="{0A850AD7-42C6-4D76-9B4D-76D215164BF5}"/>
                          </a:ext>
                        </a:extLst>
                      </p:cNvPr>
                      <p:cNvPicPr/>
                      <p:nvPr/>
                    </p:nvPicPr>
                    <p:blipFill>
                      <a:blip r:embed="rId19"/>
                      <a:stretch>
                        <a:fillRect/>
                      </a:stretch>
                    </p:blipFill>
                    <p:spPr>
                      <a:xfrm>
                        <a:off x="5986172" y="5054747"/>
                        <a:ext cx="4356100" cy="604838"/>
                      </a:xfrm>
                      <a:prstGeom prst="rect">
                        <a:avLst/>
                      </a:prstGeom>
                    </p:spPr>
                  </p:pic>
                </p:oleObj>
              </mc:Fallback>
            </mc:AlternateContent>
          </a:graphicData>
        </a:graphic>
      </p:graphicFrame>
      <p:cxnSp>
        <p:nvCxnSpPr>
          <p:cNvPr id="24" name="Straight Arrow Connector 23">
            <a:extLst>
              <a:ext uri="{FF2B5EF4-FFF2-40B4-BE49-F238E27FC236}">
                <a16:creationId xmlns:a16="http://schemas.microsoft.com/office/drawing/2014/main" id="{DCCE87C5-1FAD-42D9-941A-D476AC94B6A1}"/>
              </a:ext>
            </a:extLst>
          </p:cNvPr>
          <p:cNvCxnSpPr>
            <a:cxnSpLocks/>
          </p:cNvCxnSpPr>
          <p:nvPr/>
        </p:nvCxnSpPr>
        <p:spPr>
          <a:xfrm flipV="1">
            <a:off x="7631925" y="5648413"/>
            <a:ext cx="731025" cy="4942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D484E073-862F-42CE-8B48-F5288F78770A}"/>
              </a:ext>
            </a:extLst>
          </p:cNvPr>
          <p:cNvSpPr txBox="1"/>
          <p:nvPr/>
        </p:nvSpPr>
        <p:spPr>
          <a:xfrm>
            <a:off x="6293141" y="5988137"/>
            <a:ext cx="1398524" cy="584775"/>
          </a:xfrm>
          <a:prstGeom prst="rect">
            <a:avLst/>
          </a:prstGeom>
          <a:noFill/>
        </p:spPr>
        <p:txBody>
          <a:bodyPr wrap="none" rtlCol="0">
            <a:spAutoFit/>
          </a:bodyPr>
          <a:lstStyle/>
          <a:p>
            <a:r>
              <a:rPr lang="en-US" sz="1600" dirty="0"/>
              <a:t>‘fundamental’ </a:t>
            </a:r>
          </a:p>
          <a:p>
            <a:r>
              <a:rPr lang="en-US" sz="1600" dirty="0"/>
              <a:t>frequency</a:t>
            </a:r>
          </a:p>
        </p:txBody>
      </p:sp>
      <p:cxnSp>
        <p:nvCxnSpPr>
          <p:cNvPr id="26" name="Straight Arrow Connector 25">
            <a:extLst>
              <a:ext uri="{FF2B5EF4-FFF2-40B4-BE49-F238E27FC236}">
                <a16:creationId xmlns:a16="http://schemas.microsoft.com/office/drawing/2014/main" id="{B0CC4996-0134-4DB9-AD06-C42F6E71A755}"/>
              </a:ext>
            </a:extLst>
          </p:cNvPr>
          <p:cNvCxnSpPr>
            <a:cxnSpLocks/>
          </p:cNvCxnSpPr>
          <p:nvPr/>
        </p:nvCxnSpPr>
        <p:spPr>
          <a:xfrm flipH="1" flipV="1">
            <a:off x="9168365" y="5590002"/>
            <a:ext cx="768285" cy="401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FEDA77C-A955-4272-9487-067EA89CD2DB}"/>
              </a:ext>
            </a:extLst>
          </p:cNvPr>
          <p:cNvCxnSpPr>
            <a:cxnSpLocks/>
          </p:cNvCxnSpPr>
          <p:nvPr/>
        </p:nvCxnSpPr>
        <p:spPr>
          <a:xfrm flipH="1" flipV="1">
            <a:off x="10008703" y="5560523"/>
            <a:ext cx="777582" cy="4276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5457975-A032-4D81-AE80-EAE2E56CD871}"/>
              </a:ext>
            </a:extLst>
          </p:cNvPr>
          <p:cNvSpPr txBox="1"/>
          <p:nvPr/>
        </p:nvSpPr>
        <p:spPr>
          <a:xfrm>
            <a:off x="8936021" y="6061726"/>
            <a:ext cx="2812501" cy="584775"/>
          </a:xfrm>
          <a:prstGeom prst="rect">
            <a:avLst/>
          </a:prstGeom>
          <a:noFill/>
        </p:spPr>
        <p:txBody>
          <a:bodyPr wrap="none" rtlCol="0">
            <a:spAutoFit/>
          </a:bodyPr>
          <a:lstStyle/>
          <a:p>
            <a:r>
              <a:rPr lang="en-US" sz="1600" dirty="0"/>
              <a:t>higher harmonics are multiples </a:t>
            </a:r>
          </a:p>
          <a:p>
            <a:r>
              <a:rPr lang="en-US" sz="1600" dirty="0"/>
              <a:t>of fundamental</a:t>
            </a:r>
          </a:p>
        </p:txBody>
      </p:sp>
      <p:graphicFrame>
        <p:nvGraphicFramePr>
          <p:cNvPr id="33" name="Object 32">
            <a:extLst>
              <a:ext uri="{FF2B5EF4-FFF2-40B4-BE49-F238E27FC236}">
                <a16:creationId xmlns:a16="http://schemas.microsoft.com/office/drawing/2014/main" id="{3E1E2EF3-038D-4429-92A8-E53A032265AD}"/>
              </a:ext>
            </a:extLst>
          </p:cNvPr>
          <p:cNvGraphicFramePr>
            <a:graphicFrameLocks noChangeAspect="1"/>
          </p:cNvGraphicFramePr>
          <p:nvPr>
            <p:extLst>
              <p:ext uri="{D42A27DB-BD31-4B8C-83A1-F6EECF244321}">
                <p14:modId xmlns:p14="http://schemas.microsoft.com/office/powerpoint/2010/main" val="4148793668"/>
              </p:ext>
            </p:extLst>
          </p:nvPr>
        </p:nvGraphicFramePr>
        <p:xfrm>
          <a:off x="272305" y="236513"/>
          <a:ext cx="1681756" cy="746057"/>
        </p:xfrm>
        <a:graphic>
          <a:graphicData uri="http://schemas.openxmlformats.org/presentationml/2006/ole">
            <mc:AlternateContent xmlns:mc="http://schemas.openxmlformats.org/markup-compatibility/2006">
              <mc:Choice xmlns:v="urn:schemas-microsoft-com:vml" Requires="v">
                <p:oleObj name="Bitmap Image" r:id="rId20" imgW="4054191" imgH="1798095" progId="Paint.Picture">
                  <p:embed/>
                </p:oleObj>
              </mc:Choice>
              <mc:Fallback>
                <p:oleObj name="Bitmap Image" r:id="rId20" imgW="4054191" imgH="1798095" progId="Paint.Picture">
                  <p:embed/>
                  <p:pic>
                    <p:nvPicPr>
                      <p:cNvPr id="11" name="Object 10">
                        <a:extLst>
                          <a:ext uri="{FF2B5EF4-FFF2-40B4-BE49-F238E27FC236}">
                            <a16:creationId xmlns:a16="http://schemas.microsoft.com/office/drawing/2014/main" id="{586EB2DD-4B3E-42F0-B8AE-A08D5C0205CA}"/>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72305" y="236513"/>
                        <a:ext cx="1681756" cy="746057"/>
                      </a:xfrm>
                      <a:prstGeom prst="rect">
                        <a:avLst/>
                      </a:prstGeom>
                      <a:noFill/>
                    </p:spPr>
                  </p:pic>
                </p:oleObj>
              </mc:Fallback>
            </mc:AlternateContent>
          </a:graphicData>
        </a:graphic>
      </p:graphicFrame>
    </p:spTree>
    <p:extLst>
      <p:ext uri="{BB962C8B-B14F-4D97-AF65-F5344CB8AC3E}">
        <p14:creationId xmlns:p14="http://schemas.microsoft.com/office/powerpoint/2010/main" val="220061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6" grpId="0"/>
      <p:bldP spid="18" grpId="0"/>
      <p:bldP spid="21" grpId="0"/>
      <p:bldP spid="25"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FBB43-DC0B-4C12-81A9-4EA6E27CCCA2}"/>
              </a:ext>
            </a:extLst>
          </p:cNvPr>
          <p:cNvSpPr txBox="1">
            <a:spLocks/>
          </p:cNvSpPr>
          <p:nvPr/>
        </p:nvSpPr>
        <p:spPr>
          <a:xfrm>
            <a:off x="2862124" y="38958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 name="TextBox 2">
            <a:extLst>
              <a:ext uri="{FF2B5EF4-FFF2-40B4-BE49-F238E27FC236}">
                <a16:creationId xmlns:a16="http://schemas.microsoft.com/office/drawing/2014/main" id="{7F18FBA1-F9CB-4973-B519-D16FD2711122}"/>
              </a:ext>
            </a:extLst>
          </p:cNvPr>
          <p:cNvSpPr txBox="1"/>
          <p:nvPr/>
        </p:nvSpPr>
        <p:spPr>
          <a:xfrm>
            <a:off x="676275" y="1143000"/>
            <a:ext cx="5540556" cy="369332"/>
          </a:xfrm>
          <a:prstGeom prst="rect">
            <a:avLst/>
          </a:prstGeom>
          <a:noFill/>
        </p:spPr>
        <p:txBody>
          <a:bodyPr wrap="none" rtlCol="0">
            <a:spAutoFit/>
          </a:bodyPr>
          <a:lstStyle/>
          <a:p>
            <a:r>
              <a:rPr lang="en-US" dirty="0">
                <a:solidFill>
                  <a:srgbClr val="0070C0"/>
                </a:solidFill>
              </a:rPr>
              <a:t>Which frequency do you hear when you pluck the string?</a:t>
            </a:r>
          </a:p>
        </p:txBody>
      </p:sp>
      <p:sp>
        <p:nvSpPr>
          <p:cNvPr id="4" name="TextBox 3">
            <a:extLst>
              <a:ext uri="{FF2B5EF4-FFF2-40B4-BE49-F238E27FC236}">
                <a16:creationId xmlns:a16="http://schemas.microsoft.com/office/drawing/2014/main" id="{0B0BBB36-9394-49A6-BB86-C3DBDB02DAF8}"/>
              </a:ext>
            </a:extLst>
          </p:cNvPr>
          <p:cNvSpPr txBox="1"/>
          <p:nvPr/>
        </p:nvSpPr>
        <p:spPr>
          <a:xfrm>
            <a:off x="676275" y="1590675"/>
            <a:ext cx="9630522" cy="584775"/>
          </a:xfrm>
          <a:prstGeom prst="rect">
            <a:avLst/>
          </a:prstGeom>
          <a:noFill/>
        </p:spPr>
        <p:txBody>
          <a:bodyPr wrap="none" rtlCol="0">
            <a:spAutoFit/>
          </a:bodyPr>
          <a:lstStyle/>
          <a:p>
            <a:r>
              <a:rPr lang="en-US" sz="1600" dirty="0"/>
              <a:t>You’ll hear the one whose waveform most closely resembles the shape of the plucked guitar string.  Typically, this </a:t>
            </a:r>
          </a:p>
          <a:p>
            <a:r>
              <a:rPr lang="en-US" sz="1600" dirty="0"/>
              <a:t>will be the fundamental waveform.  And so you’d expect to hear 281Hz.</a:t>
            </a:r>
          </a:p>
        </p:txBody>
      </p:sp>
      <p:sp>
        <p:nvSpPr>
          <p:cNvPr id="5" name="TextBox 4">
            <a:extLst>
              <a:ext uri="{FF2B5EF4-FFF2-40B4-BE49-F238E27FC236}">
                <a16:creationId xmlns:a16="http://schemas.microsoft.com/office/drawing/2014/main" id="{CA7619E8-015C-489F-8701-3B928589C99A}"/>
              </a:ext>
            </a:extLst>
          </p:cNvPr>
          <p:cNvSpPr txBox="1"/>
          <p:nvPr/>
        </p:nvSpPr>
        <p:spPr>
          <a:xfrm>
            <a:off x="723900" y="2505075"/>
            <a:ext cx="10405990" cy="369332"/>
          </a:xfrm>
          <a:prstGeom prst="rect">
            <a:avLst/>
          </a:prstGeom>
          <a:noFill/>
        </p:spPr>
        <p:txBody>
          <a:bodyPr wrap="none" rtlCol="0">
            <a:spAutoFit/>
          </a:bodyPr>
          <a:lstStyle/>
          <a:p>
            <a:r>
              <a:rPr lang="en-US" dirty="0">
                <a:solidFill>
                  <a:srgbClr val="0070C0"/>
                </a:solidFill>
              </a:rPr>
              <a:t>What would happen to these frequencies if you increased the tension in the string, or the mass of the string?</a:t>
            </a:r>
          </a:p>
        </p:txBody>
      </p:sp>
      <p:sp>
        <p:nvSpPr>
          <p:cNvPr id="6" name="TextBox 5">
            <a:extLst>
              <a:ext uri="{FF2B5EF4-FFF2-40B4-BE49-F238E27FC236}">
                <a16:creationId xmlns:a16="http://schemas.microsoft.com/office/drawing/2014/main" id="{7621ECA0-EA18-4C50-8DFD-4D9C4DA2642F}"/>
              </a:ext>
            </a:extLst>
          </p:cNvPr>
          <p:cNvSpPr txBox="1"/>
          <p:nvPr/>
        </p:nvSpPr>
        <p:spPr>
          <a:xfrm>
            <a:off x="723900" y="3019366"/>
            <a:ext cx="8871788" cy="338554"/>
          </a:xfrm>
          <a:prstGeom prst="rect">
            <a:avLst/>
          </a:prstGeom>
          <a:noFill/>
        </p:spPr>
        <p:txBody>
          <a:bodyPr wrap="none" rtlCol="0">
            <a:spAutoFit/>
          </a:bodyPr>
          <a:lstStyle/>
          <a:p>
            <a:r>
              <a:rPr lang="en-US" sz="1600" dirty="0"/>
              <a:t>Increasing tension would increase v, and so increase f.  Increasing m would decrease v, and so decrease f.</a:t>
            </a:r>
          </a:p>
        </p:txBody>
      </p:sp>
      <p:graphicFrame>
        <p:nvGraphicFramePr>
          <p:cNvPr id="7" name="Object 6">
            <a:extLst>
              <a:ext uri="{FF2B5EF4-FFF2-40B4-BE49-F238E27FC236}">
                <a16:creationId xmlns:a16="http://schemas.microsoft.com/office/drawing/2014/main" id="{2F6C0BFB-4385-4DD9-B5BF-45F23B2D51F0}"/>
              </a:ext>
            </a:extLst>
          </p:cNvPr>
          <p:cNvGraphicFramePr>
            <a:graphicFrameLocks noChangeAspect="1"/>
          </p:cNvGraphicFramePr>
          <p:nvPr>
            <p:extLst>
              <p:ext uri="{D42A27DB-BD31-4B8C-83A1-F6EECF244321}">
                <p14:modId xmlns:p14="http://schemas.microsoft.com/office/powerpoint/2010/main" val="1741204536"/>
              </p:ext>
            </p:extLst>
          </p:nvPr>
        </p:nvGraphicFramePr>
        <p:xfrm>
          <a:off x="329455" y="251984"/>
          <a:ext cx="1681756" cy="746057"/>
        </p:xfrm>
        <a:graphic>
          <a:graphicData uri="http://schemas.openxmlformats.org/presentationml/2006/ole">
            <mc:AlternateContent xmlns:mc="http://schemas.openxmlformats.org/markup-compatibility/2006">
              <mc:Choice xmlns:v="urn:schemas-microsoft-com:vml" Requires="v">
                <p:oleObj name="Bitmap Image" r:id="rId2" imgW="4054191" imgH="1798095" progId="Paint.Picture">
                  <p:embed/>
                </p:oleObj>
              </mc:Choice>
              <mc:Fallback>
                <p:oleObj name="Bitmap Image" r:id="rId2" imgW="4054191" imgH="1798095" progId="Paint.Picture">
                  <p:embed/>
                  <p:pic>
                    <p:nvPicPr>
                      <p:cNvPr id="11" name="Object 10">
                        <a:extLst>
                          <a:ext uri="{FF2B5EF4-FFF2-40B4-BE49-F238E27FC236}">
                            <a16:creationId xmlns:a16="http://schemas.microsoft.com/office/drawing/2014/main" id="{586EB2DD-4B3E-42F0-B8AE-A08D5C0205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455" y="251984"/>
                        <a:ext cx="1681756" cy="746057"/>
                      </a:xfrm>
                      <a:prstGeom prst="rect">
                        <a:avLst/>
                      </a:prstGeom>
                      <a:noFill/>
                    </p:spPr>
                  </p:pic>
                </p:oleObj>
              </mc:Fallback>
            </mc:AlternateContent>
          </a:graphicData>
        </a:graphic>
      </p:graphicFrame>
    </p:spTree>
    <p:extLst>
      <p:ext uri="{BB962C8B-B14F-4D97-AF65-F5344CB8AC3E}">
        <p14:creationId xmlns:p14="http://schemas.microsoft.com/office/powerpoint/2010/main" val="2381706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E043D-B058-4DE9-98AA-9431610153EF}"/>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 name="TextBox 2">
            <a:extLst>
              <a:ext uri="{FF2B5EF4-FFF2-40B4-BE49-F238E27FC236}">
                <a16:creationId xmlns:a16="http://schemas.microsoft.com/office/drawing/2014/main" id="{EA753FFF-071D-4ECC-B45C-1CE01B2EA494}"/>
              </a:ext>
            </a:extLst>
          </p:cNvPr>
          <p:cNvSpPr txBox="1"/>
          <p:nvPr/>
        </p:nvSpPr>
        <p:spPr>
          <a:xfrm>
            <a:off x="396110" y="1046254"/>
            <a:ext cx="9304843" cy="1077218"/>
          </a:xfrm>
          <a:prstGeom prst="rect">
            <a:avLst/>
          </a:prstGeom>
          <a:noFill/>
        </p:spPr>
        <p:txBody>
          <a:bodyPr wrap="square" rtlCol="0">
            <a:spAutoFit/>
          </a:bodyPr>
          <a:lstStyle/>
          <a:p>
            <a:r>
              <a:rPr lang="en-US" sz="1600" dirty="0"/>
              <a:t>Let’s consider a different scenario – the clarinet.  It would have a hard boundary at the mouthpiece, and a soft </a:t>
            </a:r>
          </a:p>
          <a:p>
            <a:r>
              <a:rPr lang="en-US" sz="1600" dirty="0"/>
              <a:t>boundary at the end of the instrument (the bell?).  That means when a wave reflects off the mouthpiece it will </a:t>
            </a:r>
          </a:p>
          <a:p>
            <a:r>
              <a:rPr lang="en-US" sz="1600" dirty="0"/>
              <a:t>invert, but when it reflects off the bell, it will not invert.  Let’s consider the propagation of a 20cm wave doing 10cm/s down a 40cm long clarinet, and see if the wave will resonate or not.  I’ll speed up the times a little bit.</a:t>
            </a:r>
          </a:p>
        </p:txBody>
      </p:sp>
      <p:graphicFrame>
        <p:nvGraphicFramePr>
          <p:cNvPr id="4" name="Object 3">
            <a:extLst>
              <a:ext uri="{FF2B5EF4-FFF2-40B4-BE49-F238E27FC236}">
                <a16:creationId xmlns:a16="http://schemas.microsoft.com/office/drawing/2014/main" id="{DFB4973F-3779-4CBD-AE4E-E273B522B2EE}"/>
              </a:ext>
            </a:extLst>
          </p:cNvPr>
          <p:cNvGraphicFramePr>
            <a:graphicFrameLocks noChangeAspect="1"/>
          </p:cNvGraphicFramePr>
          <p:nvPr>
            <p:extLst>
              <p:ext uri="{D42A27DB-BD31-4B8C-83A1-F6EECF244321}">
                <p14:modId xmlns:p14="http://schemas.microsoft.com/office/powerpoint/2010/main" val="1502950213"/>
              </p:ext>
            </p:extLst>
          </p:nvPr>
        </p:nvGraphicFramePr>
        <p:xfrm>
          <a:off x="264377" y="2789072"/>
          <a:ext cx="5104210" cy="3589051"/>
        </p:xfrm>
        <a:graphic>
          <a:graphicData uri="http://schemas.openxmlformats.org/presentationml/2006/ole">
            <mc:AlternateContent xmlns:mc="http://schemas.openxmlformats.org/markup-compatibility/2006">
              <mc:Choice xmlns:v="urn:schemas-microsoft-com:vml" Requires="v">
                <p:oleObj name="Bitmap Image" r:id="rId2" imgW="4930200" imgH="3467160" progId="Paint.Picture">
                  <p:embed/>
                </p:oleObj>
              </mc:Choice>
              <mc:Fallback>
                <p:oleObj name="Bitmap Image" r:id="rId2" imgW="4930200" imgH="3467160" progId="Paint.Picture">
                  <p:embed/>
                  <p:pic>
                    <p:nvPicPr>
                      <p:cNvPr id="8" name="Object 7">
                        <a:extLst>
                          <a:ext uri="{FF2B5EF4-FFF2-40B4-BE49-F238E27FC236}">
                            <a16:creationId xmlns:a16="http://schemas.microsoft.com/office/drawing/2014/main" id="{05FF59FC-0C6E-40A4-987F-339499A40F6B}"/>
                          </a:ext>
                        </a:extLst>
                      </p:cNvPr>
                      <p:cNvPicPr>
                        <a:picLocks noChangeAspect="1" noChangeArrowheads="1"/>
                      </p:cNvPicPr>
                      <p:nvPr/>
                    </p:nvPicPr>
                    <p:blipFill>
                      <a:blip r:embed="rId3"/>
                      <a:srcRect/>
                      <a:stretch>
                        <a:fillRect/>
                      </a:stretch>
                    </p:blipFill>
                    <p:spPr bwMode="auto">
                      <a:xfrm>
                        <a:off x="264377" y="2789072"/>
                        <a:ext cx="5104210" cy="3589051"/>
                      </a:xfrm>
                      <a:prstGeom prst="rect">
                        <a:avLst/>
                      </a:prstGeom>
                      <a:noFill/>
                    </p:spPr>
                  </p:pic>
                </p:oleObj>
              </mc:Fallback>
            </mc:AlternateContent>
          </a:graphicData>
        </a:graphic>
      </p:graphicFrame>
      <p:cxnSp>
        <p:nvCxnSpPr>
          <p:cNvPr id="6" name="Straight Arrow Connector 5">
            <a:extLst>
              <a:ext uri="{FF2B5EF4-FFF2-40B4-BE49-F238E27FC236}">
                <a16:creationId xmlns:a16="http://schemas.microsoft.com/office/drawing/2014/main" id="{F21129F6-270D-46F0-B021-31CEFAFAC068}"/>
              </a:ext>
            </a:extLst>
          </p:cNvPr>
          <p:cNvCxnSpPr/>
          <p:nvPr/>
        </p:nvCxnSpPr>
        <p:spPr>
          <a:xfrm>
            <a:off x="870539" y="3711114"/>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graphicFrame>
        <p:nvGraphicFramePr>
          <p:cNvPr id="8" name="Object 7">
            <a:extLst>
              <a:ext uri="{FF2B5EF4-FFF2-40B4-BE49-F238E27FC236}">
                <a16:creationId xmlns:a16="http://schemas.microsoft.com/office/drawing/2014/main" id="{9AFB440F-A9A1-4B24-807A-657658AA0CEC}"/>
              </a:ext>
            </a:extLst>
          </p:cNvPr>
          <p:cNvGraphicFramePr>
            <a:graphicFrameLocks noChangeAspect="1"/>
          </p:cNvGraphicFramePr>
          <p:nvPr>
            <p:extLst>
              <p:ext uri="{D42A27DB-BD31-4B8C-83A1-F6EECF244321}">
                <p14:modId xmlns:p14="http://schemas.microsoft.com/office/powerpoint/2010/main" val="2632666936"/>
              </p:ext>
            </p:extLst>
          </p:nvPr>
        </p:nvGraphicFramePr>
        <p:xfrm>
          <a:off x="5550971" y="2918375"/>
          <a:ext cx="5889625" cy="3371850"/>
        </p:xfrm>
        <a:graphic>
          <a:graphicData uri="http://schemas.openxmlformats.org/presentationml/2006/ole">
            <mc:AlternateContent xmlns:mc="http://schemas.openxmlformats.org/markup-compatibility/2006">
              <mc:Choice xmlns:v="urn:schemas-microsoft-com:vml" Requires="v">
                <p:oleObj name="Bitmap Image" r:id="rId4" imgW="6225480" imgH="3566160" progId="Paint.Picture">
                  <p:embed/>
                </p:oleObj>
              </mc:Choice>
              <mc:Fallback>
                <p:oleObj name="Bitmap Image" r:id="rId4" imgW="6225480" imgH="3566160" progId="Paint.Picture">
                  <p:embed/>
                  <p:pic>
                    <p:nvPicPr>
                      <p:cNvPr id="5" name="Object 4">
                        <a:extLst>
                          <a:ext uri="{FF2B5EF4-FFF2-40B4-BE49-F238E27FC236}">
                            <a16:creationId xmlns:a16="http://schemas.microsoft.com/office/drawing/2014/main" id="{7AFCFADF-B285-45FA-83F2-16E4BD194E74}"/>
                          </a:ext>
                        </a:extLst>
                      </p:cNvPr>
                      <p:cNvPicPr>
                        <a:picLocks noChangeAspect="1" noChangeArrowheads="1"/>
                      </p:cNvPicPr>
                      <p:nvPr/>
                    </p:nvPicPr>
                    <p:blipFill>
                      <a:blip r:embed="rId5"/>
                      <a:srcRect/>
                      <a:stretch>
                        <a:fillRect/>
                      </a:stretch>
                    </p:blipFill>
                    <p:spPr bwMode="auto">
                      <a:xfrm>
                        <a:off x="5550971" y="2918375"/>
                        <a:ext cx="5889625" cy="3371850"/>
                      </a:xfrm>
                      <a:prstGeom prst="rect">
                        <a:avLst/>
                      </a:prstGeom>
                      <a:noFill/>
                    </p:spPr>
                  </p:pic>
                </p:oleObj>
              </mc:Fallback>
            </mc:AlternateContent>
          </a:graphicData>
        </a:graphic>
      </p:graphicFrame>
      <p:sp>
        <p:nvSpPr>
          <p:cNvPr id="9" name="Freeform: Shape 8">
            <a:extLst>
              <a:ext uri="{FF2B5EF4-FFF2-40B4-BE49-F238E27FC236}">
                <a16:creationId xmlns:a16="http://schemas.microsoft.com/office/drawing/2014/main" id="{46E9939D-4DA0-4884-A86E-B213557B3CB0}"/>
              </a:ext>
            </a:extLst>
          </p:cNvPr>
          <p:cNvSpPr/>
          <p:nvPr/>
        </p:nvSpPr>
        <p:spPr>
          <a:xfrm>
            <a:off x="7630596" y="3894452"/>
            <a:ext cx="435429" cy="1999578"/>
          </a:xfrm>
          <a:custGeom>
            <a:avLst/>
            <a:gdLst>
              <a:gd name="connsiteX0" fmla="*/ 0 w 435429"/>
              <a:gd name="connsiteY0" fmla="*/ 1999578 h 1999578"/>
              <a:gd name="connsiteX1" fmla="*/ 87086 w 435429"/>
              <a:gd name="connsiteY1" fmla="*/ 1542378 h 1999578"/>
              <a:gd name="connsiteX2" fmla="*/ 141514 w 435429"/>
              <a:gd name="connsiteY2" fmla="*/ 1052521 h 1999578"/>
              <a:gd name="connsiteX3" fmla="*/ 163286 w 435429"/>
              <a:gd name="connsiteY3" fmla="*/ 606206 h 1999578"/>
              <a:gd name="connsiteX4" fmla="*/ 217714 w 435429"/>
              <a:gd name="connsiteY4" fmla="*/ 290521 h 1999578"/>
              <a:gd name="connsiteX5" fmla="*/ 261257 w 435429"/>
              <a:gd name="connsiteY5" fmla="*/ 72806 h 1999578"/>
              <a:gd name="connsiteX6" fmla="*/ 293914 w 435429"/>
              <a:gd name="connsiteY6" fmla="*/ 7492 h 1999578"/>
              <a:gd name="connsiteX7" fmla="*/ 359229 w 435429"/>
              <a:gd name="connsiteY7" fmla="*/ 225206 h 1999578"/>
              <a:gd name="connsiteX8" fmla="*/ 435429 w 435429"/>
              <a:gd name="connsiteY8" fmla="*/ 1041635 h 199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429" h="1999578">
                <a:moveTo>
                  <a:pt x="0" y="1999578"/>
                </a:moveTo>
                <a:cubicBezTo>
                  <a:pt x="31750" y="1849899"/>
                  <a:pt x="63500" y="1700221"/>
                  <a:pt x="87086" y="1542378"/>
                </a:cubicBezTo>
                <a:cubicBezTo>
                  <a:pt x="110672" y="1384535"/>
                  <a:pt x="128814" y="1208550"/>
                  <a:pt x="141514" y="1052521"/>
                </a:cubicBezTo>
                <a:cubicBezTo>
                  <a:pt x="154214" y="896492"/>
                  <a:pt x="150586" y="733206"/>
                  <a:pt x="163286" y="606206"/>
                </a:cubicBezTo>
                <a:cubicBezTo>
                  <a:pt x="175986" y="479206"/>
                  <a:pt x="201386" y="379421"/>
                  <a:pt x="217714" y="290521"/>
                </a:cubicBezTo>
                <a:cubicBezTo>
                  <a:pt x="234042" y="201621"/>
                  <a:pt x="248557" y="119977"/>
                  <a:pt x="261257" y="72806"/>
                </a:cubicBezTo>
                <a:cubicBezTo>
                  <a:pt x="273957" y="25634"/>
                  <a:pt x="277585" y="-17908"/>
                  <a:pt x="293914" y="7492"/>
                </a:cubicBezTo>
                <a:cubicBezTo>
                  <a:pt x="310243" y="32892"/>
                  <a:pt x="335643" y="52849"/>
                  <a:pt x="359229" y="225206"/>
                </a:cubicBezTo>
                <a:cubicBezTo>
                  <a:pt x="382815" y="397563"/>
                  <a:pt x="435429" y="974506"/>
                  <a:pt x="435429" y="1041635"/>
                </a:cubicBezTo>
              </a:path>
            </a:pathLst>
          </a:custGeom>
          <a:ln w="31750">
            <a:solidFill>
              <a:srgbClr val="FF0000"/>
            </a:solidFill>
            <a:prstDash val="dash"/>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C1D15563-BE14-4E46-9ACC-82BD24220E4C}"/>
              </a:ext>
            </a:extLst>
          </p:cNvPr>
          <p:cNvSpPr/>
          <p:nvPr/>
        </p:nvSpPr>
        <p:spPr>
          <a:xfrm flipH="1">
            <a:off x="7162508" y="3925405"/>
            <a:ext cx="435429" cy="1999578"/>
          </a:xfrm>
          <a:custGeom>
            <a:avLst/>
            <a:gdLst>
              <a:gd name="connsiteX0" fmla="*/ 0 w 435429"/>
              <a:gd name="connsiteY0" fmla="*/ 1999578 h 1999578"/>
              <a:gd name="connsiteX1" fmla="*/ 87086 w 435429"/>
              <a:gd name="connsiteY1" fmla="*/ 1542378 h 1999578"/>
              <a:gd name="connsiteX2" fmla="*/ 141514 w 435429"/>
              <a:gd name="connsiteY2" fmla="*/ 1052521 h 1999578"/>
              <a:gd name="connsiteX3" fmla="*/ 163286 w 435429"/>
              <a:gd name="connsiteY3" fmla="*/ 606206 h 1999578"/>
              <a:gd name="connsiteX4" fmla="*/ 217714 w 435429"/>
              <a:gd name="connsiteY4" fmla="*/ 290521 h 1999578"/>
              <a:gd name="connsiteX5" fmla="*/ 261257 w 435429"/>
              <a:gd name="connsiteY5" fmla="*/ 72806 h 1999578"/>
              <a:gd name="connsiteX6" fmla="*/ 293914 w 435429"/>
              <a:gd name="connsiteY6" fmla="*/ 7492 h 1999578"/>
              <a:gd name="connsiteX7" fmla="*/ 359229 w 435429"/>
              <a:gd name="connsiteY7" fmla="*/ 225206 h 1999578"/>
              <a:gd name="connsiteX8" fmla="*/ 435429 w 435429"/>
              <a:gd name="connsiteY8" fmla="*/ 1041635 h 199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429" h="1999578">
                <a:moveTo>
                  <a:pt x="0" y="1999578"/>
                </a:moveTo>
                <a:cubicBezTo>
                  <a:pt x="31750" y="1849899"/>
                  <a:pt x="63500" y="1700221"/>
                  <a:pt x="87086" y="1542378"/>
                </a:cubicBezTo>
                <a:cubicBezTo>
                  <a:pt x="110672" y="1384535"/>
                  <a:pt x="128814" y="1208550"/>
                  <a:pt x="141514" y="1052521"/>
                </a:cubicBezTo>
                <a:cubicBezTo>
                  <a:pt x="154214" y="896492"/>
                  <a:pt x="150586" y="733206"/>
                  <a:pt x="163286" y="606206"/>
                </a:cubicBezTo>
                <a:cubicBezTo>
                  <a:pt x="175986" y="479206"/>
                  <a:pt x="201386" y="379421"/>
                  <a:pt x="217714" y="290521"/>
                </a:cubicBezTo>
                <a:cubicBezTo>
                  <a:pt x="234042" y="201621"/>
                  <a:pt x="248557" y="119977"/>
                  <a:pt x="261257" y="72806"/>
                </a:cubicBezTo>
                <a:cubicBezTo>
                  <a:pt x="273957" y="25634"/>
                  <a:pt x="277585" y="-17908"/>
                  <a:pt x="293914" y="7492"/>
                </a:cubicBezTo>
                <a:cubicBezTo>
                  <a:pt x="310243" y="32892"/>
                  <a:pt x="335643" y="52849"/>
                  <a:pt x="359229" y="225206"/>
                </a:cubicBezTo>
                <a:cubicBezTo>
                  <a:pt x="382815" y="397563"/>
                  <a:pt x="435429" y="974506"/>
                  <a:pt x="435429" y="1041635"/>
                </a:cubicBezTo>
              </a:path>
            </a:pathLst>
          </a:custGeom>
          <a:ln w="31750">
            <a:solidFill>
              <a:srgbClr val="FF0000"/>
            </a:solidFill>
            <a:prstDash val="solid"/>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cxnSp>
        <p:nvCxnSpPr>
          <p:cNvPr id="11" name="Straight Arrow Connector 10">
            <a:extLst>
              <a:ext uri="{FF2B5EF4-FFF2-40B4-BE49-F238E27FC236}">
                <a16:creationId xmlns:a16="http://schemas.microsoft.com/office/drawing/2014/main" id="{3A88939B-8F95-4B86-9394-CF1AAF9849B8}"/>
              </a:ext>
            </a:extLst>
          </p:cNvPr>
          <p:cNvCxnSpPr/>
          <p:nvPr/>
        </p:nvCxnSpPr>
        <p:spPr>
          <a:xfrm flipH="1">
            <a:off x="7162508" y="6089973"/>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or: Curved 11">
            <a:extLst>
              <a:ext uri="{FF2B5EF4-FFF2-40B4-BE49-F238E27FC236}">
                <a16:creationId xmlns:a16="http://schemas.microsoft.com/office/drawing/2014/main" id="{2FEB3C71-3275-4EE7-B557-89CFF6C3C26D}"/>
              </a:ext>
            </a:extLst>
          </p:cNvPr>
          <p:cNvCxnSpPr>
            <a:cxnSpLocks/>
          </p:cNvCxnSpPr>
          <p:nvPr/>
        </p:nvCxnSpPr>
        <p:spPr>
          <a:xfrm rot="5400000">
            <a:off x="8186858" y="3934736"/>
            <a:ext cx="318257" cy="299595"/>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945EE31-784F-4DC0-AE7A-1C33A5A86667}"/>
              </a:ext>
            </a:extLst>
          </p:cNvPr>
          <p:cNvSpPr txBox="1"/>
          <p:nvPr/>
        </p:nvSpPr>
        <p:spPr>
          <a:xfrm>
            <a:off x="8625948" y="3595584"/>
            <a:ext cx="1434432" cy="584775"/>
          </a:xfrm>
          <a:prstGeom prst="rect">
            <a:avLst/>
          </a:prstGeom>
          <a:noFill/>
        </p:spPr>
        <p:txBody>
          <a:bodyPr wrap="none" rtlCol="0">
            <a:spAutoFit/>
          </a:bodyPr>
          <a:lstStyle/>
          <a:p>
            <a:r>
              <a:rPr lang="en-US" sz="1600" dirty="0">
                <a:solidFill>
                  <a:srgbClr val="FF0000"/>
                </a:solidFill>
              </a:rPr>
              <a:t>reflects once </a:t>
            </a:r>
          </a:p>
          <a:p>
            <a:r>
              <a:rPr lang="en-US" sz="1600" dirty="0">
                <a:solidFill>
                  <a:srgbClr val="FF0000"/>
                </a:solidFill>
              </a:rPr>
              <a:t>(inverts nonce)</a:t>
            </a:r>
          </a:p>
        </p:txBody>
      </p:sp>
      <p:cxnSp>
        <p:nvCxnSpPr>
          <p:cNvPr id="14" name="Straight Arrow Connector 13">
            <a:extLst>
              <a:ext uri="{FF2B5EF4-FFF2-40B4-BE49-F238E27FC236}">
                <a16:creationId xmlns:a16="http://schemas.microsoft.com/office/drawing/2014/main" id="{7CB6E985-4B87-4267-80DD-3B1D4F7FB5E7}"/>
              </a:ext>
            </a:extLst>
          </p:cNvPr>
          <p:cNvCxnSpPr/>
          <p:nvPr/>
        </p:nvCxnSpPr>
        <p:spPr>
          <a:xfrm>
            <a:off x="6540282" y="3759309"/>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16" name="Rectangle 33">
            <a:extLst>
              <a:ext uri="{FF2B5EF4-FFF2-40B4-BE49-F238E27FC236}">
                <a16:creationId xmlns:a16="http://schemas.microsoft.com/office/drawing/2014/main" id="{38ABF687-CE5F-4D94-8389-7AC38BCBA892}"/>
              </a:ext>
            </a:extLst>
          </p:cNvPr>
          <p:cNvSpPr>
            <a:spLocks noChangeArrowheads="1"/>
          </p:cNvSpPr>
          <p:nvPr/>
        </p:nvSpPr>
        <p:spPr bwMode="auto">
          <a:xfrm rot="16200000">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17" name="Object 16">
            <a:extLst>
              <a:ext uri="{FF2B5EF4-FFF2-40B4-BE49-F238E27FC236}">
                <a16:creationId xmlns:a16="http://schemas.microsoft.com/office/drawing/2014/main" id="{B43BB046-76EF-4474-BCC4-4F28BC266FC4}"/>
              </a:ext>
            </a:extLst>
          </p:cNvPr>
          <p:cNvGraphicFramePr>
            <a:graphicFrameLocks noChangeAspect="1"/>
          </p:cNvGraphicFramePr>
          <p:nvPr>
            <p:extLst>
              <p:ext uri="{D42A27DB-BD31-4B8C-83A1-F6EECF244321}">
                <p14:modId xmlns:p14="http://schemas.microsoft.com/office/powerpoint/2010/main" val="856935819"/>
              </p:ext>
            </p:extLst>
          </p:nvPr>
        </p:nvGraphicFramePr>
        <p:xfrm>
          <a:off x="242991" y="108251"/>
          <a:ext cx="2506663" cy="723900"/>
        </p:xfrm>
        <a:graphic>
          <a:graphicData uri="http://schemas.openxmlformats.org/presentationml/2006/ole">
            <mc:AlternateContent xmlns:mc="http://schemas.openxmlformats.org/markup-compatibility/2006">
              <mc:Choice xmlns:v="urn:schemas-microsoft-com:vml" Requires="v">
                <p:oleObj name="Bitmap Image" r:id="rId6" imgW="2507040" imgH="723960" progId="Paint.Picture">
                  <p:embed/>
                </p:oleObj>
              </mc:Choice>
              <mc:Fallback>
                <p:oleObj name="Bitmap Image" r:id="rId6" imgW="2507040" imgH="723960" progId="Paint.Picture">
                  <p:embed/>
                  <p:pic>
                    <p:nvPicPr>
                      <p:cNvPr id="0" name="Object 32"/>
                      <p:cNvPicPr>
                        <a:picLocks noChangeAspect="1" noChangeArrowheads="1"/>
                      </p:cNvPicPr>
                      <p:nvPr/>
                    </p:nvPicPr>
                    <p:blipFill>
                      <a:blip r:embed="rId7"/>
                      <a:srcRect/>
                      <a:stretch>
                        <a:fillRect/>
                      </a:stretch>
                    </p:blipFill>
                    <p:spPr bwMode="auto">
                      <a:xfrm>
                        <a:off x="242991" y="108251"/>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7399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74327698-FF57-4E72-B088-031373E5CA52}"/>
              </a:ext>
            </a:extLst>
          </p:cNvPr>
          <p:cNvGraphicFramePr>
            <a:graphicFrameLocks noChangeAspect="1"/>
          </p:cNvGraphicFramePr>
          <p:nvPr>
            <p:extLst>
              <p:ext uri="{D42A27DB-BD31-4B8C-83A1-F6EECF244321}">
                <p14:modId xmlns:p14="http://schemas.microsoft.com/office/powerpoint/2010/main" val="996811113"/>
              </p:ext>
            </p:extLst>
          </p:nvPr>
        </p:nvGraphicFramePr>
        <p:xfrm>
          <a:off x="228600" y="1645094"/>
          <a:ext cx="5868988" cy="4654473"/>
        </p:xfrm>
        <a:graphic>
          <a:graphicData uri="http://schemas.openxmlformats.org/presentationml/2006/ole">
            <mc:AlternateContent xmlns:mc="http://schemas.openxmlformats.org/markup-compatibility/2006">
              <mc:Choice xmlns:v="urn:schemas-microsoft-com:vml" Requires="v">
                <p:oleObj name="Bitmap Image" r:id="rId2" imgW="5958720" imgH="4503600" progId="Paint.Picture">
                  <p:embed/>
                </p:oleObj>
              </mc:Choice>
              <mc:Fallback>
                <p:oleObj name="Bitmap Image" r:id="rId2" imgW="5958720" imgH="4503600" progId="Paint.Picture">
                  <p:embed/>
                  <p:pic>
                    <p:nvPicPr>
                      <p:cNvPr id="3" name="Object 2">
                        <a:extLst>
                          <a:ext uri="{FF2B5EF4-FFF2-40B4-BE49-F238E27FC236}">
                            <a16:creationId xmlns:a16="http://schemas.microsoft.com/office/drawing/2014/main" id="{264CA2AF-198A-4B3B-B9FB-BF6ACC308D18}"/>
                          </a:ext>
                        </a:extLst>
                      </p:cNvPr>
                      <p:cNvPicPr>
                        <a:picLocks noChangeAspect="1" noChangeArrowheads="1"/>
                      </p:cNvPicPr>
                      <p:nvPr/>
                    </p:nvPicPr>
                    <p:blipFill>
                      <a:blip r:embed="rId3"/>
                      <a:srcRect/>
                      <a:stretch>
                        <a:fillRect/>
                      </a:stretch>
                    </p:blipFill>
                    <p:spPr bwMode="auto">
                      <a:xfrm>
                        <a:off x="228600" y="1645094"/>
                        <a:ext cx="5868988" cy="4654473"/>
                      </a:xfrm>
                      <a:prstGeom prst="rect">
                        <a:avLst/>
                      </a:prstGeom>
                      <a:noFill/>
                    </p:spPr>
                  </p:pic>
                </p:oleObj>
              </mc:Fallback>
            </mc:AlternateContent>
          </a:graphicData>
        </a:graphic>
      </p:graphicFrame>
      <p:sp>
        <p:nvSpPr>
          <p:cNvPr id="3" name="Freeform: Shape 2">
            <a:extLst>
              <a:ext uri="{FF2B5EF4-FFF2-40B4-BE49-F238E27FC236}">
                <a16:creationId xmlns:a16="http://schemas.microsoft.com/office/drawing/2014/main" id="{C31892F9-4FC9-44C0-A57F-5AE7A3ACEF05}"/>
              </a:ext>
            </a:extLst>
          </p:cNvPr>
          <p:cNvSpPr/>
          <p:nvPr/>
        </p:nvSpPr>
        <p:spPr>
          <a:xfrm>
            <a:off x="2172193" y="3420814"/>
            <a:ext cx="1281546" cy="2199601"/>
          </a:xfrm>
          <a:custGeom>
            <a:avLst/>
            <a:gdLst>
              <a:gd name="connsiteX0" fmla="*/ 0 w 1281546"/>
              <a:gd name="connsiteY0" fmla="*/ 76466 h 2199601"/>
              <a:gd name="connsiteX1" fmla="*/ 103909 w 1281546"/>
              <a:gd name="connsiteY1" fmla="*/ 658356 h 2199601"/>
              <a:gd name="connsiteX2" fmla="*/ 193964 w 1281546"/>
              <a:gd name="connsiteY2" fmla="*/ 1593538 h 2199601"/>
              <a:gd name="connsiteX3" fmla="*/ 249382 w 1281546"/>
              <a:gd name="connsiteY3" fmla="*/ 1995320 h 2199601"/>
              <a:gd name="connsiteX4" fmla="*/ 284018 w 1281546"/>
              <a:gd name="connsiteY4" fmla="*/ 2147720 h 2199601"/>
              <a:gd name="connsiteX5" fmla="*/ 332509 w 1281546"/>
              <a:gd name="connsiteY5" fmla="*/ 2106156 h 2199601"/>
              <a:gd name="connsiteX6" fmla="*/ 477982 w 1281546"/>
              <a:gd name="connsiteY6" fmla="*/ 1129411 h 2199601"/>
              <a:gd name="connsiteX7" fmla="*/ 561109 w 1281546"/>
              <a:gd name="connsiteY7" fmla="*/ 353556 h 2199601"/>
              <a:gd name="connsiteX8" fmla="*/ 623455 w 1281546"/>
              <a:gd name="connsiteY8" fmla="*/ 62611 h 2199601"/>
              <a:gd name="connsiteX9" fmla="*/ 623455 w 1281546"/>
              <a:gd name="connsiteY9" fmla="*/ 62611 h 2199601"/>
              <a:gd name="connsiteX10" fmla="*/ 671946 w 1281546"/>
              <a:gd name="connsiteY10" fmla="*/ 104175 h 2199601"/>
              <a:gd name="connsiteX11" fmla="*/ 824346 w 1281546"/>
              <a:gd name="connsiteY11" fmla="*/ 1330302 h 2199601"/>
              <a:gd name="connsiteX12" fmla="*/ 893618 w 1281546"/>
              <a:gd name="connsiteY12" fmla="*/ 1953756 h 2199601"/>
              <a:gd name="connsiteX13" fmla="*/ 962891 w 1281546"/>
              <a:gd name="connsiteY13" fmla="*/ 2140793 h 2199601"/>
              <a:gd name="connsiteX14" fmla="*/ 962891 w 1281546"/>
              <a:gd name="connsiteY14" fmla="*/ 2140793 h 2199601"/>
              <a:gd name="connsiteX15" fmla="*/ 1066800 w 1281546"/>
              <a:gd name="connsiteY15" fmla="*/ 1697447 h 2199601"/>
              <a:gd name="connsiteX16" fmla="*/ 1108364 w 1281546"/>
              <a:gd name="connsiteY16" fmla="*/ 1108629 h 2199601"/>
              <a:gd name="connsiteX17" fmla="*/ 1205346 w 1281546"/>
              <a:gd name="connsiteY17" fmla="*/ 367411 h 2199601"/>
              <a:gd name="connsiteX18" fmla="*/ 1239982 w 1281546"/>
              <a:gd name="connsiteY18" fmla="*/ 104175 h 2199601"/>
              <a:gd name="connsiteX19" fmla="*/ 1281546 w 1281546"/>
              <a:gd name="connsiteY19" fmla="*/ 41829 h 219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81546" h="2199601">
                <a:moveTo>
                  <a:pt x="0" y="76466"/>
                </a:moveTo>
                <a:cubicBezTo>
                  <a:pt x="35791" y="240988"/>
                  <a:pt x="71582" y="405511"/>
                  <a:pt x="103909" y="658356"/>
                </a:cubicBezTo>
                <a:cubicBezTo>
                  <a:pt x="136236" y="911201"/>
                  <a:pt x="169718" y="1370711"/>
                  <a:pt x="193964" y="1593538"/>
                </a:cubicBezTo>
                <a:cubicBezTo>
                  <a:pt x="218210" y="1816365"/>
                  <a:pt x="234373" y="1902956"/>
                  <a:pt x="249382" y="1995320"/>
                </a:cubicBezTo>
                <a:cubicBezTo>
                  <a:pt x="264391" y="2087684"/>
                  <a:pt x="270164" y="2129247"/>
                  <a:pt x="284018" y="2147720"/>
                </a:cubicBezTo>
                <a:cubicBezTo>
                  <a:pt x="297873" y="2166193"/>
                  <a:pt x="300182" y="2275874"/>
                  <a:pt x="332509" y="2106156"/>
                </a:cubicBezTo>
                <a:cubicBezTo>
                  <a:pt x="364836" y="1936438"/>
                  <a:pt x="439882" y="1421511"/>
                  <a:pt x="477982" y="1129411"/>
                </a:cubicBezTo>
                <a:cubicBezTo>
                  <a:pt x="516082" y="837311"/>
                  <a:pt x="536864" y="531356"/>
                  <a:pt x="561109" y="353556"/>
                </a:cubicBezTo>
                <a:cubicBezTo>
                  <a:pt x="585354" y="175756"/>
                  <a:pt x="623455" y="62611"/>
                  <a:pt x="623455" y="62611"/>
                </a:cubicBezTo>
                <a:lnTo>
                  <a:pt x="623455" y="62611"/>
                </a:lnTo>
                <a:cubicBezTo>
                  <a:pt x="631537" y="69538"/>
                  <a:pt x="638464" y="-107107"/>
                  <a:pt x="671946" y="104175"/>
                </a:cubicBezTo>
                <a:cubicBezTo>
                  <a:pt x="705428" y="315457"/>
                  <a:pt x="787401" y="1022039"/>
                  <a:pt x="824346" y="1330302"/>
                </a:cubicBezTo>
                <a:cubicBezTo>
                  <a:pt x="861291" y="1638566"/>
                  <a:pt x="870527" y="1818674"/>
                  <a:pt x="893618" y="1953756"/>
                </a:cubicBezTo>
                <a:cubicBezTo>
                  <a:pt x="916709" y="2088838"/>
                  <a:pt x="962891" y="2140793"/>
                  <a:pt x="962891" y="2140793"/>
                </a:cubicBezTo>
                <a:lnTo>
                  <a:pt x="962891" y="2140793"/>
                </a:lnTo>
                <a:cubicBezTo>
                  <a:pt x="980209" y="2066902"/>
                  <a:pt x="1042555" y="1869474"/>
                  <a:pt x="1066800" y="1697447"/>
                </a:cubicBezTo>
                <a:cubicBezTo>
                  <a:pt x="1091045" y="1525420"/>
                  <a:pt x="1085273" y="1330302"/>
                  <a:pt x="1108364" y="1108629"/>
                </a:cubicBezTo>
                <a:cubicBezTo>
                  <a:pt x="1131455" y="886956"/>
                  <a:pt x="1183410" y="534820"/>
                  <a:pt x="1205346" y="367411"/>
                </a:cubicBezTo>
                <a:cubicBezTo>
                  <a:pt x="1227282" y="200002"/>
                  <a:pt x="1227282" y="158439"/>
                  <a:pt x="1239982" y="104175"/>
                </a:cubicBezTo>
                <a:cubicBezTo>
                  <a:pt x="1252682" y="49911"/>
                  <a:pt x="1267114" y="45870"/>
                  <a:pt x="1281546" y="41829"/>
                </a:cubicBezTo>
              </a:path>
            </a:pathLst>
          </a:custGeom>
          <a:noFill/>
          <a:ln w="2857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reeform: Shape 3">
            <a:extLst>
              <a:ext uri="{FF2B5EF4-FFF2-40B4-BE49-F238E27FC236}">
                <a16:creationId xmlns:a16="http://schemas.microsoft.com/office/drawing/2014/main" id="{BD50188C-13FB-4FE0-94F8-0719F14904A3}"/>
              </a:ext>
            </a:extLst>
          </p:cNvPr>
          <p:cNvSpPr/>
          <p:nvPr/>
        </p:nvSpPr>
        <p:spPr>
          <a:xfrm flipH="1">
            <a:off x="848086" y="3462386"/>
            <a:ext cx="1281546" cy="2099395"/>
          </a:xfrm>
          <a:custGeom>
            <a:avLst/>
            <a:gdLst>
              <a:gd name="connsiteX0" fmla="*/ 0 w 1281546"/>
              <a:gd name="connsiteY0" fmla="*/ 76466 h 2199601"/>
              <a:gd name="connsiteX1" fmla="*/ 103909 w 1281546"/>
              <a:gd name="connsiteY1" fmla="*/ 658356 h 2199601"/>
              <a:gd name="connsiteX2" fmla="*/ 193964 w 1281546"/>
              <a:gd name="connsiteY2" fmla="*/ 1593538 h 2199601"/>
              <a:gd name="connsiteX3" fmla="*/ 249382 w 1281546"/>
              <a:gd name="connsiteY3" fmla="*/ 1995320 h 2199601"/>
              <a:gd name="connsiteX4" fmla="*/ 284018 w 1281546"/>
              <a:gd name="connsiteY4" fmla="*/ 2147720 h 2199601"/>
              <a:gd name="connsiteX5" fmla="*/ 332509 w 1281546"/>
              <a:gd name="connsiteY5" fmla="*/ 2106156 h 2199601"/>
              <a:gd name="connsiteX6" fmla="*/ 477982 w 1281546"/>
              <a:gd name="connsiteY6" fmla="*/ 1129411 h 2199601"/>
              <a:gd name="connsiteX7" fmla="*/ 561109 w 1281546"/>
              <a:gd name="connsiteY7" fmla="*/ 353556 h 2199601"/>
              <a:gd name="connsiteX8" fmla="*/ 623455 w 1281546"/>
              <a:gd name="connsiteY8" fmla="*/ 62611 h 2199601"/>
              <a:gd name="connsiteX9" fmla="*/ 623455 w 1281546"/>
              <a:gd name="connsiteY9" fmla="*/ 62611 h 2199601"/>
              <a:gd name="connsiteX10" fmla="*/ 671946 w 1281546"/>
              <a:gd name="connsiteY10" fmla="*/ 104175 h 2199601"/>
              <a:gd name="connsiteX11" fmla="*/ 824346 w 1281546"/>
              <a:gd name="connsiteY11" fmla="*/ 1330302 h 2199601"/>
              <a:gd name="connsiteX12" fmla="*/ 893618 w 1281546"/>
              <a:gd name="connsiteY12" fmla="*/ 1953756 h 2199601"/>
              <a:gd name="connsiteX13" fmla="*/ 962891 w 1281546"/>
              <a:gd name="connsiteY13" fmla="*/ 2140793 h 2199601"/>
              <a:gd name="connsiteX14" fmla="*/ 962891 w 1281546"/>
              <a:gd name="connsiteY14" fmla="*/ 2140793 h 2199601"/>
              <a:gd name="connsiteX15" fmla="*/ 1066800 w 1281546"/>
              <a:gd name="connsiteY15" fmla="*/ 1697447 h 2199601"/>
              <a:gd name="connsiteX16" fmla="*/ 1108364 w 1281546"/>
              <a:gd name="connsiteY16" fmla="*/ 1108629 h 2199601"/>
              <a:gd name="connsiteX17" fmla="*/ 1205346 w 1281546"/>
              <a:gd name="connsiteY17" fmla="*/ 367411 h 2199601"/>
              <a:gd name="connsiteX18" fmla="*/ 1239982 w 1281546"/>
              <a:gd name="connsiteY18" fmla="*/ 104175 h 2199601"/>
              <a:gd name="connsiteX19" fmla="*/ 1281546 w 1281546"/>
              <a:gd name="connsiteY19" fmla="*/ 41829 h 219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81546" h="2199601">
                <a:moveTo>
                  <a:pt x="0" y="76466"/>
                </a:moveTo>
                <a:cubicBezTo>
                  <a:pt x="35791" y="240988"/>
                  <a:pt x="71582" y="405511"/>
                  <a:pt x="103909" y="658356"/>
                </a:cubicBezTo>
                <a:cubicBezTo>
                  <a:pt x="136236" y="911201"/>
                  <a:pt x="169718" y="1370711"/>
                  <a:pt x="193964" y="1593538"/>
                </a:cubicBezTo>
                <a:cubicBezTo>
                  <a:pt x="218210" y="1816365"/>
                  <a:pt x="234373" y="1902956"/>
                  <a:pt x="249382" y="1995320"/>
                </a:cubicBezTo>
                <a:cubicBezTo>
                  <a:pt x="264391" y="2087684"/>
                  <a:pt x="270164" y="2129247"/>
                  <a:pt x="284018" y="2147720"/>
                </a:cubicBezTo>
                <a:cubicBezTo>
                  <a:pt x="297873" y="2166193"/>
                  <a:pt x="300182" y="2275874"/>
                  <a:pt x="332509" y="2106156"/>
                </a:cubicBezTo>
                <a:cubicBezTo>
                  <a:pt x="364836" y="1936438"/>
                  <a:pt x="439882" y="1421511"/>
                  <a:pt x="477982" y="1129411"/>
                </a:cubicBezTo>
                <a:cubicBezTo>
                  <a:pt x="516082" y="837311"/>
                  <a:pt x="536864" y="531356"/>
                  <a:pt x="561109" y="353556"/>
                </a:cubicBezTo>
                <a:cubicBezTo>
                  <a:pt x="585354" y="175756"/>
                  <a:pt x="623455" y="62611"/>
                  <a:pt x="623455" y="62611"/>
                </a:cubicBezTo>
                <a:lnTo>
                  <a:pt x="623455" y="62611"/>
                </a:lnTo>
                <a:cubicBezTo>
                  <a:pt x="631537" y="69538"/>
                  <a:pt x="638464" y="-107107"/>
                  <a:pt x="671946" y="104175"/>
                </a:cubicBezTo>
                <a:cubicBezTo>
                  <a:pt x="705428" y="315457"/>
                  <a:pt x="787401" y="1022039"/>
                  <a:pt x="824346" y="1330302"/>
                </a:cubicBezTo>
                <a:cubicBezTo>
                  <a:pt x="861291" y="1638566"/>
                  <a:pt x="870527" y="1818674"/>
                  <a:pt x="893618" y="1953756"/>
                </a:cubicBezTo>
                <a:cubicBezTo>
                  <a:pt x="916709" y="2088838"/>
                  <a:pt x="962891" y="2140793"/>
                  <a:pt x="962891" y="2140793"/>
                </a:cubicBezTo>
                <a:lnTo>
                  <a:pt x="962891" y="2140793"/>
                </a:lnTo>
                <a:cubicBezTo>
                  <a:pt x="980209" y="2066902"/>
                  <a:pt x="1042555" y="1869474"/>
                  <a:pt x="1066800" y="1697447"/>
                </a:cubicBezTo>
                <a:cubicBezTo>
                  <a:pt x="1091045" y="1525420"/>
                  <a:pt x="1085273" y="1330302"/>
                  <a:pt x="1108364" y="1108629"/>
                </a:cubicBezTo>
                <a:cubicBezTo>
                  <a:pt x="1131455" y="886956"/>
                  <a:pt x="1183410" y="534820"/>
                  <a:pt x="1205346" y="367411"/>
                </a:cubicBezTo>
                <a:cubicBezTo>
                  <a:pt x="1227282" y="200002"/>
                  <a:pt x="1227282" y="158439"/>
                  <a:pt x="1239982" y="104175"/>
                </a:cubicBezTo>
                <a:cubicBezTo>
                  <a:pt x="1252682" y="49911"/>
                  <a:pt x="1267114" y="45870"/>
                  <a:pt x="1281546" y="41829"/>
                </a:cubicBezTo>
              </a:path>
            </a:pathLst>
          </a:cu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Connector: Curved 4">
            <a:extLst>
              <a:ext uri="{FF2B5EF4-FFF2-40B4-BE49-F238E27FC236}">
                <a16:creationId xmlns:a16="http://schemas.microsoft.com/office/drawing/2014/main" id="{654BFB19-AFE8-4E4D-9CA7-2117130B0654}"/>
              </a:ext>
            </a:extLst>
          </p:cNvPr>
          <p:cNvCxnSpPr>
            <a:cxnSpLocks/>
          </p:cNvCxnSpPr>
          <p:nvPr/>
        </p:nvCxnSpPr>
        <p:spPr>
          <a:xfrm rot="16200000" flipH="1">
            <a:off x="2208076" y="2861214"/>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D262F03-F9FA-4F17-832A-7CD31B680B24}"/>
              </a:ext>
            </a:extLst>
          </p:cNvPr>
          <p:cNvSpPr txBox="1"/>
          <p:nvPr/>
        </p:nvSpPr>
        <p:spPr>
          <a:xfrm>
            <a:off x="1835270" y="1883256"/>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7" name="Straight Arrow Connector 6">
            <a:extLst>
              <a:ext uri="{FF2B5EF4-FFF2-40B4-BE49-F238E27FC236}">
                <a16:creationId xmlns:a16="http://schemas.microsoft.com/office/drawing/2014/main" id="{531CA1B9-8D50-48F6-8E79-164FCD904F5E}"/>
              </a:ext>
            </a:extLst>
          </p:cNvPr>
          <p:cNvCxnSpPr/>
          <p:nvPr/>
        </p:nvCxnSpPr>
        <p:spPr>
          <a:xfrm flipH="1">
            <a:off x="1353785" y="5702130"/>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07CA2F-A304-4BD3-91B5-389598DE3078}"/>
              </a:ext>
            </a:extLst>
          </p:cNvPr>
          <p:cNvCxnSpPr/>
          <p:nvPr/>
        </p:nvCxnSpPr>
        <p:spPr>
          <a:xfrm>
            <a:off x="1514340" y="3316048"/>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9" name="Freeform: Shape 8">
            <a:extLst>
              <a:ext uri="{FF2B5EF4-FFF2-40B4-BE49-F238E27FC236}">
                <a16:creationId xmlns:a16="http://schemas.microsoft.com/office/drawing/2014/main" id="{2213A909-BE4B-4CC8-B681-696F7BD08735}"/>
              </a:ext>
            </a:extLst>
          </p:cNvPr>
          <p:cNvSpPr/>
          <p:nvPr/>
        </p:nvSpPr>
        <p:spPr>
          <a:xfrm>
            <a:off x="3446687" y="3450767"/>
            <a:ext cx="142875" cy="1047750"/>
          </a:xfrm>
          <a:custGeom>
            <a:avLst/>
            <a:gdLst>
              <a:gd name="connsiteX0" fmla="*/ 0 w 142875"/>
              <a:gd name="connsiteY0" fmla="*/ 0 h 1047750"/>
              <a:gd name="connsiteX1" fmla="*/ 76200 w 142875"/>
              <a:gd name="connsiteY1" fmla="*/ 304800 h 1047750"/>
              <a:gd name="connsiteX2" fmla="*/ 142875 w 142875"/>
              <a:gd name="connsiteY2" fmla="*/ 1047750 h 1047750"/>
            </a:gdLst>
            <a:ahLst/>
            <a:cxnLst>
              <a:cxn ang="0">
                <a:pos x="connsiteX0" y="connsiteY0"/>
              </a:cxn>
              <a:cxn ang="0">
                <a:pos x="connsiteX1" y="connsiteY1"/>
              </a:cxn>
              <a:cxn ang="0">
                <a:pos x="connsiteX2" y="connsiteY2"/>
              </a:cxn>
            </a:cxnLst>
            <a:rect l="l" t="t" r="r" b="b"/>
            <a:pathLst>
              <a:path w="142875" h="1047750">
                <a:moveTo>
                  <a:pt x="0" y="0"/>
                </a:moveTo>
                <a:cubicBezTo>
                  <a:pt x="26194" y="65087"/>
                  <a:pt x="52388" y="130175"/>
                  <a:pt x="76200" y="304800"/>
                </a:cubicBezTo>
                <a:cubicBezTo>
                  <a:pt x="100012" y="479425"/>
                  <a:pt x="121443" y="763587"/>
                  <a:pt x="142875" y="1047750"/>
                </a:cubicBezTo>
              </a:path>
            </a:pathLst>
          </a:custGeom>
          <a:noFill/>
          <a:ln w="3810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25A81F54-3440-4A9F-8E58-068CEF60E5A8}"/>
              </a:ext>
            </a:extLst>
          </p:cNvPr>
          <p:cNvSpPr/>
          <p:nvPr/>
        </p:nvSpPr>
        <p:spPr>
          <a:xfrm flipV="1">
            <a:off x="867216" y="4503957"/>
            <a:ext cx="102971" cy="952500"/>
          </a:xfrm>
          <a:custGeom>
            <a:avLst/>
            <a:gdLst>
              <a:gd name="connsiteX0" fmla="*/ 0 w 142875"/>
              <a:gd name="connsiteY0" fmla="*/ 0 h 1047750"/>
              <a:gd name="connsiteX1" fmla="*/ 76200 w 142875"/>
              <a:gd name="connsiteY1" fmla="*/ 304800 h 1047750"/>
              <a:gd name="connsiteX2" fmla="*/ 142875 w 142875"/>
              <a:gd name="connsiteY2" fmla="*/ 1047750 h 1047750"/>
            </a:gdLst>
            <a:ahLst/>
            <a:cxnLst>
              <a:cxn ang="0">
                <a:pos x="connsiteX0" y="connsiteY0"/>
              </a:cxn>
              <a:cxn ang="0">
                <a:pos x="connsiteX1" y="connsiteY1"/>
              </a:cxn>
              <a:cxn ang="0">
                <a:pos x="connsiteX2" y="connsiteY2"/>
              </a:cxn>
            </a:cxnLst>
            <a:rect l="l" t="t" r="r" b="b"/>
            <a:pathLst>
              <a:path w="142875" h="1047750">
                <a:moveTo>
                  <a:pt x="0" y="0"/>
                </a:moveTo>
                <a:cubicBezTo>
                  <a:pt x="26194" y="65087"/>
                  <a:pt x="52388" y="130175"/>
                  <a:pt x="76200" y="304800"/>
                </a:cubicBezTo>
                <a:cubicBezTo>
                  <a:pt x="100012" y="479425"/>
                  <a:pt x="121443" y="763587"/>
                  <a:pt x="142875" y="1047750"/>
                </a:cubicBez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D74727EF-2FAB-4B22-965A-4626B33BC9C1}"/>
              </a:ext>
            </a:extLst>
          </p:cNvPr>
          <p:cNvSpPr txBox="1"/>
          <p:nvPr/>
        </p:nvSpPr>
        <p:spPr>
          <a:xfrm>
            <a:off x="3374055" y="2112944"/>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once)</a:t>
            </a:r>
          </a:p>
        </p:txBody>
      </p:sp>
      <p:cxnSp>
        <p:nvCxnSpPr>
          <p:cNvPr id="12" name="Connector: Curved 11">
            <a:extLst>
              <a:ext uri="{FF2B5EF4-FFF2-40B4-BE49-F238E27FC236}">
                <a16:creationId xmlns:a16="http://schemas.microsoft.com/office/drawing/2014/main" id="{2CE1DA58-20EE-40BA-B24C-4F2E92D23303}"/>
              </a:ext>
            </a:extLst>
          </p:cNvPr>
          <p:cNvCxnSpPr>
            <a:cxnSpLocks/>
          </p:cNvCxnSpPr>
          <p:nvPr/>
        </p:nvCxnSpPr>
        <p:spPr>
          <a:xfrm rot="5400000">
            <a:off x="3487600" y="3020699"/>
            <a:ext cx="752727" cy="270928"/>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C69B1A1-5F09-4798-8101-52D50B70E1F2}"/>
              </a:ext>
            </a:extLst>
          </p:cNvPr>
          <p:cNvCxnSpPr/>
          <p:nvPr/>
        </p:nvCxnSpPr>
        <p:spPr>
          <a:xfrm>
            <a:off x="982879" y="3353596"/>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sp>
        <p:nvSpPr>
          <p:cNvPr id="14" name="TextBox 13">
            <a:extLst>
              <a:ext uri="{FF2B5EF4-FFF2-40B4-BE49-F238E27FC236}">
                <a16:creationId xmlns:a16="http://schemas.microsoft.com/office/drawing/2014/main" id="{A9F49F0A-E40A-4DB4-A078-D05F8415B8B2}"/>
              </a:ext>
            </a:extLst>
          </p:cNvPr>
          <p:cNvSpPr txBox="1"/>
          <p:nvPr/>
        </p:nvSpPr>
        <p:spPr>
          <a:xfrm>
            <a:off x="670162" y="1136249"/>
            <a:ext cx="3193801" cy="584775"/>
          </a:xfrm>
          <a:prstGeom prst="rect">
            <a:avLst/>
          </a:prstGeom>
          <a:noFill/>
        </p:spPr>
        <p:txBody>
          <a:bodyPr wrap="square" rtlCol="0">
            <a:spAutoFit/>
          </a:bodyPr>
          <a:lstStyle/>
          <a:p>
            <a:r>
              <a:rPr lang="en-US" sz="1600" dirty="0"/>
              <a:t>going bad because rightward (greenish) waves don’t overlap. </a:t>
            </a:r>
          </a:p>
        </p:txBody>
      </p:sp>
      <p:cxnSp>
        <p:nvCxnSpPr>
          <p:cNvPr id="15" name="Connector: Curved 14">
            <a:extLst>
              <a:ext uri="{FF2B5EF4-FFF2-40B4-BE49-F238E27FC236}">
                <a16:creationId xmlns:a16="http://schemas.microsoft.com/office/drawing/2014/main" id="{3CEDFE6D-4FF0-4F92-98B2-998666480732}"/>
              </a:ext>
            </a:extLst>
          </p:cNvPr>
          <p:cNvCxnSpPr>
            <a:cxnSpLocks/>
          </p:cNvCxnSpPr>
          <p:nvPr/>
        </p:nvCxnSpPr>
        <p:spPr>
          <a:xfrm rot="5400000">
            <a:off x="596108" y="2319085"/>
            <a:ext cx="1415669" cy="544015"/>
          </a:xfrm>
          <a:prstGeom prst="curved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sp>
        <p:nvSpPr>
          <p:cNvPr id="16" name="Title 1">
            <a:extLst>
              <a:ext uri="{FF2B5EF4-FFF2-40B4-BE49-F238E27FC236}">
                <a16:creationId xmlns:a16="http://schemas.microsoft.com/office/drawing/2014/main" id="{0157E1C8-824B-47C0-AE34-33C3519360A5}"/>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8" name="Object 37">
            <a:extLst>
              <a:ext uri="{FF2B5EF4-FFF2-40B4-BE49-F238E27FC236}">
                <a16:creationId xmlns:a16="http://schemas.microsoft.com/office/drawing/2014/main" id="{C075D16A-74F3-4202-BB04-4CE945950BF4}"/>
              </a:ext>
            </a:extLst>
          </p:cNvPr>
          <p:cNvGraphicFramePr>
            <a:graphicFrameLocks noChangeAspect="1"/>
          </p:cNvGraphicFramePr>
          <p:nvPr>
            <p:extLst>
              <p:ext uri="{D42A27DB-BD31-4B8C-83A1-F6EECF244321}">
                <p14:modId xmlns:p14="http://schemas.microsoft.com/office/powerpoint/2010/main" val="2611626305"/>
              </p:ext>
            </p:extLst>
          </p:nvPr>
        </p:nvGraphicFramePr>
        <p:xfrm>
          <a:off x="6111753" y="2134299"/>
          <a:ext cx="5750085" cy="4043202"/>
        </p:xfrm>
        <a:graphic>
          <a:graphicData uri="http://schemas.openxmlformats.org/presentationml/2006/ole">
            <mc:AlternateContent xmlns:mc="http://schemas.openxmlformats.org/markup-compatibility/2006">
              <mc:Choice xmlns:v="urn:schemas-microsoft-com:vml" Requires="v">
                <p:oleObj name="Bitmap Image" r:id="rId4" imgW="4930200" imgH="3467160" progId="Paint.Picture">
                  <p:embed/>
                </p:oleObj>
              </mc:Choice>
              <mc:Fallback>
                <p:oleObj name="Bitmap Image" r:id="rId4" imgW="4930200" imgH="3467160" progId="Paint.Picture">
                  <p:embed/>
                  <p:pic>
                    <p:nvPicPr>
                      <p:cNvPr id="4" name="Object 3">
                        <a:extLst>
                          <a:ext uri="{FF2B5EF4-FFF2-40B4-BE49-F238E27FC236}">
                            <a16:creationId xmlns:a16="http://schemas.microsoft.com/office/drawing/2014/main" id="{AFB0E368-C185-4425-AC0B-802F12C6D982}"/>
                          </a:ext>
                        </a:extLst>
                      </p:cNvPr>
                      <p:cNvPicPr>
                        <a:picLocks noChangeAspect="1" noChangeArrowheads="1"/>
                      </p:cNvPicPr>
                      <p:nvPr/>
                    </p:nvPicPr>
                    <p:blipFill>
                      <a:blip r:embed="rId5"/>
                      <a:srcRect/>
                      <a:stretch>
                        <a:fillRect/>
                      </a:stretch>
                    </p:blipFill>
                    <p:spPr bwMode="auto">
                      <a:xfrm>
                        <a:off x="6111753" y="2134299"/>
                        <a:ext cx="5750085" cy="4043202"/>
                      </a:xfrm>
                      <a:prstGeom prst="rect">
                        <a:avLst/>
                      </a:prstGeom>
                      <a:noFill/>
                    </p:spPr>
                  </p:pic>
                </p:oleObj>
              </mc:Fallback>
            </mc:AlternateContent>
          </a:graphicData>
        </a:graphic>
      </p:graphicFrame>
      <p:sp>
        <p:nvSpPr>
          <p:cNvPr id="39" name="Freeform: Shape 38">
            <a:extLst>
              <a:ext uri="{FF2B5EF4-FFF2-40B4-BE49-F238E27FC236}">
                <a16:creationId xmlns:a16="http://schemas.microsoft.com/office/drawing/2014/main" id="{3D16B1D8-B415-400A-9AF9-50D76A5FBC0E}"/>
              </a:ext>
            </a:extLst>
          </p:cNvPr>
          <p:cNvSpPr/>
          <p:nvPr/>
        </p:nvSpPr>
        <p:spPr>
          <a:xfrm>
            <a:off x="7971033" y="3242786"/>
            <a:ext cx="1209040" cy="2479047"/>
          </a:xfrm>
          <a:custGeom>
            <a:avLst/>
            <a:gdLst>
              <a:gd name="connsiteX0" fmla="*/ 0 w 1209040"/>
              <a:gd name="connsiteY0" fmla="*/ 2479047 h 2479047"/>
              <a:gd name="connsiteX1" fmla="*/ 304800 w 1209040"/>
              <a:gd name="connsiteY1" fmla="*/ 10167 h 2479047"/>
              <a:gd name="connsiteX2" fmla="*/ 599440 w 1209040"/>
              <a:gd name="connsiteY2" fmla="*/ 2438407 h 2479047"/>
              <a:gd name="connsiteX3" fmla="*/ 894080 w 1209040"/>
              <a:gd name="connsiteY3" fmla="*/ 7 h 2479047"/>
              <a:gd name="connsiteX4" fmla="*/ 1209040 w 1209040"/>
              <a:gd name="connsiteY4" fmla="*/ 2468887 h 2479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9040" h="2479047">
                <a:moveTo>
                  <a:pt x="0" y="2479047"/>
                </a:moveTo>
                <a:cubicBezTo>
                  <a:pt x="102446" y="1247993"/>
                  <a:pt x="204893" y="16940"/>
                  <a:pt x="304800" y="10167"/>
                </a:cubicBezTo>
                <a:cubicBezTo>
                  <a:pt x="404707" y="3394"/>
                  <a:pt x="501227" y="2440100"/>
                  <a:pt x="599440" y="2438407"/>
                </a:cubicBezTo>
                <a:cubicBezTo>
                  <a:pt x="697653" y="2436714"/>
                  <a:pt x="792480" y="-5073"/>
                  <a:pt x="894080" y="7"/>
                </a:cubicBezTo>
                <a:cubicBezTo>
                  <a:pt x="995680" y="5087"/>
                  <a:pt x="1131147" y="2270767"/>
                  <a:pt x="1209040" y="2468887"/>
                </a:cubicBezTo>
              </a:path>
            </a:pathLst>
          </a:custGeom>
          <a:noFill/>
          <a:ln w="254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1D2FF4AC-2CC7-4EF2-8E9B-05F73100A2B7}"/>
              </a:ext>
            </a:extLst>
          </p:cNvPr>
          <p:cNvSpPr/>
          <p:nvPr/>
        </p:nvSpPr>
        <p:spPr>
          <a:xfrm>
            <a:off x="6731513" y="3221012"/>
            <a:ext cx="1209040" cy="2479047"/>
          </a:xfrm>
          <a:custGeom>
            <a:avLst/>
            <a:gdLst>
              <a:gd name="connsiteX0" fmla="*/ 0 w 1209040"/>
              <a:gd name="connsiteY0" fmla="*/ 2479047 h 2479047"/>
              <a:gd name="connsiteX1" fmla="*/ 304800 w 1209040"/>
              <a:gd name="connsiteY1" fmla="*/ 10167 h 2479047"/>
              <a:gd name="connsiteX2" fmla="*/ 599440 w 1209040"/>
              <a:gd name="connsiteY2" fmla="*/ 2438407 h 2479047"/>
              <a:gd name="connsiteX3" fmla="*/ 894080 w 1209040"/>
              <a:gd name="connsiteY3" fmla="*/ 7 h 2479047"/>
              <a:gd name="connsiteX4" fmla="*/ 1209040 w 1209040"/>
              <a:gd name="connsiteY4" fmla="*/ 2468887 h 2479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9040" h="2479047">
                <a:moveTo>
                  <a:pt x="0" y="2479047"/>
                </a:moveTo>
                <a:cubicBezTo>
                  <a:pt x="102446" y="1247993"/>
                  <a:pt x="204893" y="16940"/>
                  <a:pt x="304800" y="10167"/>
                </a:cubicBezTo>
                <a:cubicBezTo>
                  <a:pt x="404707" y="3394"/>
                  <a:pt x="501227" y="2440100"/>
                  <a:pt x="599440" y="2438407"/>
                </a:cubicBezTo>
                <a:cubicBezTo>
                  <a:pt x="697653" y="2436714"/>
                  <a:pt x="792480" y="-5073"/>
                  <a:pt x="894080" y="7"/>
                </a:cubicBezTo>
                <a:cubicBezTo>
                  <a:pt x="995680" y="5087"/>
                  <a:pt x="1131147" y="2270767"/>
                  <a:pt x="1209040" y="2468887"/>
                </a:cubicBez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1" name="Connector: Curved 40">
            <a:extLst>
              <a:ext uri="{FF2B5EF4-FFF2-40B4-BE49-F238E27FC236}">
                <a16:creationId xmlns:a16="http://schemas.microsoft.com/office/drawing/2014/main" id="{C6A4EAC7-0372-44DA-A7E7-0C00EB73AAC0}"/>
              </a:ext>
            </a:extLst>
          </p:cNvPr>
          <p:cNvCxnSpPr>
            <a:cxnSpLocks/>
          </p:cNvCxnSpPr>
          <p:nvPr/>
        </p:nvCxnSpPr>
        <p:spPr>
          <a:xfrm rot="16200000" flipV="1">
            <a:off x="8379028" y="2781551"/>
            <a:ext cx="412103" cy="198783"/>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5D0DC012-F972-40CC-A26A-CF72346BD38B}"/>
              </a:ext>
            </a:extLst>
          </p:cNvPr>
          <p:cNvSpPr txBox="1"/>
          <p:nvPr/>
        </p:nvSpPr>
        <p:spPr>
          <a:xfrm>
            <a:off x="7971033" y="2079043"/>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43" name="Connector: Curved 42">
            <a:extLst>
              <a:ext uri="{FF2B5EF4-FFF2-40B4-BE49-F238E27FC236}">
                <a16:creationId xmlns:a16="http://schemas.microsoft.com/office/drawing/2014/main" id="{A8BEE77D-2753-41D0-934B-34FCF7B6E20A}"/>
              </a:ext>
            </a:extLst>
          </p:cNvPr>
          <p:cNvCxnSpPr>
            <a:cxnSpLocks/>
          </p:cNvCxnSpPr>
          <p:nvPr/>
        </p:nvCxnSpPr>
        <p:spPr>
          <a:xfrm rot="16200000" flipV="1">
            <a:off x="9715873" y="2742166"/>
            <a:ext cx="397993" cy="263441"/>
          </a:xfrm>
          <a:prstGeom prst="curvedConnector3">
            <a:avLst>
              <a:gd name="adj1" fmla="val 50000"/>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CD47A140-8AE9-4963-B51C-0243B2EAD14D}"/>
              </a:ext>
            </a:extLst>
          </p:cNvPr>
          <p:cNvSpPr txBox="1"/>
          <p:nvPr/>
        </p:nvSpPr>
        <p:spPr>
          <a:xfrm>
            <a:off x="9314928" y="2113228"/>
            <a:ext cx="1327030" cy="584775"/>
          </a:xfrm>
          <a:prstGeom prst="rect">
            <a:avLst/>
          </a:prstGeom>
          <a:noFill/>
          <a:ln>
            <a:noFill/>
          </a:ln>
        </p:spPr>
        <p:txBody>
          <a:bodyPr wrap="none" rtlCol="0">
            <a:spAutoFit/>
          </a:bodyPr>
          <a:lstStyle/>
          <a:p>
            <a:r>
              <a:rPr lang="en-US" sz="1600" dirty="0">
                <a:solidFill>
                  <a:srgbClr val="92D050"/>
                </a:solidFill>
              </a:rPr>
              <a:t>reflects twice</a:t>
            </a:r>
          </a:p>
          <a:p>
            <a:r>
              <a:rPr lang="en-US" sz="1600" dirty="0">
                <a:solidFill>
                  <a:srgbClr val="92D050"/>
                </a:solidFill>
              </a:rPr>
              <a:t>(inverts once)</a:t>
            </a:r>
          </a:p>
        </p:txBody>
      </p:sp>
      <p:cxnSp>
        <p:nvCxnSpPr>
          <p:cNvPr id="45" name="Connector: Curved 44">
            <a:extLst>
              <a:ext uri="{FF2B5EF4-FFF2-40B4-BE49-F238E27FC236}">
                <a16:creationId xmlns:a16="http://schemas.microsoft.com/office/drawing/2014/main" id="{87DB2B38-F148-44A9-9AFC-972C7E001BF5}"/>
              </a:ext>
            </a:extLst>
          </p:cNvPr>
          <p:cNvCxnSpPr>
            <a:cxnSpLocks/>
          </p:cNvCxnSpPr>
          <p:nvPr/>
        </p:nvCxnSpPr>
        <p:spPr>
          <a:xfrm rot="5400000" flipH="1" flipV="1">
            <a:off x="10795483" y="3225312"/>
            <a:ext cx="601800" cy="296943"/>
          </a:xfrm>
          <a:prstGeom prst="curvedConnector3">
            <a:avLst/>
          </a:prstGeom>
          <a:ln>
            <a:solidFill>
              <a:srgbClr val="FF6699"/>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DA902EE8-7FA9-400A-BC25-A1664DB3F5EE}"/>
              </a:ext>
            </a:extLst>
          </p:cNvPr>
          <p:cNvSpPr txBox="1"/>
          <p:nvPr/>
        </p:nvSpPr>
        <p:spPr>
          <a:xfrm>
            <a:off x="10688446" y="2532918"/>
            <a:ext cx="1373518" cy="584775"/>
          </a:xfrm>
          <a:prstGeom prst="rect">
            <a:avLst/>
          </a:prstGeom>
          <a:noFill/>
        </p:spPr>
        <p:txBody>
          <a:bodyPr wrap="none" rtlCol="0">
            <a:spAutoFit/>
          </a:bodyPr>
          <a:lstStyle/>
          <a:p>
            <a:r>
              <a:rPr lang="en-US" sz="1600" dirty="0">
                <a:solidFill>
                  <a:srgbClr val="FF6699"/>
                </a:solidFill>
              </a:rPr>
              <a:t>reflects thrice</a:t>
            </a:r>
          </a:p>
          <a:p>
            <a:r>
              <a:rPr lang="en-US" sz="1600" dirty="0">
                <a:solidFill>
                  <a:srgbClr val="FF6699"/>
                </a:solidFill>
              </a:rPr>
              <a:t>(inverts once)</a:t>
            </a:r>
          </a:p>
        </p:txBody>
      </p:sp>
      <p:sp>
        <p:nvSpPr>
          <p:cNvPr id="47" name="Freeform: Shape 46">
            <a:extLst>
              <a:ext uri="{FF2B5EF4-FFF2-40B4-BE49-F238E27FC236}">
                <a16:creationId xmlns:a16="http://schemas.microsoft.com/office/drawing/2014/main" id="{5D0BE6F2-A054-4339-BCF0-C45AD6307AE9}"/>
              </a:ext>
            </a:extLst>
          </p:cNvPr>
          <p:cNvSpPr/>
          <p:nvPr/>
        </p:nvSpPr>
        <p:spPr>
          <a:xfrm>
            <a:off x="9220713" y="3298662"/>
            <a:ext cx="1124870" cy="2428244"/>
          </a:xfrm>
          <a:custGeom>
            <a:avLst/>
            <a:gdLst>
              <a:gd name="connsiteX0" fmla="*/ 0 w 1178560"/>
              <a:gd name="connsiteY0" fmla="*/ 2397764 h 2428244"/>
              <a:gd name="connsiteX1" fmla="*/ 254000 w 1178560"/>
              <a:gd name="connsiteY1" fmla="*/ 10164 h 2428244"/>
              <a:gd name="connsiteX2" fmla="*/ 579120 w 1178560"/>
              <a:gd name="connsiteY2" fmla="*/ 2428244 h 2428244"/>
              <a:gd name="connsiteX3" fmla="*/ 873760 w 1178560"/>
              <a:gd name="connsiteY3" fmla="*/ 4 h 2428244"/>
              <a:gd name="connsiteX4" fmla="*/ 1178560 w 1178560"/>
              <a:gd name="connsiteY4" fmla="*/ 2407924 h 2428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8560" h="2428244">
                <a:moveTo>
                  <a:pt x="0" y="2397764"/>
                </a:moveTo>
                <a:cubicBezTo>
                  <a:pt x="78740" y="1201424"/>
                  <a:pt x="157480" y="5084"/>
                  <a:pt x="254000" y="10164"/>
                </a:cubicBezTo>
                <a:cubicBezTo>
                  <a:pt x="350520" y="15244"/>
                  <a:pt x="475827" y="2429937"/>
                  <a:pt x="579120" y="2428244"/>
                </a:cubicBezTo>
                <a:cubicBezTo>
                  <a:pt x="682413" y="2426551"/>
                  <a:pt x="773853" y="3391"/>
                  <a:pt x="873760" y="4"/>
                </a:cubicBezTo>
                <a:cubicBezTo>
                  <a:pt x="973667" y="-3383"/>
                  <a:pt x="1127760" y="2047244"/>
                  <a:pt x="1178560" y="2407924"/>
                </a:cubicBezTo>
              </a:path>
            </a:pathLst>
          </a:custGeom>
          <a:noFill/>
          <a:ln w="2540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Freeform: Shape 47">
            <a:extLst>
              <a:ext uri="{FF2B5EF4-FFF2-40B4-BE49-F238E27FC236}">
                <a16:creationId xmlns:a16="http://schemas.microsoft.com/office/drawing/2014/main" id="{A804E3C4-04E2-4817-8A1F-FD66E3C832FE}"/>
              </a:ext>
            </a:extLst>
          </p:cNvPr>
          <p:cNvSpPr/>
          <p:nvPr/>
        </p:nvSpPr>
        <p:spPr>
          <a:xfrm flipV="1">
            <a:off x="6772153" y="3214551"/>
            <a:ext cx="1124870" cy="2479048"/>
          </a:xfrm>
          <a:custGeom>
            <a:avLst/>
            <a:gdLst>
              <a:gd name="connsiteX0" fmla="*/ 0 w 1178560"/>
              <a:gd name="connsiteY0" fmla="*/ 2397764 h 2428244"/>
              <a:gd name="connsiteX1" fmla="*/ 254000 w 1178560"/>
              <a:gd name="connsiteY1" fmla="*/ 10164 h 2428244"/>
              <a:gd name="connsiteX2" fmla="*/ 579120 w 1178560"/>
              <a:gd name="connsiteY2" fmla="*/ 2428244 h 2428244"/>
              <a:gd name="connsiteX3" fmla="*/ 873760 w 1178560"/>
              <a:gd name="connsiteY3" fmla="*/ 4 h 2428244"/>
              <a:gd name="connsiteX4" fmla="*/ 1178560 w 1178560"/>
              <a:gd name="connsiteY4" fmla="*/ 2407924 h 2428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8560" h="2428244">
                <a:moveTo>
                  <a:pt x="0" y="2397764"/>
                </a:moveTo>
                <a:cubicBezTo>
                  <a:pt x="78740" y="1201424"/>
                  <a:pt x="157480" y="5084"/>
                  <a:pt x="254000" y="10164"/>
                </a:cubicBezTo>
                <a:cubicBezTo>
                  <a:pt x="350520" y="15244"/>
                  <a:pt x="475827" y="2429937"/>
                  <a:pt x="579120" y="2428244"/>
                </a:cubicBezTo>
                <a:cubicBezTo>
                  <a:pt x="682413" y="2426551"/>
                  <a:pt x="773853" y="3391"/>
                  <a:pt x="873760" y="4"/>
                </a:cubicBezTo>
                <a:cubicBezTo>
                  <a:pt x="973667" y="-3383"/>
                  <a:pt x="1127760" y="2047244"/>
                  <a:pt x="1178560" y="2407924"/>
                </a:cubicBezTo>
              </a:path>
            </a:pathLst>
          </a:custGeom>
          <a:noFill/>
          <a:ln w="3175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Shape 48">
            <a:extLst>
              <a:ext uri="{FF2B5EF4-FFF2-40B4-BE49-F238E27FC236}">
                <a16:creationId xmlns:a16="http://schemas.microsoft.com/office/drawing/2014/main" id="{E9D3F1A6-FAC1-4714-86CA-F17C732D28B1}"/>
              </a:ext>
            </a:extLst>
          </p:cNvPr>
          <p:cNvSpPr/>
          <p:nvPr/>
        </p:nvSpPr>
        <p:spPr>
          <a:xfrm>
            <a:off x="10410635" y="3238222"/>
            <a:ext cx="445837" cy="2488684"/>
          </a:xfrm>
          <a:custGeom>
            <a:avLst/>
            <a:gdLst>
              <a:gd name="connsiteX0" fmla="*/ 0 w 467360"/>
              <a:gd name="connsiteY0" fmla="*/ 2488684 h 2488684"/>
              <a:gd name="connsiteX1" fmla="*/ 284480 w 467360"/>
              <a:gd name="connsiteY1" fmla="*/ 60444 h 2488684"/>
              <a:gd name="connsiteX2" fmla="*/ 284480 w 467360"/>
              <a:gd name="connsiteY2" fmla="*/ 60444 h 2488684"/>
              <a:gd name="connsiteX3" fmla="*/ 355600 w 467360"/>
              <a:gd name="connsiteY3" fmla="*/ 90924 h 2488684"/>
              <a:gd name="connsiteX4" fmla="*/ 467360 w 467360"/>
              <a:gd name="connsiteY4" fmla="*/ 1188204 h 248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360" h="2488684">
                <a:moveTo>
                  <a:pt x="0" y="2488684"/>
                </a:moveTo>
                <a:lnTo>
                  <a:pt x="284480" y="60444"/>
                </a:lnTo>
                <a:lnTo>
                  <a:pt x="284480" y="60444"/>
                </a:lnTo>
                <a:cubicBezTo>
                  <a:pt x="296333" y="65524"/>
                  <a:pt x="325120" y="-97036"/>
                  <a:pt x="355600" y="90924"/>
                </a:cubicBezTo>
                <a:cubicBezTo>
                  <a:pt x="386080" y="278884"/>
                  <a:pt x="426720" y="733544"/>
                  <a:pt x="467360" y="1188204"/>
                </a:cubicBezTo>
              </a:path>
            </a:pathLst>
          </a:custGeom>
          <a:noFill/>
          <a:ln w="38100">
            <a:solidFill>
              <a:srgbClr val="FF99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Freeform: Shape 49">
            <a:extLst>
              <a:ext uri="{FF2B5EF4-FFF2-40B4-BE49-F238E27FC236}">
                <a16:creationId xmlns:a16="http://schemas.microsoft.com/office/drawing/2014/main" id="{8A86225F-BE52-4FDA-A641-575DA209AA36}"/>
              </a:ext>
            </a:extLst>
          </p:cNvPr>
          <p:cNvSpPr/>
          <p:nvPr/>
        </p:nvSpPr>
        <p:spPr>
          <a:xfrm flipH="1" flipV="1">
            <a:off x="7494711" y="3440614"/>
            <a:ext cx="445837" cy="2281936"/>
          </a:xfrm>
          <a:custGeom>
            <a:avLst/>
            <a:gdLst>
              <a:gd name="connsiteX0" fmla="*/ 0 w 467360"/>
              <a:gd name="connsiteY0" fmla="*/ 2488684 h 2488684"/>
              <a:gd name="connsiteX1" fmla="*/ 284480 w 467360"/>
              <a:gd name="connsiteY1" fmla="*/ 60444 h 2488684"/>
              <a:gd name="connsiteX2" fmla="*/ 284480 w 467360"/>
              <a:gd name="connsiteY2" fmla="*/ 60444 h 2488684"/>
              <a:gd name="connsiteX3" fmla="*/ 355600 w 467360"/>
              <a:gd name="connsiteY3" fmla="*/ 90924 h 2488684"/>
              <a:gd name="connsiteX4" fmla="*/ 467360 w 467360"/>
              <a:gd name="connsiteY4" fmla="*/ 1188204 h 248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360" h="2488684">
                <a:moveTo>
                  <a:pt x="0" y="2488684"/>
                </a:moveTo>
                <a:lnTo>
                  <a:pt x="284480" y="60444"/>
                </a:lnTo>
                <a:lnTo>
                  <a:pt x="284480" y="60444"/>
                </a:lnTo>
                <a:cubicBezTo>
                  <a:pt x="296333" y="65524"/>
                  <a:pt x="325120" y="-97036"/>
                  <a:pt x="355600" y="90924"/>
                </a:cubicBezTo>
                <a:cubicBezTo>
                  <a:pt x="386080" y="278884"/>
                  <a:pt x="426720" y="733544"/>
                  <a:pt x="467360" y="1188204"/>
                </a:cubicBezTo>
              </a:path>
            </a:pathLst>
          </a:custGeom>
          <a:noFill/>
          <a:ln w="50800">
            <a:solidFill>
              <a:srgbClr val="FF99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1" name="Straight Arrow Connector 50">
            <a:extLst>
              <a:ext uri="{FF2B5EF4-FFF2-40B4-BE49-F238E27FC236}">
                <a16:creationId xmlns:a16="http://schemas.microsoft.com/office/drawing/2014/main" id="{39EE7012-6015-44A1-8447-271917E2BBD2}"/>
              </a:ext>
            </a:extLst>
          </p:cNvPr>
          <p:cNvCxnSpPr/>
          <p:nvPr/>
        </p:nvCxnSpPr>
        <p:spPr>
          <a:xfrm>
            <a:off x="7338445" y="3117693"/>
            <a:ext cx="373380" cy="0"/>
          </a:xfrm>
          <a:prstGeom prst="straightConnector1">
            <a:avLst/>
          </a:prstGeom>
          <a:ln>
            <a:solidFill>
              <a:schemeClr val="accent6">
                <a:lumMod val="75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52" name="Straight Arrow Connector 51">
            <a:extLst>
              <a:ext uri="{FF2B5EF4-FFF2-40B4-BE49-F238E27FC236}">
                <a16:creationId xmlns:a16="http://schemas.microsoft.com/office/drawing/2014/main" id="{CC3AD962-0DF7-4DA7-82A6-3D2EEB0CF74A}"/>
              </a:ext>
            </a:extLst>
          </p:cNvPr>
          <p:cNvCxnSpPr/>
          <p:nvPr/>
        </p:nvCxnSpPr>
        <p:spPr>
          <a:xfrm>
            <a:off x="6852664" y="3117693"/>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53" name="Straight Arrow Connector 52">
            <a:extLst>
              <a:ext uri="{FF2B5EF4-FFF2-40B4-BE49-F238E27FC236}">
                <a16:creationId xmlns:a16="http://schemas.microsoft.com/office/drawing/2014/main" id="{169B11C9-C984-4A0B-B052-FF98DA305935}"/>
              </a:ext>
            </a:extLst>
          </p:cNvPr>
          <p:cNvCxnSpPr>
            <a:cxnSpLocks/>
          </p:cNvCxnSpPr>
          <p:nvPr/>
        </p:nvCxnSpPr>
        <p:spPr>
          <a:xfrm flipH="1">
            <a:off x="6852664" y="5914287"/>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54" name="Straight Arrow Connector 53">
            <a:extLst>
              <a:ext uri="{FF2B5EF4-FFF2-40B4-BE49-F238E27FC236}">
                <a16:creationId xmlns:a16="http://schemas.microsoft.com/office/drawing/2014/main" id="{7EDECA2D-2429-4884-959B-2E45AAED9636}"/>
              </a:ext>
            </a:extLst>
          </p:cNvPr>
          <p:cNvCxnSpPr>
            <a:cxnSpLocks/>
          </p:cNvCxnSpPr>
          <p:nvPr/>
        </p:nvCxnSpPr>
        <p:spPr>
          <a:xfrm flipH="1">
            <a:off x="7494711" y="5914287"/>
            <a:ext cx="346209" cy="0"/>
          </a:xfrm>
          <a:prstGeom prst="straightConnector1">
            <a:avLst/>
          </a:prstGeom>
          <a:ln>
            <a:solidFill>
              <a:srgbClr val="FF9999"/>
            </a:solidFill>
            <a:tailEnd type="triangle"/>
          </a:ln>
        </p:spPr>
        <p:style>
          <a:lnRef idx="3">
            <a:schemeClr val="accent6"/>
          </a:lnRef>
          <a:fillRef idx="0">
            <a:schemeClr val="accent6"/>
          </a:fillRef>
          <a:effectRef idx="2">
            <a:schemeClr val="accent6"/>
          </a:effectRef>
          <a:fontRef idx="minor">
            <a:schemeClr val="tx1"/>
          </a:fontRef>
        </p:style>
      </p:cxnSp>
      <p:cxnSp>
        <p:nvCxnSpPr>
          <p:cNvPr id="55" name="Connector: Curved 54">
            <a:extLst>
              <a:ext uri="{FF2B5EF4-FFF2-40B4-BE49-F238E27FC236}">
                <a16:creationId xmlns:a16="http://schemas.microsoft.com/office/drawing/2014/main" id="{89E04FC6-212A-4806-893A-3A1B94C036BF}"/>
              </a:ext>
            </a:extLst>
          </p:cNvPr>
          <p:cNvCxnSpPr>
            <a:cxnSpLocks/>
          </p:cNvCxnSpPr>
          <p:nvPr/>
        </p:nvCxnSpPr>
        <p:spPr>
          <a:xfrm rot="10800000">
            <a:off x="7453997" y="6019308"/>
            <a:ext cx="1230474" cy="339762"/>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56" name="Connector: Curved 55">
            <a:extLst>
              <a:ext uri="{FF2B5EF4-FFF2-40B4-BE49-F238E27FC236}">
                <a16:creationId xmlns:a16="http://schemas.microsoft.com/office/drawing/2014/main" id="{D39524A1-015C-465F-816E-33E5E8D6FAB1}"/>
              </a:ext>
            </a:extLst>
          </p:cNvPr>
          <p:cNvCxnSpPr/>
          <p:nvPr/>
        </p:nvCxnSpPr>
        <p:spPr>
          <a:xfrm rot="5400000">
            <a:off x="7041938" y="1896209"/>
            <a:ext cx="1086031" cy="772160"/>
          </a:xfrm>
          <a:prstGeom prst="curvedConnector3">
            <a:avLst>
              <a:gd name="adj1" fmla="val 34964"/>
            </a:avLst>
          </a:prstGeom>
          <a:ln>
            <a:tailEnd type="triangle"/>
          </a:ln>
        </p:spPr>
        <p:style>
          <a:lnRef idx="1">
            <a:schemeClr val="dk1"/>
          </a:lnRef>
          <a:fillRef idx="0">
            <a:schemeClr val="dk1"/>
          </a:fillRef>
          <a:effectRef idx="0">
            <a:schemeClr val="dk1"/>
          </a:effectRef>
          <a:fontRef idx="minor">
            <a:schemeClr val="tx1"/>
          </a:fontRef>
        </p:style>
      </p:cxnSp>
      <p:sp>
        <p:nvSpPr>
          <p:cNvPr id="57" name="TextBox 56">
            <a:extLst>
              <a:ext uri="{FF2B5EF4-FFF2-40B4-BE49-F238E27FC236}">
                <a16:creationId xmlns:a16="http://schemas.microsoft.com/office/drawing/2014/main" id="{3CC48731-AACB-4519-9CFD-390DC16451DF}"/>
              </a:ext>
            </a:extLst>
          </p:cNvPr>
          <p:cNvSpPr txBox="1"/>
          <p:nvPr/>
        </p:nvSpPr>
        <p:spPr>
          <a:xfrm>
            <a:off x="7099704" y="1379648"/>
            <a:ext cx="3885936" cy="338554"/>
          </a:xfrm>
          <a:prstGeom prst="rect">
            <a:avLst/>
          </a:prstGeom>
          <a:noFill/>
        </p:spPr>
        <p:txBody>
          <a:bodyPr wrap="none" rtlCol="0">
            <a:spAutoFit/>
          </a:bodyPr>
          <a:lstStyle/>
          <a:p>
            <a:r>
              <a:rPr lang="en-US" sz="1600" dirty="0"/>
              <a:t>rightward waves (greenish) </a:t>
            </a:r>
            <a:r>
              <a:rPr lang="en-US" sz="1600" dirty="0" err="1"/>
              <a:t>ain’t</a:t>
            </a:r>
            <a:r>
              <a:rPr lang="en-US" sz="1600" dirty="0"/>
              <a:t> overlapping</a:t>
            </a:r>
          </a:p>
        </p:txBody>
      </p:sp>
      <p:sp>
        <p:nvSpPr>
          <p:cNvPr id="59" name="TextBox 58">
            <a:extLst>
              <a:ext uri="{FF2B5EF4-FFF2-40B4-BE49-F238E27FC236}">
                <a16:creationId xmlns:a16="http://schemas.microsoft.com/office/drawing/2014/main" id="{A37F49F9-9582-4FBC-AA3E-D1F5DB6256A9}"/>
              </a:ext>
            </a:extLst>
          </p:cNvPr>
          <p:cNvSpPr txBox="1"/>
          <p:nvPr/>
        </p:nvSpPr>
        <p:spPr>
          <a:xfrm>
            <a:off x="8776736" y="6156962"/>
            <a:ext cx="3256854" cy="338554"/>
          </a:xfrm>
          <a:prstGeom prst="rect">
            <a:avLst/>
          </a:prstGeom>
          <a:noFill/>
        </p:spPr>
        <p:txBody>
          <a:bodyPr wrap="none" rtlCol="0">
            <a:spAutoFit/>
          </a:bodyPr>
          <a:lstStyle/>
          <a:p>
            <a:r>
              <a:rPr lang="en-US" sz="1600" dirty="0"/>
              <a:t>neither are leftward (reddish) waves.</a:t>
            </a:r>
          </a:p>
        </p:txBody>
      </p:sp>
      <p:graphicFrame>
        <p:nvGraphicFramePr>
          <p:cNvPr id="58" name="Object 57">
            <a:extLst>
              <a:ext uri="{FF2B5EF4-FFF2-40B4-BE49-F238E27FC236}">
                <a16:creationId xmlns:a16="http://schemas.microsoft.com/office/drawing/2014/main" id="{4F2AED1D-4F75-4CCA-86F4-9A07FEFC487B}"/>
              </a:ext>
            </a:extLst>
          </p:cNvPr>
          <p:cNvGraphicFramePr>
            <a:graphicFrameLocks noChangeAspect="1"/>
          </p:cNvGraphicFramePr>
          <p:nvPr>
            <p:extLst>
              <p:ext uri="{D42A27DB-BD31-4B8C-83A1-F6EECF244321}">
                <p14:modId xmlns:p14="http://schemas.microsoft.com/office/powerpoint/2010/main" val="2143757034"/>
              </p:ext>
            </p:extLst>
          </p:nvPr>
        </p:nvGraphicFramePr>
        <p:xfrm>
          <a:off x="203879" y="141127"/>
          <a:ext cx="2506663" cy="723900"/>
        </p:xfrm>
        <a:graphic>
          <a:graphicData uri="http://schemas.openxmlformats.org/presentationml/2006/ole">
            <mc:AlternateContent xmlns:mc="http://schemas.openxmlformats.org/markup-compatibility/2006">
              <mc:Choice xmlns:v="urn:schemas-microsoft-com:vml" Requires="v">
                <p:oleObj name="Bitmap Image" r:id="rId6" imgW="2507040" imgH="723960" progId="Paint.Picture">
                  <p:embed/>
                </p:oleObj>
              </mc:Choice>
              <mc:Fallback>
                <p:oleObj name="Bitmap Image" r:id="rId6" imgW="2507040" imgH="723960" progId="Paint.Picture">
                  <p:embed/>
                  <p:pic>
                    <p:nvPicPr>
                      <p:cNvPr id="17" name="Object 16">
                        <a:extLst>
                          <a:ext uri="{FF2B5EF4-FFF2-40B4-BE49-F238E27FC236}">
                            <a16:creationId xmlns:a16="http://schemas.microsoft.com/office/drawing/2014/main" id="{B43BB046-76EF-4474-BCC4-4F28BC266FC4}"/>
                          </a:ext>
                        </a:extLst>
                      </p:cNvPr>
                      <p:cNvPicPr>
                        <a:picLocks noChangeAspect="1" noChangeArrowheads="1"/>
                      </p:cNvPicPr>
                      <p:nvPr/>
                    </p:nvPicPr>
                    <p:blipFill>
                      <a:blip r:embed="rId7"/>
                      <a:srcRect/>
                      <a:stretch>
                        <a:fillRect/>
                      </a:stretch>
                    </p:blipFill>
                    <p:spPr bwMode="auto">
                      <a:xfrm>
                        <a:off x="203879" y="141127"/>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83724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5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4"/>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48"/>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52"/>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4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45"/>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46"/>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50"/>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54"/>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5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57"/>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55"/>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9" grpId="0" animBg="1"/>
      <p:bldP spid="10" grpId="0" animBg="1"/>
      <p:bldP spid="11" grpId="0"/>
      <p:bldP spid="14" grpId="0"/>
      <p:bldP spid="39" grpId="0" animBg="1"/>
      <p:bldP spid="40" grpId="0" animBg="1"/>
      <p:bldP spid="42" grpId="0"/>
      <p:bldP spid="44" grpId="0"/>
      <p:bldP spid="46" grpId="0"/>
      <p:bldP spid="47" grpId="0" animBg="1"/>
      <p:bldP spid="48" grpId="0" animBg="1"/>
      <p:bldP spid="49" grpId="0" animBg="1"/>
      <p:bldP spid="50" grpId="0" animBg="1"/>
      <p:bldP spid="57" grpId="0"/>
      <p:bldP spid="5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A7549-EFC6-4CAE-809B-04D015640784}"/>
              </a:ext>
            </a:extLst>
          </p:cNvPr>
          <p:cNvSpPr txBox="1">
            <a:spLocks/>
          </p:cNvSpPr>
          <p:nvPr/>
        </p:nvSpPr>
        <p:spPr>
          <a:xfrm>
            <a:off x="2852451" y="2944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 name="TextBox 2">
            <a:extLst>
              <a:ext uri="{FF2B5EF4-FFF2-40B4-BE49-F238E27FC236}">
                <a16:creationId xmlns:a16="http://schemas.microsoft.com/office/drawing/2014/main" id="{B3EE8C3C-49E6-4556-AF89-DBCDF188E28E}"/>
              </a:ext>
            </a:extLst>
          </p:cNvPr>
          <p:cNvSpPr txBox="1"/>
          <p:nvPr/>
        </p:nvSpPr>
        <p:spPr>
          <a:xfrm>
            <a:off x="490556" y="1012372"/>
            <a:ext cx="11493916" cy="646331"/>
          </a:xfrm>
          <a:prstGeom prst="rect">
            <a:avLst/>
          </a:prstGeom>
          <a:noFill/>
        </p:spPr>
        <p:txBody>
          <a:bodyPr wrap="none" rtlCol="0">
            <a:spAutoFit/>
          </a:bodyPr>
          <a:lstStyle/>
          <a:p>
            <a:r>
              <a:rPr lang="en-US" dirty="0"/>
              <a:t>So that wavelength doesn’t resonate, but another one might.  For instance, consider just a slightly larger wave: </a:t>
            </a:r>
            <a:r>
              <a:rPr lang="el-GR" dirty="0"/>
              <a:t>λ</a:t>
            </a:r>
            <a:r>
              <a:rPr lang="en-US" dirty="0"/>
              <a:t> = 23cm,</a:t>
            </a:r>
          </a:p>
          <a:p>
            <a:r>
              <a:rPr lang="en-US" dirty="0"/>
              <a:t>and doing 10cm/s again. </a:t>
            </a:r>
          </a:p>
        </p:txBody>
      </p:sp>
      <p:sp>
        <p:nvSpPr>
          <p:cNvPr id="4" name="Rectangle 2">
            <a:extLst>
              <a:ext uri="{FF2B5EF4-FFF2-40B4-BE49-F238E27FC236}">
                <a16:creationId xmlns:a16="http://schemas.microsoft.com/office/drawing/2014/main" id="{DE54BF0C-1700-4B2B-BA6D-0A5BA71872E5}"/>
              </a:ext>
            </a:extLst>
          </p:cNvPr>
          <p:cNvSpPr>
            <a:spLocks noChangeArrowheads="1"/>
          </p:cNvSpPr>
          <p:nvPr/>
        </p:nvSpPr>
        <p:spPr bwMode="auto">
          <a:xfrm>
            <a:off x="391886" y="227511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DB93196F-92B1-4AB5-A68F-5A2EB0FC5DC6}"/>
              </a:ext>
            </a:extLst>
          </p:cNvPr>
          <p:cNvGraphicFramePr>
            <a:graphicFrameLocks noChangeAspect="1"/>
          </p:cNvGraphicFramePr>
          <p:nvPr>
            <p:extLst>
              <p:ext uri="{D42A27DB-BD31-4B8C-83A1-F6EECF244321}">
                <p14:modId xmlns:p14="http://schemas.microsoft.com/office/powerpoint/2010/main" val="1524708248"/>
              </p:ext>
            </p:extLst>
          </p:nvPr>
        </p:nvGraphicFramePr>
        <p:xfrm>
          <a:off x="188458" y="2286003"/>
          <a:ext cx="5794667" cy="3592283"/>
        </p:xfrm>
        <a:graphic>
          <a:graphicData uri="http://schemas.openxmlformats.org/presentationml/2006/ole">
            <mc:AlternateContent xmlns:mc="http://schemas.openxmlformats.org/markup-compatibility/2006">
              <mc:Choice xmlns:v="urn:schemas-microsoft-com:vml" Requires="v">
                <p:oleObj name="Bitmap Image" r:id="rId2" imgW="6035040" imgH="3672720" progId="Paint.Picture">
                  <p:embed/>
                </p:oleObj>
              </mc:Choice>
              <mc:Fallback>
                <p:oleObj name="Bitmap Image" r:id="rId2" imgW="6035040" imgH="3672720" progId="Paint.Picture">
                  <p:embed/>
                  <p:pic>
                    <p:nvPicPr>
                      <p:cNvPr id="0" name="Object 1"/>
                      <p:cNvPicPr>
                        <a:picLocks noChangeAspect="1" noChangeArrowheads="1"/>
                      </p:cNvPicPr>
                      <p:nvPr/>
                    </p:nvPicPr>
                    <p:blipFill>
                      <a:blip r:embed="rId3"/>
                      <a:srcRect/>
                      <a:stretch>
                        <a:fillRect/>
                      </a:stretch>
                    </p:blipFill>
                    <p:spPr bwMode="auto">
                      <a:xfrm>
                        <a:off x="188458" y="2286003"/>
                        <a:ext cx="5794667" cy="3592283"/>
                      </a:xfrm>
                      <a:prstGeom prst="rect">
                        <a:avLst/>
                      </a:prstGeom>
                      <a:noFill/>
                    </p:spPr>
                  </p:pic>
                </p:oleObj>
              </mc:Fallback>
            </mc:AlternateContent>
          </a:graphicData>
        </a:graphic>
      </p:graphicFrame>
      <p:sp>
        <p:nvSpPr>
          <p:cNvPr id="7" name="Rectangle 4">
            <a:extLst>
              <a:ext uri="{FF2B5EF4-FFF2-40B4-BE49-F238E27FC236}">
                <a16:creationId xmlns:a16="http://schemas.microsoft.com/office/drawing/2014/main" id="{E08C2FE5-D6EA-4EA8-8DA4-ED619D0C11E5}"/>
              </a:ext>
            </a:extLst>
          </p:cNvPr>
          <p:cNvSpPr>
            <a:spLocks noChangeArrowheads="1"/>
          </p:cNvSpPr>
          <p:nvPr/>
        </p:nvSpPr>
        <p:spPr bwMode="auto">
          <a:xfrm>
            <a:off x="5892573" y="22968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A1223832-B28F-4116-97F3-33968EB3F9E1}"/>
              </a:ext>
            </a:extLst>
          </p:cNvPr>
          <p:cNvGraphicFramePr>
            <a:graphicFrameLocks noChangeAspect="1"/>
          </p:cNvGraphicFramePr>
          <p:nvPr>
            <p:extLst>
              <p:ext uri="{D42A27DB-BD31-4B8C-83A1-F6EECF244321}">
                <p14:modId xmlns:p14="http://schemas.microsoft.com/office/powerpoint/2010/main" val="2383930558"/>
              </p:ext>
            </p:extLst>
          </p:nvPr>
        </p:nvGraphicFramePr>
        <p:xfrm>
          <a:off x="5892573" y="2296886"/>
          <a:ext cx="6057900" cy="3467100"/>
        </p:xfrm>
        <a:graphic>
          <a:graphicData uri="http://schemas.openxmlformats.org/presentationml/2006/ole">
            <mc:AlternateContent xmlns:mc="http://schemas.openxmlformats.org/markup-compatibility/2006">
              <mc:Choice xmlns:v="urn:schemas-microsoft-com:vml" Requires="v">
                <p:oleObj name="Bitmap Image" r:id="rId4" imgW="6058080" imgH="3467160" progId="Paint.Picture">
                  <p:embed/>
                </p:oleObj>
              </mc:Choice>
              <mc:Fallback>
                <p:oleObj name="Bitmap Image" r:id="rId4" imgW="6058080" imgH="3467160" progId="Paint.Picture">
                  <p:embed/>
                  <p:pic>
                    <p:nvPicPr>
                      <p:cNvPr id="0" name="Object 3"/>
                      <p:cNvPicPr>
                        <a:picLocks noChangeAspect="1" noChangeArrowheads="1"/>
                      </p:cNvPicPr>
                      <p:nvPr/>
                    </p:nvPicPr>
                    <p:blipFill>
                      <a:blip r:embed="rId5"/>
                      <a:srcRect/>
                      <a:stretch>
                        <a:fillRect/>
                      </a:stretch>
                    </p:blipFill>
                    <p:spPr bwMode="auto">
                      <a:xfrm>
                        <a:off x="5892573" y="2296886"/>
                        <a:ext cx="6057900" cy="346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a:extLst>
              <a:ext uri="{FF2B5EF4-FFF2-40B4-BE49-F238E27FC236}">
                <a16:creationId xmlns:a16="http://schemas.microsoft.com/office/drawing/2014/main" id="{B487BC9F-7B1C-44F4-BD48-3C88DFD79EE0}"/>
              </a:ext>
            </a:extLst>
          </p:cNvPr>
          <p:cNvCxnSpPr/>
          <p:nvPr/>
        </p:nvCxnSpPr>
        <p:spPr>
          <a:xfrm>
            <a:off x="1085227" y="3145973"/>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10" name="Straight Arrow Connector 9">
            <a:extLst>
              <a:ext uri="{FF2B5EF4-FFF2-40B4-BE49-F238E27FC236}">
                <a16:creationId xmlns:a16="http://schemas.microsoft.com/office/drawing/2014/main" id="{703593FC-7661-4069-B461-E853E4A2B1A1}"/>
              </a:ext>
            </a:extLst>
          </p:cNvPr>
          <p:cNvCxnSpPr/>
          <p:nvPr/>
        </p:nvCxnSpPr>
        <p:spPr>
          <a:xfrm>
            <a:off x="6876421" y="3080661"/>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11" name="Freeform: Shape 10">
            <a:extLst>
              <a:ext uri="{FF2B5EF4-FFF2-40B4-BE49-F238E27FC236}">
                <a16:creationId xmlns:a16="http://schemas.microsoft.com/office/drawing/2014/main" id="{FC43FE10-A330-49CF-85E9-7BDF59F58040}"/>
              </a:ext>
            </a:extLst>
          </p:cNvPr>
          <p:cNvSpPr/>
          <p:nvPr/>
        </p:nvSpPr>
        <p:spPr>
          <a:xfrm>
            <a:off x="8078598" y="3242716"/>
            <a:ext cx="755009" cy="2181658"/>
          </a:xfrm>
          <a:custGeom>
            <a:avLst/>
            <a:gdLst>
              <a:gd name="connsiteX0" fmla="*/ 0 w 755009"/>
              <a:gd name="connsiteY0" fmla="*/ 1119559 h 2181658"/>
              <a:gd name="connsiteX1" fmla="*/ 75501 w 755009"/>
              <a:gd name="connsiteY1" fmla="*/ 1723567 h 2181658"/>
              <a:gd name="connsiteX2" fmla="*/ 125835 w 755009"/>
              <a:gd name="connsiteY2" fmla="*/ 1958458 h 2181658"/>
              <a:gd name="connsiteX3" fmla="*/ 142613 w 755009"/>
              <a:gd name="connsiteY3" fmla="*/ 2143016 h 2181658"/>
              <a:gd name="connsiteX4" fmla="*/ 176169 w 755009"/>
              <a:gd name="connsiteY4" fmla="*/ 2176572 h 2181658"/>
              <a:gd name="connsiteX5" fmla="*/ 234892 w 755009"/>
              <a:gd name="connsiteY5" fmla="*/ 2117849 h 2181658"/>
              <a:gd name="connsiteX6" fmla="*/ 318782 w 755009"/>
              <a:gd name="connsiteY6" fmla="*/ 1606121 h 2181658"/>
              <a:gd name="connsiteX7" fmla="*/ 369116 w 755009"/>
              <a:gd name="connsiteY7" fmla="*/ 1111170 h 2181658"/>
              <a:gd name="connsiteX8" fmla="*/ 427839 w 755009"/>
              <a:gd name="connsiteY8" fmla="*/ 607831 h 2181658"/>
              <a:gd name="connsiteX9" fmla="*/ 486562 w 755009"/>
              <a:gd name="connsiteY9" fmla="*/ 230326 h 2181658"/>
              <a:gd name="connsiteX10" fmla="*/ 528507 w 755009"/>
              <a:gd name="connsiteY10" fmla="*/ 87713 h 2181658"/>
              <a:gd name="connsiteX11" fmla="*/ 595619 w 755009"/>
              <a:gd name="connsiteY11" fmla="*/ 79324 h 2181658"/>
              <a:gd name="connsiteX12" fmla="*/ 755009 w 755009"/>
              <a:gd name="connsiteY12" fmla="*/ 1111170 h 218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009" h="2181658">
                <a:moveTo>
                  <a:pt x="0" y="1119559"/>
                </a:moveTo>
                <a:cubicBezTo>
                  <a:pt x="27264" y="1351655"/>
                  <a:pt x="54529" y="1583751"/>
                  <a:pt x="75501" y="1723567"/>
                </a:cubicBezTo>
                <a:cubicBezTo>
                  <a:pt x="96473" y="1863383"/>
                  <a:pt x="114650" y="1888550"/>
                  <a:pt x="125835" y="1958458"/>
                </a:cubicBezTo>
                <a:cubicBezTo>
                  <a:pt x="137020" y="2028366"/>
                  <a:pt x="134224" y="2106664"/>
                  <a:pt x="142613" y="2143016"/>
                </a:cubicBezTo>
                <a:cubicBezTo>
                  <a:pt x="151002" y="2179368"/>
                  <a:pt x="160789" y="2180767"/>
                  <a:pt x="176169" y="2176572"/>
                </a:cubicBezTo>
                <a:cubicBezTo>
                  <a:pt x="191549" y="2172377"/>
                  <a:pt x="211123" y="2212924"/>
                  <a:pt x="234892" y="2117849"/>
                </a:cubicBezTo>
                <a:cubicBezTo>
                  <a:pt x="258661" y="2022774"/>
                  <a:pt x="296411" y="1773901"/>
                  <a:pt x="318782" y="1606121"/>
                </a:cubicBezTo>
                <a:cubicBezTo>
                  <a:pt x="341153" y="1438341"/>
                  <a:pt x="350940" y="1277552"/>
                  <a:pt x="369116" y="1111170"/>
                </a:cubicBezTo>
                <a:cubicBezTo>
                  <a:pt x="387292" y="944788"/>
                  <a:pt x="408265" y="754638"/>
                  <a:pt x="427839" y="607831"/>
                </a:cubicBezTo>
                <a:cubicBezTo>
                  <a:pt x="447413" y="461024"/>
                  <a:pt x="469784" y="317012"/>
                  <a:pt x="486562" y="230326"/>
                </a:cubicBezTo>
                <a:cubicBezTo>
                  <a:pt x="503340" y="143640"/>
                  <a:pt x="510331" y="112880"/>
                  <a:pt x="528507" y="87713"/>
                </a:cubicBezTo>
                <a:cubicBezTo>
                  <a:pt x="546683" y="62546"/>
                  <a:pt x="557869" y="-91252"/>
                  <a:pt x="595619" y="79324"/>
                </a:cubicBezTo>
                <a:cubicBezTo>
                  <a:pt x="633369" y="249900"/>
                  <a:pt x="694189" y="680535"/>
                  <a:pt x="755009" y="1111170"/>
                </a:cubicBezTo>
              </a:path>
            </a:pathLst>
          </a:custGeom>
          <a:noFill/>
          <a:ln w="317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8A821A62-8DEE-4B9E-918F-7B787A04EC94}"/>
              </a:ext>
            </a:extLst>
          </p:cNvPr>
          <p:cNvSpPr/>
          <p:nvPr/>
        </p:nvSpPr>
        <p:spPr>
          <a:xfrm flipH="1">
            <a:off x="7283041" y="3277670"/>
            <a:ext cx="755009" cy="2181658"/>
          </a:xfrm>
          <a:custGeom>
            <a:avLst/>
            <a:gdLst>
              <a:gd name="connsiteX0" fmla="*/ 0 w 755009"/>
              <a:gd name="connsiteY0" fmla="*/ 1119559 h 2181658"/>
              <a:gd name="connsiteX1" fmla="*/ 75501 w 755009"/>
              <a:gd name="connsiteY1" fmla="*/ 1723567 h 2181658"/>
              <a:gd name="connsiteX2" fmla="*/ 125835 w 755009"/>
              <a:gd name="connsiteY2" fmla="*/ 1958458 h 2181658"/>
              <a:gd name="connsiteX3" fmla="*/ 142613 w 755009"/>
              <a:gd name="connsiteY3" fmla="*/ 2143016 h 2181658"/>
              <a:gd name="connsiteX4" fmla="*/ 176169 w 755009"/>
              <a:gd name="connsiteY4" fmla="*/ 2176572 h 2181658"/>
              <a:gd name="connsiteX5" fmla="*/ 234892 w 755009"/>
              <a:gd name="connsiteY5" fmla="*/ 2117849 h 2181658"/>
              <a:gd name="connsiteX6" fmla="*/ 318782 w 755009"/>
              <a:gd name="connsiteY6" fmla="*/ 1606121 h 2181658"/>
              <a:gd name="connsiteX7" fmla="*/ 369116 w 755009"/>
              <a:gd name="connsiteY7" fmla="*/ 1111170 h 2181658"/>
              <a:gd name="connsiteX8" fmla="*/ 427839 w 755009"/>
              <a:gd name="connsiteY8" fmla="*/ 607831 h 2181658"/>
              <a:gd name="connsiteX9" fmla="*/ 486562 w 755009"/>
              <a:gd name="connsiteY9" fmla="*/ 230326 h 2181658"/>
              <a:gd name="connsiteX10" fmla="*/ 528507 w 755009"/>
              <a:gd name="connsiteY10" fmla="*/ 87713 h 2181658"/>
              <a:gd name="connsiteX11" fmla="*/ 595619 w 755009"/>
              <a:gd name="connsiteY11" fmla="*/ 79324 h 2181658"/>
              <a:gd name="connsiteX12" fmla="*/ 755009 w 755009"/>
              <a:gd name="connsiteY12" fmla="*/ 1111170 h 2181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5009" h="2181658">
                <a:moveTo>
                  <a:pt x="0" y="1119559"/>
                </a:moveTo>
                <a:cubicBezTo>
                  <a:pt x="27264" y="1351655"/>
                  <a:pt x="54529" y="1583751"/>
                  <a:pt x="75501" y="1723567"/>
                </a:cubicBezTo>
                <a:cubicBezTo>
                  <a:pt x="96473" y="1863383"/>
                  <a:pt x="114650" y="1888550"/>
                  <a:pt x="125835" y="1958458"/>
                </a:cubicBezTo>
                <a:cubicBezTo>
                  <a:pt x="137020" y="2028366"/>
                  <a:pt x="134224" y="2106664"/>
                  <a:pt x="142613" y="2143016"/>
                </a:cubicBezTo>
                <a:cubicBezTo>
                  <a:pt x="151002" y="2179368"/>
                  <a:pt x="160789" y="2180767"/>
                  <a:pt x="176169" y="2176572"/>
                </a:cubicBezTo>
                <a:cubicBezTo>
                  <a:pt x="191549" y="2172377"/>
                  <a:pt x="211123" y="2212924"/>
                  <a:pt x="234892" y="2117849"/>
                </a:cubicBezTo>
                <a:cubicBezTo>
                  <a:pt x="258661" y="2022774"/>
                  <a:pt x="296411" y="1773901"/>
                  <a:pt x="318782" y="1606121"/>
                </a:cubicBezTo>
                <a:cubicBezTo>
                  <a:pt x="341153" y="1438341"/>
                  <a:pt x="350940" y="1277552"/>
                  <a:pt x="369116" y="1111170"/>
                </a:cubicBezTo>
                <a:cubicBezTo>
                  <a:pt x="387292" y="944788"/>
                  <a:pt x="408265" y="754638"/>
                  <a:pt x="427839" y="607831"/>
                </a:cubicBezTo>
                <a:cubicBezTo>
                  <a:pt x="447413" y="461024"/>
                  <a:pt x="469784" y="317012"/>
                  <a:pt x="486562" y="230326"/>
                </a:cubicBezTo>
                <a:cubicBezTo>
                  <a:pt x="503340" y="143640"/>
                  <a:pt x="510331" y="112880"/>
                  <a:pt x="528507" y="87713"/>
                </a:cubicBezTo>
                <a:cubicBezTo>
                  <a:pt x="546683" y="62546"/>
                  <a:pt x="557869" y="-91252"/>
                  <a:pt x="595619" y="79324"/>
                </a:cubicBezTo>
                <a:cubicBezTo>
                  <a:pt x="633369" y="249900"/>
                  <a:pt x="694189" y="680535"/>
                  <a:pt x="755009" y="1111170"/>
                </a:cubicBezTo>
              </a:path>
            </a:pathLst>
          </a:custGeom>
          <a:noFill/>
          <a:ln w="317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onnector: Curved 12">
            <a:extLst>
              <a:ext uri="{FF2B5EF4-FFF2-40B4-BE49-F238E27FC236}">
                <a16:creationId xmlns:a16="http://schemas.microsoft.com/office/drawing/2014/main" id="{32446B15-431E-4EC3-A686-03E9083248A8}"/>
              </a:ext>
            </a:extLst>
          </p:cNvPr>
          <p:cNvCxnSpPr>
            <a:cxnSpLocks/>
          </p:cNvCxnSpPr>
          <p:nvPr/>
        </p:nvCxnSpPr>
        <p:spPr>
          <a:xfrm rot="16200000" flipH="1">
            <a:off x="8122738" y="2683620"/>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090485E-EBD1-44AA-8A93-6AA13B90C916}"/>
              </a:ext>
            </a:extLst>
          </p:cNvPr>
          <p:cNvSpPr txBox="1"/>
          <p:nvPr/>
        </p:nvSpPr>
        <p:spPr>
          <a:xfrm>
            <a:off x="7464841" y="1768742"/>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16" name="Straight Arrow Connector 15">
            <a:extLst>
              <a:ext uri="{FF2B5EF4-FFF2-40B4-BE49-F238E27FC236}">
                <a16:creationId xmlns:a16="http://schemas.microsoft.com/office/drawing/2014/main" id="{471A13CC-4AC9-4FEF-809F-137AE8FB337D}"/>
              </a:ext>
            </a:extLst>
          </p:cNvPr>
          <p:cNvCxnSpPr/>
          <p:nvPr/>
        </p:nvCxnSpPr>
        <p:spPr>
          <a:xfrm flipH="1">
            <a:off x="7636841" y="5639785"/>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5" name="Object 14">
            <a:extLst>
              <a:ext uri="{FF2B5EF4-FFF2-40B4-BE49-F238E27FC236}">
                <a16:creationId xmlns:a16="http://schemas.microsoft.com/office/drawing/2014/main" id="{E73E3F43-6546-427E-86AC-EB1E05AAD1CD}"/>
              </a:ext>
            </a:extLst>
          </p:cNvPr>
          <p:cNvGraphicFramePr>
            <a:graphicFrameLocks noChangeAspect="1"/>
          </p:cNvGraphicFramePr>
          <p:nvPr>
            <p:extLst>
              <p:ext uri="{D42A27DB-BD31-4B8C-83A1-F6EECF244321}">
                <p14:modId xmlns:p14="http://schemas.microsoft.com/office/powerpoint/2010/main" val="2988253654"/>
              </p:ext>
            </p:extLst>
          </p:nvPr>
        </p:nvGraphicFramePr>
        <p:xfrm>
          <a:off x="188458" y="167226"/>
          <a:ext cx="2506663" cy="723900"/>
        </p:xfrm>
        <a:graphic>
          <a:graphicData uri="http://schemas.openxmlformats.org/presentationml/2006/ole">
            <mc:AlternateContent xmlns:mc="http://schemas.openxmlformats.org/markup-compatibility/2006">
              <mc:Choice xmlns:v="urn:schemas-microsoft-com:vml" Requires="v">
                <p:oleObj name="Bitmap Image" r:id="rId6" imgW="2507040" imgH="723960" progId="Paint.Picture">
                  <p:embed/>
                </p:oleObj>
              </mc:Choice>
              <mc:Fallback>
                <p:oleObj name="Bitmap Image" r:id="rId6" imgW="2507040" imgH="723960" progId="Paint.Picture">
                  <p:embed/>
                  <p:pic>
                    <p:nvPicPr>
                      <p:cNvPr id="17" name="Object 16">
                        <a:extLst>
                          <a:ext uri="{FF2B5EF4-FFF2-40B4-BE49-F238E27FC236}">
                            <a16:creationId xmlns:a16="http://schemas.microsoft.com/office/drawing/2014/main" id="{B43BB046-76EF-4474-BCC4-4F28BC266FC4}"/>
                          </a:ext>
                        </a:extLst>
                      </p:cNvPr>
                      <p:cNvPicPr>
                        <a:picLocks noChangeAspect="1" noChangeArrowheads="1"/>
                      </p:cNvPicPr>
                      <p:nvPr/>
                    </p:nvPicPr>
                    <p:blipFill>
                      <a:blip r:embed="rId7"/>
                      <a:srcRect/>
                      <a:stretch>
                        <a:fillRect/>
                      </a:stretch>
                    </p:blipFill>
                    <p:spPr bwMode="auto">
                      <a:xfrm>
                        <a:off x="188458" y="167226"/>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846134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E99F5-E88C-4F1F-BB6D-4CF16377571E}"/>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4" name="TextBox 3">
            <a:extLst>
              <a:ext uri="{FF2B5EF4-FFF2-40B4-BE49-F238E27FC236}">
                <a16:creationId xmlns:a16="http://schemas.microsoft.com/office/drawing/2014/main" id="{92C5A45B-1ABD-42DA-AD2A-33046A9EF80F}"/>
              </a:ext>
            </a:extLst>
          </p:cNvPr>
          <p:cNvSpPr txBox="1"/>
          <p:nvPr/>
        </p:nvSpPr>
        <p:spPr>
          <a:xfrm>
            <a:off x="2831888" y="941316"/>
            <a:ext cx="8523439" cy="830997"/>
          </a:xfrm>
          <a:prstGeom prst="rect">
            <a:avLst/>
          </a:prstGeom>
          <a:noFill/>
          <a:ln>
            <a:noFill/>
            <a:prstDash val="sysDash"/>
          </a:ln>
        </p:spPr>
        <p:txBody>
          <a:bodyPr wrap="square" rtlCol="0">
            <a:spAutoFit/>
          </a:bodyPr>
          <a:lstStyle/>
          <a:p>
            <a:r>
              <a:rPr lang="en-US" sz="1600" dirty="0"/>
              <a:t>Most of the time, this criteria will not be met.  Consider the following case: a </a:t>
            </a:r>
            <a:r>
              <a:rPr lang="el-GR" sz="1600" dirty="0"/>
              <a:t>λ</a:t>
            </a:r>
            <a:r>
              <a:rPr lang="en-US" sz="1600" dirty="0"/>
              <a:t> = 30cm long wave traveling down a 40cm guitar string at the contrived velocity of 10cm/s.  A guitar string’s boundaries would be considered to be ‘hard’ and so the wave will </a:t>
            </a:r>
            <a:r>
              <a:rPr lang="en-US" sz="1600" i="1" dirty="0"/>
              <a:t>invert</a:t>
            </a:r>
            <a:r>
              <a:rPr lang="en-US" sz="1600" dirty="0"/>
              <a:t> upon every reflection.</a:t>
            </a:r>
          </a:p>
        </p:txBody>
      </p:sp>
      <p:graphicFrame>
        <p:nvGraphicFramePr>
          <p:cNvPr id="8" name="Object 7">
            <a:extLst>
              <a:ext uri="{FF2B5EF4-FFF2-40B4-BE49-F238E27FC236}">
                <a16:creationId xmlns:a16="http://schemas.microsoft.com/office/drawing/2014/main" id="{CE78EFAA-14A1-451D-BBDC-E82E33FDBDA1}"/>
              </a:ext>
            </a:extLst>
          </p:cNvPr>
          <p:cNvGraphicFramePr>
            <a:graphicFrameLocks noChangeAspect="1"/>
          </p:cNvGraphicFramePr>
          <p:nvPr>
            <p:extLst>
              <p:ext uri="{D42A27DB-BD31-4B8C-83A1-F6EECF244321}">
                <p14:modId xmlns:p14="http://schemas.microsoft.com/office/powerpoint/2010/main" val="2813700310"/>
              </p:ext>
            </p:extLst>
          </p:nvPr>
        </p:nvGraphicFramePr>
        <p:xfrm>
          <a:off x="261821" y="2775328"/>
          <a:ext cx="5140135" cy="3927774"/>
        </p:xfrm>
        <a:graphic>
          <a:graphicData uri="http://schemas.openxmlformats.org/presentationml/2006/ole">
            <mc:AlternateContent xmlns:mc="http://schemas.openxmlformats.org/markup-compatibility/2006">
              <mc:Choice xmlns:v="urn:schemas-microsoft-com:vml" Requires="v">
                <p:oleObj name="Bitmap Image" r:id="rId3" imgW="4960800" imgH="3459600" progId="Paint.Picture">
                  <p:embed/>
                </p:oleObj>
              </mc:Choice>
              <mc:Fallback>
                <p:oleObj name="Bitmap Image" r:id="rId3" imgW="4960800" imgH="3459600" progId="Paint.Picture">
                  <p:embed/>
                  <p:pic>
                    <p:nvPicPr>
                      <p:cNvPr id="0" name="Object 1"/>
                      <p:cNvPicPr>
                        <a:picLocks noChangeAspect="1" noChangeArrowheads="1"/>
                      </p:cNvPicPr>
                      <p:nvPr/>
                    </p:nvPicPr>
                    <p:blipFill>
                      <a:blip r:embed="rId4"/>
                      <a:srcRect/>
                      <a:stretch>
                        <a:fillRect/>
                      </a:stretch>
                    </p:blipFill>
                    <p:spPr bwMode="auto">
                      <a:xfrm>
                        <a:off x="261821" y="2775328"/>
                        <a:ext cx="5140135" cy="3927774"/>
                      </a:xfrm>
                      <a:prstGeom prst="rect">
                        <a:avLst/>
                      </a:prstGeom>
                      <a:noFill/>
                    </p:spPr>
                  </p:pic>
                </p:oleObj>
              </mc:Fallback>
            </mc:AlternateContent>
          </a:graphicData>
        </a:graphic>
      </p:graphicFrame>
      <p:sp>
        <p:nvSpPr>
          <p:cNvPr id="13" name="Rectangle 11">
            <a:extLst>
              <a:ext uri="{FF2B5EF4-FFF2-40B4-BE49-F238E27FC236}">
                <a16:creationId xmlns:a16="http://schemas.microsoft.com/office/drawing/2014/main" id="{3DD0719D-539B-413B-9668-5153EBB56A8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34" name="Object 33">
            <a:extLst>
              <a:ext uri="{FF2B5EF4-FFF2-40B4-BE49-F238E27FC236}">
                <a16:creationId xmlns:a16="http://schemas.microsoft.com/office/drawing/2014/main" id="{046743D7-40FD-46EC-A64C-8145C1687D51}"/>
              </a:ext>
            </a:extLst>
          </p:cNvPr>
          <p:cNvGraphicFramePr>
            <a:graphicFrameLocks noChangeAspect="1"/>
          </p:cNvGraphicFramePr>
          <p:nvPr>
            <p:extLst>
              <p:ext uri="{D42A27DB-BD31-4B8C-83A1-F6EECF244321}">
                <p14:modId xmlns:p14="http://schemas.microsoft.com/office/powerpoint/2010/main" val="2032721405"/>
              </p:ext>
            </p:extLst>
          </p:nvPr>
        </p:nvGraphicFramePr>
        <p:xfrm>
          <a:off x="5648409" y="2845586"/>
          <a:ext cx="6281770" cy="3787258"/>
        </p:xfrm>
        <a:graphic>
          <a:graphicData uri="http://schemas.openxmlformats.org/presentationml/2006/ole">
            <mc:AlternateContent xmlns:mc="http://schemas.openxmlformats.org/markup-compatibility/2006">
              <mc:Choice xmlns:v="urn:schemas-microsoft-com:vml" Requires="v">
                <p:oleObj name="Bitmap Image" r:id="rId5" imgW="6309360" imgH="3429000" progId="Paint.Picture">
                  <p:embed/>
                </p:oleObj>
              </mc:Choice>
              <mc:Fallback>
                <p:oleObj name="Bitmap Image" r:id="rId5" imgW="6309360" imgH="3429000" progId="Paint.Picture">
                  <p:embed/>
                  <p:pic>
                    <p:nvPicPr>
                      <p:cNvPr id="3" name="Object 2">
                        <a:extLst>
                          <a:ext uri="{FF2B5EF4-FFF2-40B4-BE49-F238E27FC236}">
                            <a16:creationId xmlns:a16="http://schemas.microsoft.com/office/drawing/2014/main" id="{D17AAA1A-0B56-4709-A30A-C4906D5A0141}"/>
                          </a:ext>
                        </a:extLst>
                      </p:cNvPr>
                      <p:cNvPicPr>
                        <a:picLocks noChangeAspect="1" noChangeArrowheads="1"/>
                      </p:cNvPicPr>
                      <p:nvPr/>
                    </p:nvPicPr>
                    <p:blipFill>
                      <a:blip r:embed="rId6"/>
                      <a:srcRect/>
                      <a:stretch>
                        <a:fillRect/>
                      </a:stretch>
                    </p:blipFill>
                    <p:spPr bwMode="auto">
                      <a:xfrm>
                        <a:off x="5648409" y="2845586"/>
                        <a:ext cx="6281770" cy="3787258"/>
                      </a:xfrm>
                      <a:prstGeom prst="rect">
                        <a:avLst/>
                      </a:prstGeom>
                      <a:noFill/>
                    </p:spPr>
                  </p:pic>
                </p:oleObj>
              </mc:Fallback>
            </mc:AlternateContent>
          </a:graphicData>
        </a:graphic>
      </p:graphicFrame>
      <p:sp>
        <p:nvSpPr>
          <p:cNvPr id="35" name="Freeform: Shape 34">
            <a:extLst>
              <a:ext uri="{FF2B5EF4-FFF2-40B4-BE49-F238E27FC236}">
                <a16:creationId xmlns:a16="http://schemas.microsoft.com/office/drawing/2014/main" id="{485B8989-C6AA-4BCB-80A2-89C0405E70B5}"/>
              </a:ext>
            </a:extLst>
          </p:cNvPr>
          <p:cNvSpPr/>
          <p:nvPr/>
        </p:nvSpPr>
        <p:spPr>
          <a:xfrm flipH="1" flipV="1">
            <a:off x="7607590" y="4999264"/>
            <a:ext cx="257964" cy="1129902"/>
          </a:xfrm>
          <a:custGeom>
            <a:avLst/>
            <a:gdLst>
              <a:gd name="connsiteX0" fmla="*/ 0 w 209372"/>
              <a:gd name="connsiteY0" fmla="*/ 0 h 816123"/>
              <a:gd name="connsiteX1" fmla="*/ 51275 w 209372"/>
              <a:gd name="connsiteY1" fmla="*/ 34183 h 816123"/>
              <a:gd name="connsiteX2" fmla="*/ 94004 w 209372"/>
              <a:gd name="connsiteY2" fmla="*/ 149551 h 816123"/>
              <a:gd name="connsiteX3" fmla="*/ 141005 w 209372"/>
              <a:gd name="connsiteY3" fmla="*/ 418744 h 816123"/>
              <a:gd name="connsiteX4" fmla="*/ 209372 w 209372"/>
              <a:gd name="connsiteY4" fmla="*/ 816123 h 816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372" h="816123">
                <a:moveTo>
                  <a:pt x="0" y="0"/>
                </a:moveTo>
                <a:cubicBezTo>
                  <a:pt x="17804" y="4629"/>
                  <a:pt x="35608" y="9258"/>
                  <a:pt x="51275" y="34183"/>
                </a:cubicBezTo>
                <a:cubicBezTo>
                  <a:pt x="66942" y="59108"/>
                  <a:pt x="79049" y="85458"/>
                  <a:pt x="94004" y="149551"/>
                </a:cubicBezTo>
                <a:cubicBezTo>
                  <a:pt x="108959" y="213644"/>
                  <a:pt x="121777" y="307649"/>
                  <a:pt x="141005" y="418744"/>
                </a:cubicBezTo>
                <a:cubicBezTo>
                  <a:pt x="160233" y="529839"/>
                  <a:pt x="184802" y="672981"/>
                  <a:pt x="209372" y="816123"/>
                </a:cubicBezTo>
              </a:path>
            </a:pathLst>
          </a:custGeom>
          <a:ln>
            <a:solidFill>
              <a:srgbClr val="FF000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D10224E8-1780-483E-A0C4-B6C548CEFFDB}"/>
              </a:ext>
            </a:extLst>
          </p:cNvPr>
          <p:cNvSpPr/>
          <p:nvPr/>
        </p:nvSpPr>
        <p:spPr>
          <a:xfrm>
            <a:off x="7854043" y="3848100"/>
            <a:ext cx="253093" cy="1151164"/>
          </a:xfrm>
          <a:custGeom>
            <a:avLst/>
            <a:gdLst>
              <a:gd name="connsiteX0" fmla="*/ 0 w 253093"/>
              <a:gd name="connsiteY0" fmla="*/ 0 h 1151164"/>
              <a:gd name="connsiteX1" fmla="*/ 97971 w 253093"/>
              <a:gd name="connsiteY1" fmla="*/ 122464 h 1151164"/>
              <a:gd name="connsiteX2" fmla="*/ 138793 w 253093"/>
              <a:gd name="connsiteY2" fmla="*/ 342900 h 1151164"/>
              <a:gd name="connsiteX3" fmla="*/ 179614 w 253093"/>
              <a:gd name="connsiteY3" fmla="*/ 669471 h 1151164"/>
              <a:gd name="connsiteX4" fmla="*/ 253093 w 253093"/>
              <a:gd name="connsiteY4" fmla="*/ 1151164 h 1151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93" h="1151164">
                <a:moveTo>
                  <a:pt x="0" y="0"/>
                </a:moveTo>
                <a:cubicBezTo>
                  <a:pt x="37419" y="32657"/>
                  <a:pt x="74839" y="65314"/>
                  <a:pt x="97971" y="122464"/>
                </a:cubicBezTo>
                <a:cubicBezTo>
                  <a:pt x="121103" y="179614"/>
                  <a:pt x="125186" y="251732"/>
                  <a:pt x="138793" y="342900"/>
                </a:cubicBezTo>
                <a:cubicBezTo>
                  <a:pt x="152400" y="434068"/>
                  <a:pt x="160564" y="534760"/>
                  <a:pt x="179614" y="669471"/>
                </a:cubicBezTo>
                <a:cubicBezTo>
                  <a:pt x="198664" y="804182"/>
                  <a:pt x="225878" y="977673"/>
                  <a:pt x="253093" y="1151164"/>
                </a:cubicBezTo>
              </a:path>
            </a:pathLst>
          </a:custGeom>
          <a:ln w="2540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cxnSp>
        <p:nvCxnSpPr>
          <p:cNvPr id="12" name="Connector: Curved 11">
            <a:extLst>
              <a:ext uri="{FF2B5EF4-FFF2-40B4-BE49-F238E27FC236}">
                <a16:creationId xmlns:a16="http://schemas.microsoft.com/office/drawing/2014/main" id="{DBD28B0F-320E-464F-9A74-1E5FC1BA22A4}"/>
              </a:ext>
            </a:extLst>
          </p:cNvPr>
          <p:cNvCxnSpPr>
            <a:cxnSpLocks/>
          </p:cNvCxnSpPr>
          <p:nvPr/>
        </p:nvCxnSpPr>
        <p:spPr>
          <a:xfrm rot="5400000">
            <a:off x="8045108" y="3675690"/>
            <a:ext cx="370511" cy="246450"/>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2AB0F10-C2EB-443C-961B-3C4638AA63DF}"/>
              </a:ext>
            </a:extLst>
          </p:cNvPr>
          <p:cNvSpPr txBox="1"/>
          <p:nvPr/>
        </p:nvSpPr>
        <p:spPr>
          <a:xfrm>
            <a:off x="8107136" y="2982649"/>
            <a:ext cx="1470595" cy="646331"/>
          </a:xfrm>
          <a:prstGeom prst="rect">
            <a:avLst/>
          </a:prstGeom>
          <a:noFill/>
        </p:spPr>
        <p:txBody>
          <a:bodyPr wrap="none" rtlCol="0">
            <a:spAutoFit/>
          </a:bodyPr>
          <a:lstStyle/>
          <a:p>
            <a:r>
              <a:rPr lang="en-US" dirty="0">
                <a:solidFill>
                  <a:srgbClr val="FF0000"/>
                </a:solidFill>
              </a:rPr>
              <a:t>reflects once</a:t>
            </a:r>
          </a:p>
          <a:p>
            <a:r>
              <a:rPr lang="en-US" dirty="0">
                <a:solidFill>
                  <a:srgbClr val="FF0000"/>
                </a:solidFill>
              </a:rPr>
              <a:t>(inverts once)</a:t>
            </a:r>
          </a:p>
        </p:txBody>
      </p:sp>
      <p:cxnSp>
        <p:nvCxnSpPr>
          <p:cNvPr id="6" name="Straight Arrow Connector 5">
            <a:extLst>
              <a:ext uri="{FF2B5EF4-FFF2-40B4-BE49-F238E27FC236}">
                <a16:creationId xmlns:a16="http://schemas.microsoft.com/office/drawing/2014/main" id="{E7BBF013-5877-4264-8CF8-F5471090B601}"/>
              </a:ext>
            </a:extLst>
          </p:cNvPr>
          <p:cNvCxnSpPr/>
          <p:nvPr/>
        </p:nvCxnSpPr>
        <p:spPr>
          <a:xfrm>
            <a:off x="1113183" y="3628980"/>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14" name="Straight Arrow Connector 13">
            <a:extLst>
              <a:ext uri="{FF2B5EF4-FFF2-40B4-BE49-F238E27FC236}">
                <a16:creationId xmlns:a16="http://schemas.microsoft.com/office/drawing/2014/main" id="{85789CDD-9E5B-413B-B264-1C75607A3EBF}"/>
              </a:ext>
            </a:extLst>
          </p:cNvPr>
          <p:cNvCxnSpPr/>
          <p:nvPr/>
        </p:nvCxnSpPr>
        <p:spPr>
          <a:xfrm>
            <a:off x="6632713" y="3628980"/>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15" name="Straight Arrow Connector 14">
            <a:extLst>
              <a:ext uri="{FF2B5EF4-FFF2-40B4-BE49-F238E27FC236}">
                <a16:creationId xmlns:a16="http://schemas.microsoft.com/office/drawing/2014/main" id="{88A8002D-4974-4A6F-B924-AEABDA2D0FB0}"/>
              </a:ext>
            </a:extLst>
          </p:cNvPr>
          <p:cNvCxnSpPr>
            <a:cxnSpLocks/>
          </p:cNvCxnSpPr>
          <p:nvPr/>
        </p:nvCxnSpPr>
        <p:spPr>
          <a:xfrm flipH="1">
            <a:off x="7680938" y="6276092"/>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graphicFrame>
        <p:nvGraphicFramePr>
          <p:cNvPr id="16" name="Object 15">
            <a:extLst>
              <a:ext uri="{FF2B5EF4-FFF2-40B4-BE49-F238E27FC236}">
                <a16:creationId xmlns:a16="http://schemas.microsoft.com/office/drawing/2014/main" id="{E7C49274-305C-4047-B452-FFA55A24DB8B}"/>
              </a:ext>
            </a:extLst>
          </p:cNvPr>
          <p:cNvGraphicFramePr>
            <a:graphicFrameLocks noChangeAspect="1"/>
          </p:cNvGraphicFramePr>
          <p:nvPr>
            <p:extLst>
              <p:ext uri="{D42A27DB-BD31-4B8C-83A1-F6EECF244321}">
                <p14:modId xmlns:p14="http://schemas.microsoft.com/office/powerpoint/2010/main" val="3133973419"/>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7" imgW="4054191" imgH="1798095" progId="Paint.Picture">
                  <p:embed/>
                </p:oleObj>
              </mc:Choice>
              <mc:Fallback>
                <p:oleObj name="Bitmap Image" r:id="rId7" imgW="4054191" imgH="1798095" progId="Paint.Picture">
                  <p:embed/>
                  <p:pic>
                    <p:nvPicPr>
                      <p:cNvPr id="15" name="Object 14">
                        <a:extLst>
                          <a:ext uri="{FF2B5EF4-FFF2-40B4-BE49-F238E27FC236}">
                            <a16:creationId xmlns:a16="http://schemas.microsoft.com/office/drawing/2014/main" id="{682F11AD-C3E4-41A4-A912-339EAF3E50C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Tree>
    <p:extLst>
      <p:ext uri="{BB962C8B-B14F-4D97-AF65-F5344CB8AC3E}">
        <p14:creationId xmlns:p14="http://schemas.microsoft.com/office/powerpoint/2010/main" val="336485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10" grpId="0" animBg="1"/>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24BE6-0ADD-4020-9C57-BF43806E3278}"/>
              </a:ext>
            </a:extLst>
          </p:cNvPr>
          <p:cNvSpPr txBox="1">
            <a:spLocks/>
          </p:cNvSpPr>
          <p:nvPr/>
        </p:nvSpPr>
        <p:spPr>
          <a:xfrm>
            <a:off x="2852451" y="2944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4" name="Object 3">
            <a:extLst>
              <a:ext uri="{FF2B5EF4-FFF2-40B4-BE49-F238E27FC236}">
                <a16:creationId xmlns:a16="http://schemas.microsoft.com/office/drawing/2014/main" id="{E77C8AA1-5FCC-4193-A055-88770E9EC719}"/>
              </a:ext>
            </a:extLst>
          </p:cNvPr>
          <p:cNvGraphicFramePr>
            <a:graphicFrameLocks noChangeAspect="1"/>
          </p:cNvGraphicFramePr>
          <p:nvPr>
            <p:extLst>
              <p:ext uri="{D42A27DB-BD31-4B8C-83A1-F6EECF244321}">
                <p14:modId xmlns:p14="http://schemas.microsoft.com/office/powerpoint/2010/main" val="2413944751"/>
              </p:ext>
            </p:extLst>
          </p:nvPr>
        </p:nvGraphicFramePr>
        <p:xfrm>
          <a:off x="334963" y="2533650"/>
          <a:ext cx="5645150" cy="3346450"/>
        </p:xfrm>
        <a:graphic>
          <a:graphicData uri="http://schemas.openxmlformats.org/presentationml/2006/ole">
            <mc:AlternateContent xmlns:mc="http://schemas.openxmlformats.org/markup-compatibility/2006">
              <mc:Choice xmlns:v="urn:schemas-microsoft-com:vml" Requires="v">
                <p:oleObj name="Bitmap Image" r:id="rId2" imgW="6012360" imgH="3566160" progId="Paint.Picture">
                  <p:embed/>
                </p:oleObj>
              </mc:Choice>
              <mc:Fallback>
                <p:oleObj name="Bitmap Image" r:id="rId2" imgW="6012360" imgH="3566160" progId="Paint.Picture">
                  <p:embed/>
                  <p:pic>
                    <p:nvPicPr>
                      <p:cNvPr id="0" name="Object 1"/>
                      <p:cNvPicPr>
                        <a:picLocks noChangeAspect="1" noChangeArrowheads="1"/>
                      </p:cNvPicPr>
                      <p:nvPr/>
                    </p:nvPicPr>
                    <p:blipFill>
                      <a:blip r:embed="rId3"/>
                      <a:srcRect/>
                      <a:stretch>
                        <a:fillRect/>
                      </a:stretch>
                    </p:blipFill>
                    <p:spPr bwMode="auto">
                      <a:xfrm>
                        <a:off x="334963" y="2533650"/>
                        <a:ext cx="5645150" cy="3346450"/>
                      </a:xfrm>
                      <a:prstGeom prst="rect">
                        <a:avLst/>
                      </a:prstGeom>
                      <a:noFill/>
                    </p:spPr>
                  </p:pic>
                </p:oleObj>
              </mc:Fallback>
            </mc:AlternateContent>
          </a:graphicData>
        </a:graphic>
      </p:graphicFrame>
      <p:sp>
        <p:nvSpPr>
          <p:cNvPr id="9" name="Freeform: Shape 8">
            <a:extLst>
              <a:ext uri="{FF2B5EF4-FFF2-40B4-BE49-F238E27FC236}">
                <a16:creationId xmlns:a16="http://schemas.microsoft.com/office/drawing/2014/main" id="{35940D77-4178-4379-869D-5726CD11DFA8}"/>
              </a:ext>
            </a:extLst>
          </p:cNvPr>
          <p:cNvSpPr/>
          <p:nvPr/>
        </p:nvSpPr>
        <p:spPr>
          <a:xfrm flipH="1">
            <a:off x="993518" y="3426484"/>
            <a:ext cx="1248508" cy="2058091"/>
          </a:xfrm>
          <a:custGeom>
            <a:avLst/>
            <a:gdLst>
              <a:gd name="connsiteX0" fmla="*/ 0 w 1248508"/>
              <a:gd name="connsiteY0" fmla="*/ 1027553 h 2058091"/>
              <a:gd name="connsiteX1" fmla="*/ 82061 w 1248508"/>
              <a:gd name="connsiteY1" fmla="*/ 1719215 h 2058091"/>
              <a:gd name="connsiteX2" fmla="*/ 134815 w 1248508"/>
              <a:gd name="connsiteY2" fmla="*/ 1982984 h 2058091"/>
              <a:gd name="connsiteX3" fmla="*/ 175846 w 1248508"/>
              <a:gd name="connsiteY3" fmla="*/ 2024015 h 2058091"/>
              <a:gd name="connsiteX4" fmla="*/ 228600 w 1248508"/>
              <a:gd name="connsiteY4" fmla="*/ 1965400 h 2058091"/>
              <a:gd name="connsiteX5" fmla="*/ 345831 w 1248508"/>
              <a:gd name="connsiteY5" fmla="*/ 1015830 h 2058091"/>
              <a:gd name="connsiteX6" fmla="*/ 433754 w 1248508"/>
              <a:gd name="connsiteY6" fmla="*/ 365200 h 2058091"/>
              <a:gd name="connsiteX7" fmla="*/ 486508 w 1248508"/>
              <a:gd name="connsiteY7" fmla="*/ 42815 h 2058091"/>
              <a:gd name="connsiteX8" fmla="*/ 539261 w 1248508"/>
              <a:gd name="connsiteY8" fmla="*/ 13507 h 2058091"/>
              <a:gd name="connsiteX9" fmla="*/ 580292 w 1248508"/>
              <a:gd name="connsiteY9" fmla="*/ 136600 h 2058091"/>
              <a:gd name="connsiteX10" fmla="*/ 715108 w 1248508"/>
              <a:gd name="connsiteY10" fmla="*/ 1021692 h 2058091"/>
              <a:gd name="connsiteX11" fmla="*/ 785446 w 1248508"/>
              <a:gd name="connsiteY11" fmla="*/ 1689907 h 2058091"/>
              <a:gd name="connsiteX12" fmla="*/ 832338 w 1248508"/>
              <a:gd name="connsiteY12" fmla="*/ 1900923 h 2058091"/>
              <a:gd name="connsiteX13" fmla="*/ 861646 w 1248508"/>
              <a:gd name="connsiteY13" fmla="*/ 2000569 h 2058091"/>
              <a:gd name="connsiteX14" fmla="*/ 920261 w 1248508"/>
              <a:gd name="connsiteY14" fmla="*/ 1982984 h 2058091"/>
              <a:gd name="connsiteX15" fmla="*/ 984738 w 1248508"/>
              <a:gd name="connsiteY15" fmla="*/ 1613707 h 2058091"/>
              <a:gd name="connsiteX16" fmla="*/ 1055077 w 1248508"/>
              <a:gd name="connsiteY16" fmla="*/ 1021692 h 2058091"/>
              <a:gd name="connsiteX17" fmla="*/ 1107831 w 1248508"/>
              <a:gd name="connsiteY17" fmla="*/ 611384 h 2058091"/>
              <a:gd name="connsiteX18" fmla="*/ 1148861 w 1248508"/>
              <a:gd name="connsiteY18" fmla="*/ 277277 h 2058091"/>
              <a:gd name="connsiteX19" fmla="*/ 1189892 w 1248508"/>
              <a:gd name="connsiteY19" fmla="*/ 89707 h 2058091"/>
              <a:gd name="connsiteX20" fmla="*/ 1219200 w 1248508"/>
              <a:gd name="connsiteY20" fmla="*/ 13507 h 2058091"/>
              <a:gd name="connsiteX21" fmla="*/ 1248508 w 1248508"/>
              <a:gd name="connsiteY21" fmla="*/ 25230 h 205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48508" h="2058091">
                <a:moveTo>
                  <a:pt x="0" y="1027553"/>
                </a:moveTo>
                <a:cubicBezTo>
                  <a:pt x="29796" y="1293765"/>
                  <a:pt x="59592" y="1559977"/>
                  <a:pt x="82061" y="1719215"/>
                </a:cubicBezTo>
                <a:cubicBezTo>
                  <a:pt x="104530" y="1878453"/>
                  <a:pt x="119184" y="1932184"/>
                  <a:pt x="134815" y="1982984"/>
                </a:cubicBezTo>
                <a:cubicBezTo>
                  <a:pt x="150446" y="2033784"/>
                  <a:pt x="160215" y="2026946"/>
                  <a:pt x="175846" y="2024015"/>
                </a:cubicBezTo>
                <a:cubicBezTo>
                  <a:pt x="191477" y="2021084"/>
                  <a:pt x="200269" y="2133431"/>
                  <a:pt x="228600" y="1965400"/>
                </a:cubicBezTo>
                <a:cubicBezTo>
                  <a:pt x="256931" y="1797369"/>
                  <a:pt x="311639" y="1282530"/>
                  <a:pt x="345831" y="1015830"/>
                </a:cubicBezTo>
                <a:cubicBezTo>
                  <a:pt x="380023" y="749130"/>
                  <a:pt x="410308" y="527369"/>
                  <a:pt x="433754" y="365200"/>
                </a:cubicBezTo>
                <a:cubicBezTo>
                  <a:pt x="457200" y="203031"/>
                  <a:pt x="468924" y="101430"/>
                  <a:pt x="486508" y="42815"/>
                </a:cubicBezTo>
                <a:cubicBezTo>
                  <a:pt x="504092" y="-15800"/>
                  <a:pt x="523630" y="-2124"/>
                  <a:pt x="539261" y="13507"/>
                </a:cubicBezTo>
                <a:cubicBezTo>
                  <a:pt x="554892" y="29138"/>
                  <a:pt x="550984" y="-31431"/>
                  <a:pt x="580292" y="136600"/>
                </a:cubicBezTo>
                <a:cubicBezTo>
                  <a:pt x="609600" y="304631"/>
                  <a:pt x="680916" y="762807"/>
                  <a:pt x="715108" y="1021692"/>
                </a:cubicBezTo>
                <a:cubicBezTo>
                  <a:pt x="749300" y="1280577"/>
                  <a:pt x="765908" y="1543369"/>
                  <a:pt x="785446" y="1689907"/>
                </a:cubicBezTo>
                <a:cubicBezTo>
                  <a:pt x="804984" y="1836445"/>
                  <a:pt x="819638" y="1849146"/>
                  <a:pt x="832338" y="1900923"/>
                </a:cubicBezTo>
                <a:cubicBezTo>
                  <a:pt x="845038" y="1952700"/>
                  <a:pt x="846992" y="1986892"/>
                  <a:pt x="861646" y="2000569"/>
                </a:cubicBezTo>
                <a:cubicBezTo>
                  <a:pt x="876300" y="2014246"/>
                  <a:pt x="899746" y="2047461"/>
                  <a:pt x="920261" y="1982984"/>
                </a:cubicBezTo>
                <a:cubicBezTo>
                  <a:pt x="940776" y="1918507"/>
                  <a:pt x="962269" y="1773922"/>
                  <a:pt x="984738" y="1613707"/>
                </a:cubicBezTo>
                <a:cubicBezTo>
                  <a:pt x="1007207" y="1453492"/>
                  <a:pt x="1034561" y="1188746"/>
                  <a:pt x="1055077" y="1021692"/>
                </a:cubicBezTo>
                <a:cubicBezTo>
                  <a:pt x="1075593" y="854638"/>
                  <a:pt x="1092200" y="735453"/>
                  <a:pt x="1107831" y="611384"/>
                </a:cubicBezTo>
                <a:cubicBezTo>
                  <a:pt x="1123462" y="487315"/>
                  <a:pt x="1135184" y="364223"/>
                  <a:pt x="1148861" y="277277"/>
                </a:cubicBezTo>
                <a:cubicBezTo>
                  <a:pt x="1162538" y="190331"/>
                  <a:pt x="1178169" y="133669"/>
                  <a:pt x="1189892" y="89707"/>
                </a:cubicBezTo>
                <a:cubicBezTo>
                  <a:pt x="1201615" y="45745"/>
                  <a:pt x="1209431" y="24253"/>
                  <a:pt x="1219200" y="13507"/>
                </a:cubicBezTo>
                <a:cubicBezTo>
                  <a:pt x="1228969" y="2761"/>
                  <a:pt x="1238738" y="13995"/>
                  <a:pt x="1248508" y="25230"/>
                </a:cubicBezTo>
              </a:path>
            </a:pathLst>
          </a:custGeom>
          <a:noFill/>
          <a:ln w="317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D502BD4-F445-46F9-8FA1-FDC4502973AA}"/>
              </a:ext>
            </a:extLst>
          </p:cNvPr>
          <p:cNvSpPr/>
          <p:nvPr/>
        </p:nvSpPr>
        <p:spPr>
          <a:xfrm>
            <a:off x="3455376" y="3434129"/>
            <a:ext cx="187570" cy="990600"/>
          </a:xfrm>
          <a:custGeom>
            <a:avLst/>
            <a:gdLst>
              <a:gd name="connsiteX0" fmla="*/ 0 w 187570"/>
              <a:gd name="connsiteY0" fmla="*/ 0 h 990600"/>
              <a:gd name="connsiteX1" fmla="*/ 52754 w 187570"/>
              <a:gd name="connsiteY1" fmla="*/ 111369 h 990600"/>
              <a:gd name="connsiteX2" fmla="*/ 128954 w 187570"/>
              <a:gd name="connsiteY2" fmla="*/ 509954 h 990600"/>
              <a:gd name="connsiteX3" fmla="*/ 187570 w 187570"/>
              <a:gd name="connsiteY3" fmla="*/ 990600 h 990600"/>
            </a:gdLst>
            <a:ahLst/>
            <a:cxnLst>
              <a:cxn ang="0">
                <a:pos x="connsiteX0" y="connsiteY0"/>
              </a:cxn>
              <a:cxn ang="0">
                <a:pos x="connsiteX1" y="connsiteY1"/>
              </a:cxn>
              <a:cxn ang="0">
                <a:pos x="connsiteX2" y="connsiteY2"/>
              </a:cxn>
              <a:cxn ang="0">
                <a:pos x="connsiteX3" y="connsiteY3"/>
              </a:cxn>
            </a:cxnLst>
            <a:rect l="l" t="t" r="r" b="b"/>
            <a:pathLst>
              <a:path w="187570" h="990600">
                <a:moveTo>
                  <a:pt x="0" y="0"/>
                </a:moveTo>
                <a:cubicBezTo>
                  <a:pt x="15631" y="13188"/>
                  <a:pt x="31262" y="26377"/>
                  <a:pt x="52754" y="111369"/>
                </a:cubicBezTo>
                <a:cubicBezTo>
                  <a:pt x="74246" y="196361"/>
                  <a:pt x="106485" y="363415"/>
                  <a:pt x="128954" y="509954"/>
                </a:cubicBezTo>
                <a:cubicBezTo>
                  <a:pt x="151423" y="656493"/>
                  <a:pt x="169496" y="823546"/>
                  <a:pt x="187570" y="990600"/>
                </a:cubicBezTo>
              </a:path>
            </a:pathLst>
          </a:custGeom>
          <a:noFill/>
          <a:ln w="3810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3820BA58-275E-4747-87F7-3BFC79A8618E}"/>
              </a:ext>
            </a:extLst>
          </p:cNvPr>
          <p:cNvSpPr/>
          <p:nvPr/>
        </p:nvSpPr>
        <p:spPr>
          <a:xfrm flipV="1">
            <a:off x="975947" y="4430587"/>
            <a:ext cx="140675" cy="943711"/>
          </a:xfrm>
          <a:custGeom>
            <a:avLst/>
            <a:gdLst>
              <a:gd name="connsiteX0" fmla="*/ 0 w 187570"/>
              <a:gd name="connsiteY0" fmla="*/ 0 h 990600"/>
              <a:gd name="connsiteX1" fmla="*/ 52754 w 187570"/>
              <a:gd name="connsiteY1" fmla="*/ 111369 h 990600"/>
              <a:gd name="connsiteX2" fmla="*/ 128954 w 187570"/>
              <a:gd name="connsiteY2" fmla="*/ 509954 h 990600"/>
              <a:gd name="connsiteX3" fmla="*/ 187570 w 187570"/>
              <a:gd name="connsiteY3" fmla="*/ 990600 h 990600"/>
            </a:gdLst>
            <a:ahLst/>
            <a:cxnLst>
              <a:cxn ang="0">
                <a:pos x="connsiteX0" y="connsiteY0"/>
              </a:cxn>
              <a:cxn ang="0">
                <a:pos x="connsiteX1" y="connsiteY1"/>
              </a:cxn>
              <a:cxn ang="0">
                <a:pos x="connsiteX2" y="connsiteY2"/>
              </a:cxn>
              <a:cxn ang="0">
                <a:pos x="connsiteX3" y="connsiteY3"/>
              </a:cxn>
            </a:cxnLst>
            <a:rect l="l" t="t" r="r" b="b"/>
            <a:pathLst>
              <a:path w="187570" h="990600">
                <a:moveTo>
                  <a:pt x="0" y="0"/>
                </a:moveTo>
                <a:cubicBezTo>
                  <a:pt x="15631" y="13188"/>
                  <a:pt x="31262" y="26377"/>
                  <a:pt x="52754" y="111369"/>
                </a:cubicBezTo>
                <a:cubicBezTo>
                  <a:pt x="74246" y="196361"/>
                  <a:pt x="106485" y="363415"/>
                  <a:pt x="128954" y="509954"/>
                </a:cubicBezTo>
                <a:cubicBezTo>
                  <a:pt x="151423" y="656493"/>
                  <a:pt x="169496" y="823546"/>
                  <a:pt x="187570" y="990600"/>
                </a:cubicBez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BBF3E91D-9AC3-4430-883C-7465CCF25633}"/>
              </a:ext>
            </a:extLst>
          </p:cNvPr>
          <p:cNvSpPr/>
          <p:nvPr/>
        </p:nvSpPr>
        <p:spPr>
          <a:xfrm>
            <a:off x="2230305" y="3420618"/>
            <a:ext cx="1248508" cy="2058091"/>
          </a:xfrm>
          <a:custGeom>
            <a:avLst/>
            <a:gdLst>
              <a:gd name="connsiteX0" fmla="*/ 0 w 1248508"/>
              <a:gd name="connsiteY0" fmla="*/ 1027553 h 2058091"/>
              <a:gd name="connsiteX1" fmla="*/ 82061 w 1248508"/>
              <a:gd name="connsiteY1" fmla="*/ 1719215 h 2058091"/>
              <a:gd name="connsiteX2" fmla="*/ 134815 w 1248508"/>
              <a:gd name="connsiteY2" fmla="*/ 1982984 h 2058091"/>
              <a:gd name="connsiteX3" fmla="*/ 175846 w 1248508"/>
              <a:gd name="connsiteY3" fmla="*/ 2024015 h 2058091"/>
              <a:gd name="connsiteX4" fmla="*/ 228600 w 1248508"/>
              <a:gd name="connsiteY4" fmla="*/ 1965400 h 2058091"/>
              <a:gd name="connsiteX5" fmla="*/ 345831 w 1248508"/>
              <a:gd name="connsiteY5" fmla="*/ 1015830 h 2058091"/>
              <a:gd name="connsiteX6" fmla="*/ 433754 w 1248508"/>
              <a:gd name="connsiteY6" fmla="*/ 365200 h 2058091"/>
              <a:gd name="connsiteX7" fmla="*/ 486508 w 1248508"/>
              <a:gd name="connsiteY7" fmla="*/ 42815 h 2058091"/>
              <a:gd name="connsiteX8" fmla="*/ 539261 w 1248508"/>
              <a:gd name="connsiteY8" fmla="*/ 13507 h 2058091"/>
              <a:gd name="connsiteX9" fmla="*/ 580292 w 1248508"/>
              <a:gd name="connsiteY9" fmla="*/ 136600 h 2058091"/>
              <a:gd name="connsiteX10" fmla="*/ 715108 w 1248508"/>
              <a:gd name="connsiteY10" fmla="*/ 1021692 h 2058091"/>
              <a:gd name="connsiteX11" fmla="*/ 785446 w 1248508"/>
              <a:gd name="connsiteY11" fmla="*/ 1689907 h 2058091"/>
              <a:gd name="connsiteX12" fmla="*/ 832338 w 1248508"/>
              <a:gd name="connsiteY12" fmla="*/ 1900923 h 2058091"/>
              <a:gd name="connsiteX13" fmla="*/ 861646 w 1248508"/>
              <a:gd name="connsiteY13" fmla="*/ 2000569 h 2058091"/>
              <a:gd name="connsiteX14" fmla="*/ 920261 w 1248508"/>
              <a:gd name="connsiteY14" fmla="*/ 1982984 h 2058091"/>
              <a:gd name="connsiteX15" fmla="*/ 984738 w 1248508"/>
              <a:gd name="connsiteY15" fmla="*/ 1613707 h 2058091"/>
              <a:gd name="connsiteX16" fmla="*/ 1055077 w 1248508"/>
              <a:gd name="connsiteY16" fmla="*/ 1021692 h 2058091"/>
              <a:gd name="connsiteX17" fmla="*/ 1107831 w 1248508"/>
              <a:gd name="connsiteY17" fmla="*/ 611384 h 2058091"/>
              <a:gd name="connsiteX18" fmla="*/ 1148861 w 1248508"/>
              <a:gd name="connsiteY18" fmla="*/ 277277 h 2058091"/>
              <a:gd name="connsiteX19" fmla="*/ 1189892 w 1248508"/>
              <a:gd name="connsiteY19" fmla="*/ 89707 h 2058091"/>
              <a:gd name="connsiteX20" fmla="*/ 1219200 w 1248508"/>
              <a:gd name="connsiteY20" fmla="*/ 13507 h 2058091"/>
              <a:gd name="connsiteX21" fmla="*/ 1248508 w 1248508"/>
              <a:gd name="connsiteY21" fmla="*/ 25230 h 2058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48508" h="2058091">
                <a:moveTo>
                  <a:pt x="0" y="1027553"/>
                </a:moveTo>
                <a:cubicBezTo>
                  <a:pt x="29796" y="1293765"/>
                  <a:pt x="59592" y="1559977"/>
                  <a:pt x="82061" y="1719215"/>
                </a:cubicBezTo>
                <a:cubicBezTo>
                  <a:pt x="104530" y="1878453"/>
                  <a:pt x="119184" y="1932184"/>
                  <a:pt x="134815" y="1982984"/>
                </a:cubicBezTo>
                <a:cubicBezTo>
                  <a:pt x="150446" y="2033784"/>
                  <a:pt x="160215" y="2026946"/>
                  <a:pt x="175846" y="2024015"/>
                </a:cubicBezTo>
                <a:cubicBezTo>
                  <a:pt x="191477" y="2021084"/>
                  <a:pt x="200269" y="2133431"/>
                  <a:pt x="228600" y="1965400"/>
                </a:cubicBezTo>
                <a:cubicBezTo>
                  <a:pt x="256931" y="1797369"/>
                  <a:pt x="311639" y="1282530"/>
                  <a:pt x="345831" y="1015830"/>
                </a:cubicBezTo>
                <a:cubicBezTo>
                  <a:pt x="380023" y="749130"/>
                  <a:pt x="410308" y="527369"/>
                  <a:pt x="433754" y="365200"/>
                </a:cubicBezTo>
                <a:cubicBezTo>
                  <a:pt x="457200" y="203031"/>
                  <a:pt x="468924" y="101430"/>
                  <a:pt x="486508" y="42815"/>
                </a:cubicBezTo>
                <a:cubicBezTo>
                  <a:pt x="504092" y="-15800"/>
                  <a:pt x="523630" y="-2124"/>
                  <a:pt x="539261" y="13507"/>
                </a:cubicBezTo>
                <a:cubicBezTo>
                  <a:pt x="554892" y="29138"/>
                  <a:pt x="550984" y="-31431"/>
                  <a:pt x="580292" y="136600"/>
                </a:cubicBezTo>
                <a:cubicBezTo>
                  <a:pt x="609600" y="304631"/>
                  <a:pt x="680916" y="762807"/>
                  <a:pt x="715108" y="1021692"/>
                </a:cubicBezTo>
                <a:cubicBezTo>
                  <a:pt x="749300" y="1280577"/>
                  <a:pt x="765908" y="1543369"/>
                  <a:pt x="785446" y="1689907"/>
                </a:cubicBezTo>
                <a:cubicBezTo>
                  <a:pt x="804984" y="1836445"/>
                  <a:pt x="819638" y="1849146"/>
                  <a:pt x="832338" y="1900923"/>
                </a:cubicBezTo>
                <a:cubicBezTo>
                  <a:pt x="845038" y="1952700"/>
                  <a:pt x="846992" y="1986892"/>
                  <a:pt x="861646" y="2000569"/>
                </a:cubicBezTo>
                <a:cubicBezTo>
                  <a:pt x="876300" y="2014246"/>
                  <a:pt x="899746" y="2047461"/>
                  <a:pt x="920261" y="1982984"/>
                </a:cubicBezTo>
                <a:cubicBezTo>
                  <a:pt x="940776" y="1918507"/>
                  <a:pt x="962269" y="1773922"/>
                  <a:pt x="984738" y="1613707"/>
                </a:cubicBezTo>
                <a:cubicBezTo>
                  <a:pt x="1007207" y="1453492"/>
                  <a:pt x="1034561" y="1188746"/>
                  <a:pt x="1055077" y="1021692"/>
                </a:cubicBezTo>
                <a:cubicBezTo>
                  <a:pt x="1075593" y="854638"/>
                  <a:pt x="1092200" y="735453"/>
                  <a:pt x="1107831" y="611384"/>
                </a:cubicBezTo>
                <a:cubicBezTo>
                  <a:pt x="1123462" y="487315"/>
                  <a:pt x="1135184" y="364223"/>
                  <a:pt x="1148861" y="277277"/>
                </a:cubicBezTo>
                <a:cubicBezTo>
                  <a:pt x="1162538" y="190331"/>
                  <a:pt x="1178169" y="133669"/>
                  <a:pt x="1189892" y="89707"/>
                </a:cubicBezTo>
                <a:cubicBezTo>
                  <a:pt x="1201615" y="45745"/>
                  <a:pt x="1209431" y="24253"/>
                  <a:pt x="1219200" y="13507"/>
                </a:cubicBezTo>
                <a:cubicBezTo>
                  <a:pt x="1228969" y="2761"/>
                  <a:pt x="1238738" y="13995"/>
                  <a:pt x="1248508" y="25230"/>
                </a:cubicBezTo>
              </a:path>
            </a:pathLst>
          </a:custGeom>
          <a:noFill/>
          <a:ln w="317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onnector: Curved 12">
            <a:extLst>
              <a:ext uri="{FF2B5EF4-FFF2-40B4-BE49-F238E27FC236}">
                <a16:creationId xmlns:a16="http://schemas.microsoft.com/office/drawing/2014/main" id="{D4F68CFC-B752-4AF0-90A2-8B49E429436E}"/>
              </a:ext>
            </a:extLst>
          </p:cNvPr>
          <p:cNvCxnSpPr>
            <a:cxnSpLocks/>
          </p:cNvCxnSpPr>
          <p:nvPr/>
        </p:nvCxnSpPr>
        <p:spPr>
          <a:xfrm rot="5400000">
            <a:off x="2504490" y="2697008"/>
            <a:ext cx="800479" cy="462410"/>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5C9FED7-9374-4FA2-BC43-C8D93F64D5DC}"/>
              </a:ext>
            </a:extLst>
          </p:cNvPr>
          <p:cNvSpPr txBox="1"/>
          <p:nvPr/>
        </p:nvSpPr>
        <p:spPr>
          <a:xfrm>
            <a:off x="2318585" y="1818009"/>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sp>
        <p:nvSpPr>
          <p:cNvPr id="15" name="TextBox 14">
            <a:extLst>
              <a:ext uri="{FF2B5EF4-FFF2-40B4-BE49-F238E27FC236}">
                <a16:creationId xmlns:a16="http://schemas.microsoft.com/office/drawing/2014/main" id="{C2E79DA4-1BA5-44FD-B8CF-94A3B8A1DBC1}"/>
              </a:ext>
            </a:extLst>
          </p:cNvPr>
          <p:cNvSpPr txBox="1"/>
          <p:nvPr/>
        </p:nvSpPr>
        <p:spPr>
          <a:xfrm>
            <a:off x="3772067" y="2017262"/>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once)</a:t>
            </a:r>
          </a:p>
        </p:txBody>
      </p:sp>
      <p:cxnSp>
        <p:nvCxnSpPr>
          <p:cNvPr id="16" name="Connector: Curved 15">
            <a:extLst>
              <a:ext uri="{FF2B5EF4-FFF2-40B4-BE49-F238E27FC236}">
                <a16:creationId xmlns:a16="http://schemas.microsoft.com/office/drawing/2014/main" id="{82470647-3CE2-4DF3-882D-DB88E0BE1129}"/>
              </a:ext>
            </a:extLst>
          </p:cNvPr>
          <p:cNvCxnSpPr>
            <a:cxnSpLocks/>
          </p:cNvCxnSpPr>
          <p:nvPr/>
        </p:nvCxnSpPr>
        <p:spPr>
          <a:xfrm rot="10800000" flipV="1">
            <a:off x="3658965" y="2694831"/>
            <a:ext cx="558059" cy="553711"/>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DD3BFDA-D5C8-44D4-8447-4E5A93B22967}"/>
              </a:ext>
            </a:extLst>
          </p:cNvPr>
          <p:cNvCxnSpPr>
            <a:cxnSpLocks/>
          </p:cNvCxnSpPr>
          <p:nvPr/>
        </p:nvCxnSpPr>
        <p:spPr>
          <a:xfrm>
            <a:off x="1697647" y="3332681"/>
            <a:ext cx="397853"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19" name="Straight Arrow Connector 18">
            <a:extLst>
              <a:ext uri="{FF2B5EF4-FFF2-40B4-BE49-F238E27FC236}">
                <a16:creationId xmlns:a16="http://schemas.microsoft.com/office/drawing/2014/main" id="{AF31BE5A-00DE-4485-A7F1-5CB60E4EFFFC}"/>
              </a:ext>
            </a:extLst>
          </p:cNvPr>
          <p:cNvCxnSpPr/>
          <p:nvPr/>
        </p:nvCxnSpPr>
        <p:spPr>
          <a:xfrm>
            <a:off x="1116622" y="3328453"/>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20" name="Straight Arrow Connector 19">
            <a:extLst>
              <a:ext uri="{FF2B5EF4-FFF2-40B4-BE49-F238E27FC236}">
                <a16:creationId xmlns:a16="http://schemas.microsoft.com/office/drawing/2014/main" id="{9F8E12DF-7354-45F0-AE64-1816746D9055}"/>
              </a:ext>
            </a:extLst>
          </p:cNvPr>
          <p:cNvCxnSpPr/>
          <p:nvPr/>
        </p:nvCxnSpPr>
        <p:spPr>
          <a:xfrm flipH="1">
            <a:off x="1807541" y="5639785"/>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3DC33BB-B0FF-46AC-A989-D1999511A30D}"/>
              </a:ext>
            </a:extLst>
          </p:cNvPr>
          <p:cNvSpPr txBox="1"/>
          <p:nvPr/>
        </p:nvSpPr>
        <p:spPr>
          <a:xfrm>
            <a:off x="334762" y="1491876"/>
            <a:ext cx="1983823" cy="830997"/>
          </a:xfrm>
          <a:prstGeom prst="rect">
            <a:avLst/>
          </a:prstGeom>
          <a:noFill/>
        </p:spPr>
        <p:txBody>
          <a:bodyPr wrap="square" rtlCol="0">
            <a:spAutoFit/>
          </a:bodyPr>
          <a:lstStyle/>
          <a:p>
            <a:r>
              <a:rPr lang="en-US" sz="1600" dirty="0"/>
              <a:t>auspicious: rightward (greenish) waves </a:t>
            </a:r>
          </a:p>
          <a:p>
            <a:r>
              <a:rPr lang="en-US" sz="1600" dirty="0"/>
              <a:t>overlap. </a:t>
            </a:r>
          </a:p>
        </p:txBody>
      </p:sp>
      <p:cxnSp>
        <p:nvCxnSpPr>
          <p:cNvPr id="24" name="Connector: Curved 23">
            <a:extLst>
              <a:ext uri="{FF2B5EF4-FFF2-40B4-BE49-F238E27FC236}">
                <a16:creationId xmlns:a16="http://schemas.microsoft.com/office/drawing/2014/main" id="{B5587D9C-9B9B-4AA8-AE98-EC781B261773}"/>
              </a:ext>
            </a:extLst>
          </p:cNvPr>
          <p:cNvCxnSpPr>
            <a:cxnSpLocks/>
          </p:cNvCxnSpPr>
          <p:nvPr/>
        </p:nvCxnSpPr>
        <p:spPr>
          <a:xfrm rot="5400000">
            <a:off x="880434" y="2638974"/>
            <a:ext cx="845759" cy="373378"/>
          </a:xfrm>
          <a:prstGeom prst="curved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28" name="Object 27">
            <a:extLst>
              <a:ext uri="{FF2B5EF4-FFF2-40B4-BE49-F238E27FC236}">
                <a16:creationId xmlns:a16="http://schemas.microsoft.com/office/drawing/2014/main" id="{8E9271E8-150E-4954-A5DF-D34D5A858964}"/>
              </a:ext>
            </a:extLst>
          </p:cNvPr>
          <p:cNvGraphicFramePr>
            <a:graphicFrameLocks noChangeAspect="1"/>
          </p:cNvGraphicFramePr>
          <p:nvPr>
            <p:extLst>
              <p:ext uri="{D42A27DB-BD31-4B8C-83A1-F6EECF244321}">
                <p14:modId xmlns:p14="http://schemas.microsoft.com/office/powerpoint/2010/main" val="3482264680"/>
              </p:ext>
            </p:extLst>
          </p:nvPr>
        </p:nvGraphicFramePr>
        <p:xfrm>
          <a:off x="5999271" y="2355158"/>
          <a:ext cx="5973762" cy="3543300"/>
        </p:xfrm>
        <a:graphic>
          <a:graphicData uri="http://schemas.openxmlformats.org/presentationml/2006/ole">
            <mc:AlternateContent xmlns:mc="http://schemas.openxmlformats.org/markup-compatibility/2006">
              <mc:Choice xmlns:v="urn:schemas-microsoft-com:vml" Requires="v">
                <p:oleObj name="Bitmap Image" r:id="rId4" imgW="5974200" imgH="3543480" progId="Paint.Picture">
                  <p:embed/>
                </p:oleObj>
              </mc:Choice>
              <mc:Fallback>
                <p:oleObj name="Bitmap Image" r:id="rId4" imgW="5974200" imgH="3543480" progId="Paint.Picture">
                  <p:embed/>
                  <p:pic>
                    <p:nvPicPr>
                      <p:cNvPr id="0" name="Object 6"/>
                      <p:cNvPicPr>
                        <a:picLocks noChangeAspect="1" noChangeArrowheads="1"/>
                      </p:cNvPicPr>
                      <p:nvPr/>
                    </p:nvPicPr>
                    <p:blipFill>
                      <a:blip r:embed="rId5"/>
                      <a:srcRect/>
                      <a:stretch>
                        <a:fillRect/>
                      </a:stretch>
                    </p:blipFill>
                    <p:spPr bwMode="auto">
                      <a:xfrm>
                        <a:off x="5999271" y="2355158"/>
                        <a:ext cx="5973762" cy="354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Freeform: Shape 28">
            <a:extLst>
              <a:ext uri="{FF2B5EF4-FFF2-40B4-BE49-F238E27FC236}">
                <a16:creationId xmlns:a16="http://schemas.microsoft.com/office/drawing/2014/main" id="{9E014FBF-EA96-4F6A-BAD4-86768CB6B594}"/>
              </a:ext>
            </a:extLst>
          </p:cNvPr>
          <p:cNvSpPr/>
          <p:nvPr/>
        </p:nvSpPr>
        <p:spPr>
          <a:xfrm>
            <a:off x="8041495" y="3314765"/>
            <a:ext cx="1306286" cy="2181273"/>
          </a:xfrm>
          <a:custGeom>
            <a:avLst/>
            <a:gdLst>
              <a:gd name="connsiteX0" fmla="*/ 0 w 1306286"/>
              <a:gd name="connsiteY0" fmla="*/ 2150734 h 2181273"/>
              <a:gd name="connsiteX1" fmla="*/ 83602 w 1306286"/>
              <a:gd name="connsiteY1" fmla="*/ 1905153 h 2181273"/>
              <a:gd name="connsiteX2" fmla="*/ 182880 w 1306286"/>
              <a:gd name="connsiteY2" fmla="*/ 1105706 h 2181273"/>
              <a:gd name="connsiteX3" fmla="*/ 229906 w 1306286"/>
              <a:gd name="connsiteY3" fmla="*/ 583192 h 2181273"/>
              <a:gd name="connsiteX4" fmla="*/ 287383 w 1306286"/>
              <a:gd name="connsiteY4" fmla="*/ 233107 h 2181273"/>
              <a:gd name="connsiteX5" fmla="*/ 344859 w 1306286"/>
              <a:gd name="connsiteY5" fmla="*/ 45002 h 2181273"/>
              <a:gd name="connsiteX6" fmla="*/ 397111 w 1306286"/>
              <a:gd name="connsiteY6" fmla="*/ 71128 h 2181273"/>
              <a:gd name="connsiteX7" fmla="*/ 454587 w 1306286"/>
              <a:gd name="connsiteY7" fmla="*/ 327160 h 2181273"/>
              <a:gd name="connsiteX8" fmla="*/ 543415 w 1306286"/>
              <a:gd name="connsiteY8" fmla="*/ 1095256 h 2181273"/>
              <a:gd name="connsiteX9" fmla="*/ 616567 w 1306286"/>
              <a:gd name="connsiteY9" fmla="*/ 1680472 h 2181273"/>
              <a:gd name="connsiteX10" fmla="*/ 684494 w 1306286"/>
              <a:gd name="connsiteY10" fmla="*/ 2025331 h 2181273"/>
              <a:gd name="connsiteX11" fmla="*/ 741970 w 1306286"/>
              <a:gd name="connsiteY11" fmla="*/ 2176860 h 2181273"/>
              <a:gd name="connsiteX12" fmla="*/ 841248 w 1306286"/>
              <a:gd name="connsiteY12" fmla="*/ 1868577 h 2181273"/>
              <a:gd name="connsiteX13" fmla="*/ 930075 w 1306286"/>
              <a:gd name="connsiteY13" fmla="*/ 1131832 h 2181273"/>
              <a:gd name="connsiteX14" fmla="*/ 998002 w 1306286"/>
              <a:gd name="connsiteY14" fmla="*/ 562291 h 2181273"/>
              <a:gd name="connsiteX15" fmla="*/ 1055479 w 1306286"/>
              <a:gd name="connsiteY15" fmla="*/ 165180 h 2181273"/>
              <a:gd name="connsiteX16" fmla="*/ 1097280 w 1306286"/>
              <a:gd name="connsiteY16" fmla="*/ 45002 h 2181273"/>
              <a:gd name="connsiteX17" fmla="*/ 1165207 w 1306286"/>
              <a:gd name="connsiteY17" fmla="*/ 97253 h 2181273"/>
              <a:gd name="connsiteX18" fmla="*/ 1306286 w 1306286"/>
              <a:gd name="connsiteY18" fmla="*/ 1090030 h 218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06286" h="2181273">
                <a:moveTo>
                  <a:pt x="0" y="2150734"/>
                </a:moveTo>
                <a:cubicBezTo>
                  <a:pt x="26561" y="2115029"/>
                  <a:pt x="53122" y="2079324"/>
                  <a:pt x="83602" y="1905153"/>
                </a:cubicBezTo>
                <a:cubicBezTo>
                  <a:pt x="114082" y="1730982"/>
                  <a:pt x="158496" y="1326033"/>
                  <a:pt x="182880" y="1105706"/>
                </a:cubicBezTo>
                <a:cubicBezTo>
                  <a:pt x="207264" y="885379"/>
                  <a:pt x="212489" y="728625"/>
                  <a:pt x="229906" y="583192"/>
                </a:cubicBezTo>
                <a:cubicBezTo>
                  <a:pt x="247323" y="437759"/>
                  <a:pt x="268224" y="322805"/>
                  <a:pt x="287383" y="233107"/>
                </a:cubicBezTo>
                <a:cubicBezTo>
                  <a:pt x="306542" y="143409"/>
                  <a:pt x="326571" y="71999"/>
                  <a:pt x="344859" y="45002"/>
                </a:cubicBezTo>
                <a:cubicBezTo>
                  <a:pt x="363147" y="18005"/>
                  <a:pt x="378823" y="24102"/>
                  <a:pt x="397111" y="71128"/>
                </a:cubicBezTo>
                <a:cubicBezTo>
                  <a:pt x="415399" y="118154"/>
                  <a:pt x="430203" y="156472"/>
                  <a:pt x="454587" y="327160"/>
                </a:cubicBezTo>
                <a:cubicBezTo>
                  <a:pt x="478971" y="497848"/>
                  <a:pt x="516418" y="869704"/>
                  <a:pt x="543415" y="1095256"/>
                </a:cubicBezTo>
                <a:cubicBezTo>
                  <a:pt x="570412" y="1320808"/>
                  <a:pt x="593054" y="1525459"/>
                  <a:pt x="616567" y="1680472"/>
                </a:cubicBezTo>
                <a:cubicBezTo>
                  <a:pt x="640080" y="1835485"/>
                  <a:pt x="663594" y="1942600"/>
                  <a:pt x="684494" y="2025331"/>
                </a:cubicBezTo>
                <a:cubicBezTo>
                  <a:pt x="705394" y="2108062"/>
                  <a:pt x="715844" y="2202986"/>
                  <a:pt x="741970" y="2176860"/>
                </a:cubicBezTo>
                <a:cubicBezTo>
                  <a:pt x="768096" y="2150734"/>
                  <a:pt x="809897" y="2042748"/>
                  <a:pt x="841248" y="1868577"/>
                </a:cubicBezTo>
                <a:cubicBezTo>
                  <a:pt x="872599" y="1694406"/>
                  <a:pt x="903949" y="1349546"/>
                  <a:pt x="930075" y="1131832"/>
                </a:cubicBezTo>
                <a:cubicBezTo>
                  <a:pt x="956201" y="914118"/>
                  <a:pt x="977101" y="723400"/>
                  <a:pt x="998002" y="562291"/>
                </a:cubicBezTo>
                <a:cubicBezTo>
                  <a:pt x="1018903" y="401182"/>
                  <a:pt x="1038933" y="251395"/>
                  <a:pt x="1055479" y="165180"/>
                </a:cubicBezTo>
                <a:cubicBezTo>
                  <a:pt x="1072025" y="78965"/>
                  <a:pt x="1078992" y="56323"/>
                  <a:pt x="1097280" y="45002"/>
                </a:cubicBezTo>
                <a:cubicBezTo>
                  <a:pt x="1115568" y="33681"/>
                  <a:pt x="1130373" y="-76918"/>
                  <a:pt x="1165207" y="97253"/>
                </a:cubicBezTo>
                <a:cubicBezTo>
                  <a:pt x="1200041" y="271424"/>
                  <a:pt x="1253163" y="680727"/>
                  <a:pt x="1306286" y="1090030"/>
                </a:cubicBezTo>
              </a:path>
            </a:pathLst>
          </a:cu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A7858750-B1DC-430B-B04A-E8327467CC3D}"/>
              </a:ext>
            </a:extLst>
          </p:cNvPr>
          <p:cNvSpPr/>
          <p:nvPr/>
        </p:nvSpPr>
        <p:spPr>
          <a:xfrm flipH="1">
            <a:off x="6715186" y="3380229"/>
            <a:ext cx="1306286" cy="2032581"/>
          </a:xfrm>
          <a:custGeom>
            <a:avLst/>
            <a:gdLst>
              <a:gd name="connsiteX0" fmla="*/ 0 w 1306286"/>
              <a:gd name="connsiteY0" fmla="*/ 2150734 h 2181273"/>
              <a:gd name="connsiteX1" fmla="*/ 83602 w 1306286"/>
              <a:gd name="connsiteY1" fmla="*/ 1905153 h 2181273"/>
              <a:gd name="connsiteX2" fmla="*/ 182880 w 1306286"/>
              <a:gd name="connsiteY2" fmla="*/ 1105706 h 2181273"/>
              <a:gd name="connsiteX3" fmla="*/ 229906 w 1306286"/>
              <a:gd name="connsiteY3" fmla="*/ 583192 h 2181273"/>
              <a:gd name="connsiteX4" fmla="*/ 287383 w 1306286"/>
              <a:gd name="connsiteY4" fmla="*/ 233107 h 2181273"/>
              <a:gd name="connsiteX5" fmla="*/ 344859 w 1306286"/>
              <a:gd name="connsiteY5" fmla="*/ 45002 h 2181273"/>
              <a:gd name="connsiteX6" fmla="*/ 397111 w 1306286"/>
              <a:gd name="connsiteY6" fmla="*/ 71128 h 2181273"/>
              <a:gd name="connsiteX7" fmla="*/ 454587 w 1306286"/>
              <a:gd name="connsiteY7" fmla="*/ 327160 h 2181273"/>
              <a:gd name="connsiteX8" fmla="*/ 543415 w 1306286"/>
              <a:gd name="connsiteY8" fmla="*/ 1095256 h 2181273"/>
              <a:gd name="connsiteX9" fmla="*/ 616567 w 1306286"/>
              <a:gd name="connsiteY9" fmla="*/ 1680472 h 2181273"/>
              <a:gd name="connsiteX10" fmla="*/ 684494 w 1306286"/>
              <a:gd name="connsiteY10" fmla="*/ 2025331 h 2181273"/>
              <a:gd name="connsiteX11" fmla="*/ 741970 w 1306286"/>
              <a:gd name="connsiteY11" fmla="*/ 2176860 h 2181273"/>
              <a:gd name="connsiteX12" fmla="*/ 841248 w 1306286"/>
              <a:gd name="connsiteY12" fmla="*/ 1868577 h 2181273"/>
              <a:gd name="connsiteX13" fmla="*/ 930075 w 1306286"/>
              <a:gd name="connsiteY13" fmla="*/ 1131832 h 2181273"/>
              <a:gd name="connsiteX14" fmla="*/ 998002 w 1306286"/>
              <a:gd name="connsiteY14" fmla="*/ 562291 h 2181273"/>
              <a:gd name="connsiteX15" fmla="*/ 1055479 w 1306286"/>
              <a:gd name="connsiteY15" fmla="*/ 165180 h 2181273"/>
              <a:gd name="connsiteX16" fmla="*/ 1097280 w 1306286"/>
              <a:gd name="connsiteY16" fmla="*/ 45002 h 2181273"/>
              <a:gd name="connsiteX17" fmla="*/ 1165207 w 1306286"/>
              <a:gd name="connsiteY17" fmla="*/ 97253 h 2181273"/>
              <a:gd name="connsiteX18" fmla="*/ 1306286 w 1306286"/>
              <a:gd name="connsiteY18" fmla="*/ 1090030 h 218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06286" h="2181273">
                <a:moveTo>
                  <a:pt x="0" y="2150734"/>
                </a:moveTo>
                <a:cubicBezTo>
                  <a:pt x="26561" y="2115029"/>
                  <a:pt x="53122" y="2079324"/>
                  <a:pt x="83602" y="1905153"/>
                </a:cubicBezTo>
                <a:cubicBezTo>
                  <a:pt x="114082" y="1730982"/>
                  <a:pt x="158496" y="1326033"/>
                  <a:pt x="182880" y="1105706"/>
                </a:cubicBezTo>
                <a:cubicBezTo>
                  <a:pt x="207264" y="885379"/>
                  <a:pt x="212489" y="728625"/>
                  <a:pt x="229906" y="583192"/>
                </a:cubicBezTo>
                <a:cubicBezTo>
                  <a:pt x="247323" y="437759"/>
                  <a:pt x="268224" y="322805"/>
                  <a:pt x="287383" y="233107"/>
                </a:cubicBezTo>
                <a:cubicBezTo>
                  <a:pt x="306542" y="143409"/>
                  <a:pt x="326571" y="71999"/>
                  <a:pt x="344859" y="45002"/>
                </a:cubicBezTo>
                <a:cubicBezTo>
                  <a:pt x="363147" y="18005"/>
                  <a:pt x="378823" y="24102"/>
                  <a:pt x="397111" y="71128"/>
                </a:cubicBezTo>
                <a:cubicBezTo>
                  <a:pt x="415399" y="118154"/>
                  <a:pt x="430203" y="156472"/>
                  <a:pt x="454587" y="327160"/>
                </a:cubicBezTo>
                <a:cubicBezTo>
                  <a:pt x="478971" y="497848"/>
                  <a:pt x="516418" y="869704"/>
                  <a:pt x="543415" y="1095256"/>
                </a:cubicBezTo>
                <a:cubicBezTo>
                  <a:pt x="570412" y="1320808"/>
                  <a:pt x="593054" y="1525459"/>
                  <a:pt x="616567" y="1680472"/>
                </a:cubicBezTo>
                <a:cubicBezTo>
                  <a:pt x="640080" y="1835485"/>
                  <a:pt x="663594" y="1942600"/>
                  <a:pt x="684494" y="2025331"/>
                </a:cubicBezTo>
                <a:cubicBezTo>
                  <a:pt x="705394" y="2108062"/>
                  <a:pt x="715844" y="2202986"/>
                  <a:pt x="741970" y="2176860"/>
                </a:cubicBezTo>
                <a:cubicBezTo>
                  <a:pt x="768096" y="2150734"/>
                  <a:pt x="809897" y="2042748"/>
                  <a:pt x="841248" y="1868577"/>
                </a:cubicBezTo>
                <a:cubicBezTo>
                  <a:pt x="872599" y="1694406"/>
                  <a:pt x="903949" y="1349546"/>
                  <a:pt x="930075" y="1131832"/>
                </a:cubicBezTo>
                <a:cubicBezTo>
                  <a:pt x="956201" y="914118"/>
                  <a:pt x="977101" y="723400"/>
                  <a:pt x="998002" y="562291"/>
                </a:cubicBezTo>
                <a:cubicBezTo>
                  <a:pt x="1018903" y="401182"/>
                  <a:pt x="1038933" y="251395"/>
                  <a:pt x="1055479" y="165180"/>
                </a:cubicBezTo>
                <a:cubicBezTo>
                  <a:pt x="1072025" y="78965"/>
                  <a:pt x="1078992" y="56323"/>
                  <a:pt x="1097280" y="45002"/>
                </a:cubicBezTo>
                <a:cubicBezTo>
                  <a:pt x="1115568" y="33681"/>
                  <a:pt x="1130373" y="-76918"/>
                  <a:pt x="1165207" y="97253"/>
                </a:cubicBezTo>
                <a:cubicBezTo>
                  <a:pt x="1200041" y="271424"/>
                  <a:pt x="1253163" y="680727"/>
                  <a:pt x="1306286" y="1090030"/>
                </a:cubicBezTo>
              </a:path>
            </a:pathLst>
          </a:cu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Connector: Curved 30">
            <a:extLst>
              <a:ext uri="{FF2B5EF4-FFF2-40B4-BE49-F238E27FC236}">
                <a16:creationId xmlns:a16="http://schemas.microsoft.com/office/drawing/2014/main" id="{314F0049-0A86-4E79-83C2-BD7338C54085}"/>
              </a:ext>
            </a:extLst>
          </p:cNvPr>
          <p:cNvCxnSpPr>
            <a:cxnSpLocks/>
          </p:cNvCxnSpPr>
          <p:nvPr/>
        </p:nvCxnSpPr>
        <p:spPr>
          <a:xfrm rot="5400000">
            <a:off x="8304174" y="2586938"/>
            <a:ext cx="800479" cy="462410"/>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747472C7-5B0B-4922-9D75-28C355553161}"/>
              </a:ext>
            </a:extLst>
          </p:cNvPr>
          <p:cNvSpPr txBox="1"/>
          <p:nvPr/>
        </p:nvSpPr>
        <p:spPr>
          <a:xfrm>
            <a:off x="8118269" y="1707939"/>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34" name="Straight Arrow Connector 33">
            <a:extLst>
              <a:ext uri="{FF2B5EF4-FFF2-40B4-BE49-F238E27FC236}">
                <a16:creationId xmlns:a16="http://schemas.microsoft.com/office/drawing/2014/main" id="{33EA2D8C-9BF2-4F2E-8DB6-07DD1F01E0D8}"/>
              </a:ext>
            </a:extLst>
          </p:cNvPr>
          <p:cNvCxnSpPr/>
          <p:nvPr/>
        </p:nvCxnSpPr>
        <p:spPr>
          <a:xfrm flipH="1">
            <a:off x="7260091" y="5656718"/>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Freeform: Shape 34">
            <a:extLst>
              <a:ext uri="{FF2B5EF4-FFF2-40B4-BE49-F238E27FC236}">
                <a16:creationId xmlns:a16="http://schemas.microsoft.com/office/drawing/2014/main" id="{781A8E4D-2380-4452-A02E-90FA64747807}"/>
              </a:ext>
            </a:extLst>
          </p:cNvPr>
          <p:cNvSpPr/>
          <p:nvPr/>
        </p:nvSpPr>
        <p:spPr>
          <a:xfrm>
            <a:off x="9367736" y="3338059"/>
            <a:ext cx="1279187" cy="2156304"/>
          </a:xfrm>
          <a:custGeom>
            <a:avLst/>
            <a:gdLst>
              <a:gd name="connsiteX0" fmla="*/ 0 w 1279187"/>
              <a:gd name="connsiteY0" fmla="*/ 1117209 h 2156304"/>
              <a:gd name="connsiteX1" fmla="*/ 38911 w 1279187"/>
              <a:gd name="connsiteY1" fmla="*/ 1584137 h 2156304"/>
              <a:gd name="connsiteX2" fmla="*/ 150779 w 1279187"/>
              <a:gd name="connsiteY2" fmla="*/ 2138613 h 2156304"/>
              <a:gd name="connsiteX3" fmla="*/ 150779 w 1279187"/>
              <a:gd name="connsiteY3" fmla="*/ 2138613 h 2156304"/>
              <a:gd name="connsiteX4" fmla="*/ 175098 w 1279187"/>
              <a:gd name="connsiteY4" fmla="*/ 2148341 h 2156304"/>
              <a:gd name="connsiteX5" fmla="*/ 233464 w 1279187"/>
              <a:gd name="connsiteY5" fmla="*/ 2007290 h 2156304"/>
              <a:gd name="connsiteX6" fmla="*/ 359924 w 1279187"/>
              <a:gd name="connsiteY6" fmla="*/ 1097754 h 2156304"/>
              <a:gd name="connsiteX7" fmla="*/ 413426 w 1279187"/>
              <a:gd name="connsiteY7" fmla="*/ 553005 h 2156304"/>
              <a:gd name="connsiteX8" fmla="*/ 486383 w 1279187"/>
              <a:gd name="connsiteY8" fmla="*/ 163898 h 2156304"/>
              <a:gd name="connsiteX9" fmla="*/ 549613 w 1279187"/>
              <a:gd name="connsiteY9" fmla="*/ 17984 h 2156304"/>
              <a:gd name="connsiteX10" fmla="*/ 685800 w 1279187"/>
              <a:gd name="connsiteY10" fmla="*/ 548141 h 2156304"/>
              <a:gd name="connsiteX11" fmla="*/ 729575 w 1279187"/>
              <a:gd name="connsiteY11" fmla="*/ 1058843 h 2156304"/>
              <a:gd name="connsiteX12" fmla="*/ 851170 w 1279187"/>
              <a:gd name="connsiteY12" fmla="*/ 1919741 h 2156304"/>
              <a:gd name="connsiteX13" fmla="*/ 919264 w 1279187"/>
              <a:gd name="connsiteY13" fmla="*/ 2143477 h 2156304"/>
              <a:gd name="connsiteX14" fmla="*/ 919264 w 1279187"/>
              <a:gd name="connsiteY14" fmla="*/ 2143477 h 2156304"/>
              <a:gd name="connsiteX15" fmla="*/ 1001949 w 1279187"/>
              <a:gd name="connsiteY15" fmla="*/ 1992698 h 2156304"/>
              <a:gd name="connsiteX16" fmla="*/ 1113817 w 1279187"/>
              <a:gd name="connsiteY16" fmla="*/ 1078298 h 2156304"/>
              <a:gd name="connsiteX17" fmla="*/ 1172183 w 1279187"/>
              <a:gd name="connsiteY17" fmla="*/ 465456 h 2156304"/>
              <a:gd name="connsiteX18" fmla="*/ 1279187 w 1279187"/>
              <a:gd name="connsiteY18" fmla="*/ 22847 h 215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79187" h="2156304">
                <a:moveTo>
                  <a:pt x="0" y="1117209"/>
                </a:moveTo>
                <a:cubicBezTo>
                  <a:pt x="6890" y="1265556"/>
                  <a:pt x="13781" y="1413903"/>
                  <a:pt x="38911" y="1584137"/>
                </a:cubicBezTo>
                <a:cubicBezTo>
                  <a:pt x="64041" y="1754371"/>
                  <a:pt x="150779" y="2138613"/>
                  <a:pt x="150779" y="2138613"/>
                </a:cubicBezTo>
                <a:lnTo>
                  <a:pt x="150779" y="2138613"/>
                </a:lnTo>
                <a:cubicBezTo>
                  <a:pt x="154832" y="2140234"/>
                  <a:pt x="161317" y="2170228"/>
                  <a:pt x="175098" y="2148341"/>
                </a:cubicBezTo>
                <a:cubicBezTo>
                  <a:pt x="188879" y="2126454"/>
                  <a:pt x="202660" y="2182388"/>
                  <a:pt x="233464" y="2007290"/>
                </a:cubicBezTo>
                <a:cubicBezTo>
                  <a:pt x="264268" y="1832192"/>
                  <a:pt x="329930" y="1340135"/>
                  <a:pt x="359924" y="1097754"/>
                </a:cubicBezTo>
                <a:cubicBezTo>
                  <a:pt x="389918" y="855373"/>
                  <a:pt x="392350" y="708648"/>
                  <a:pt x="413426" y="553005"/>
                </a:cubicBezTo>
                <a:cubicBezTo>
                  <a:pt x="434502" y="397362"/>
                  <a:pt x="463685" y="253068"/>
                  <a:pt x="486383" y="163898"/>
                </a:cubicBezTo>
                <a:cubicBezTo>
                  <a:pt x="509081" y="74728"/>
                  <a:pt x="516377" y="-46056"/>
                  <a:pt x="549613" y="17984"/>
                </a:cubicBezTo>
                <a:cubicBezTo>
                  <a:pt x="582849" y="82024"/>
                  <a:pt x="655806" y="374665"/>
                  <a:pt x="685800" y="548141"/>
                </a:cubicBezTo>
                <a:cubicBezTo>
                  <a:pt x="715794" y="721617"/>
                  <a:pt x="702013" y="830243"/>
                  <a:pt x="729575" y="1058843"/>
                </a:cubicBezTo>
                <a:cubicBezTo>
                  <a:pt x="757137" y="1287443"/>
                  <a:pt x="819555" y="1738969"/>
                  <a:pt x="851170" y="1919741"/>
                </a:cubicBezTo>
                <a:cubicBezTo>
                  <a:pt x="882785" y="2100513"/>
                  <a:pt x="919264" y="2143477"/>
                  <a:pt x="919264" y="2143477"/>
                </a:cubicBezTo>
                <a:lnTo>
                  <a:pt x="919264" y="2143477"/>
                </a:lnTo>
                <a:cubicBezTo>
                  <a:pt x="933045" y="2118347"/>
                  <a:pt x="969524" y="2170228"/>
                  <a:pt x="1001949" y="1992698"/>
                </a:cubicBezTo>
                <a:cubicBezTo>
                  <a:pt x="1034375" y="1815168"/>
                  <a:pt x="1085445" y="1332838"/>
                  <a:pt x="1113817" y="1078298"/>
                </a:cubicBezTo>
                <a:cubicBezTo>
                  <a:pt x="1142189" y="823758"/>
                  <a:pt x="1144621" y="641364"/>
                  <a:pt x="1172183" y="465456"/>
                </a:cubicBezTo>
                <a:cubicBezTo>
                  <a:pt x="1199745" y="289548"/>
                  <a:pt x="1257300" y="96615"/>
                  <a:pt x="1279187" y="22847"/>
                </a:cubicBezTo>
              </a:path>
            </a:pathLst>
          </a:custGeom>
          <a:noFill/>
          <a:ln w="38100">
            <a:solidFill>
              <a:srgbClr val="92D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63A43935-6A42-4624-8CFD-697310EC09DF}"/>
              </a:ext>
            </a:extLst>
          </p:cNvPr>
          <p:cNvSpPr/>
          <p:nvPr/>
        </p:nvSpPr>
        <p:spPr>
          <a:xfrm flipV="1">
            <a:off x="6733174" y="3422413"/>
            <a:ext cx="1279187" cy="1945298"/>
          </a:xfrm>
          <a:custGeom>
            <a:avLst/>
            <a:gdLst>
              <a:gd name="connsiteX0" fmla="*/ 0 w 1279187"/>
              <a:gd name="connsiteY0" fmla="*/ 1117209 h 2156304"/>
              <a:gd name="connsiteX1" fmla="*/ 38911 w 1279187"/>
              <a:gd name="connsiteY1" fmla="*/ 1584137 h 2156304"/>
              <a:gd name="connsiteX2" fmla="*/ 150779 w 1279187"/>
              <a:gd name="connsiteY2" fmla="*/ 2138613 h 2156304"/>
              <a:gd name="connsiteX3" fmla="*/ 150779 w 1279187"/>
              <a:gd name="connsiteY3" fmla="*/ 2138613 h 2156304"/>
              <a:gd name="connsiteX4" fmla="*/ 175098 w 1279187"/>
              <a:gd name="connsiteY4" fmla="*/ 2148341 h 2156304"/>
              <a:gd name="connsiteX5" fmla="*/ 233464 w 1279187"/>
              <a:gd name="connsiteY5" fmla="*/ 2007290 h 2156304"/>
              <a:gd name="connsiteX6" fmla="*/ 359924 w 1279187"/>
              <a:gd name="connsiteY6" fmla="*/ 1097754 h 2156304"/>
              <a:gd name="connsiteX7" fmla="*/ 413426 w 1279187"/>
              <a:gd name="connsiteY7" fmla="*/ 553005 h 2156304"/>
              <a:gd name="connsiteX8" fmla="*/ 486383 w 1279187"/>
              <a:gd name="connsiteY8" fmla="*/ 163898 h 2156304"/>
              <a:gd name="connsiteX9" fmla="*/ 549613 w 1279187"/>
              <a:gd name="connsiteY9" fmla="*/ 17984 h 2156304"/>
              <a:gd name="connsiteX10" fmla="*/ 685800 w 1279187"/>
              <a:gd name="connsiteY10" fmla="*/ 548141 h 2156304"/>
              <a:gd name="connsiteX11" fmla="*/ 729575 w 1279187"/>
              <a:gd name="connsiteY11" fmla="*/ 1058843 h 2156304"/>
              <a:gd name="connsiteX12" fmla="*/ 851170 w 1279187"/>
              <a:gd name="connsiteY12" fmla="*/ 1919741 h 2156304"/>
              <a:gd name="connsiteX13" fmla="*/ 919264 w 1279187"/>
              <a:gd name="connsiteY13" fmla="*/ 2143477 h 2156304"/>
              <a:gd name="connsiteX14" fmla="*/ 919264 w 1279187"/>
              <a:gd name="connsiteY14" fmla="*/ 2143477 h 2156304"/>
              <a:gd name="connsiteX15" fmla="*/ 1001949 w 1279187"/>
              <a:gd name="connsiteY15" fmla="*/ 1992698 h 2156304"/>
              <a:gd name="connsiteX16" fmla="*/ 1113817 w 1279187"/>
              <a:gd name="connsiteY16" fmla="*/ 1078298 h 2156304"/>
              <a:gd name="connsiteX17" fmla="*/ 1172183 w 1279187"/>
              <a:gd name="connsiteY17" fmla="*/ 465456 h 2156304"/>
              <a:gd name="connsiteX18" fmla="*/ 1279187 w 1279187"/>
              <a:gd name="connsiteY18" fmla="*/ 22847 h 215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79187" h="2156304">
                <a:moveTo>
                  <a:pt x="0" y="1117209"/>
                </a:moveTo>
                <a:cubicBezTo>
                  <a:pt x="6890" y="1265556"/>
                  <a:pt x="13781" y="1413903"/>
                  <a:pt x="38911" y="1584137"/>
                </a:cubicBezTo>
                <a:cubicBezTo>
                  <a:pt x="64041" y="1754371"/>
                  <a:pt x="150779" y="2138613"/>
                  <a:pt x="150779" y="2138613"/>
                </a:cubicBezTo>
                <a:lnTo>
                  <a:pt x="150779" y="2138613"/>
                </a:lnTo>
                <a:cubicBezTo>
                  <a:pt x="154832" y="2140234"/>
                  <a:pt x="161317" y="2170228"/>
                  <a:pt x="175098" y="2148341"/>
                </a:cubicBezTo>
                <a:cubicBezTo>
                  <a:pt x="188879" y="2126454"/>
                  <a:pt x="202660" y="2182388"/>
                  <a:pt x="233464" y="2007290"/>
                </a:cubicBezTo>
                <a:cubicBezTo>
                  <a:pt x="264268" y="1832192"/>
                  <a:pt x="329930" y="1340135"/>
                  <a:pt x="359924" y="1097754"/>
                </a:cubicBezTo>
                <a:cubicBezTo>
                  <a:pt x="389918" y="855373"/>
                  <a:pt x="392350" y="708648"/>
                  <a:pt x="413426" y="553005"/>
                </a:cubicBezTo>
                <a:cubicBezTo>
                  <a:pt x="434502" y="397362"/>
                  <a:pt x="463685" y="253068"/>
                  <a:pt x="486383" y="163898"/>
                </a:cubicBezTo>
                <a:cubicBezTo>
                  <a:pt x="509081" y="74728"/>
                  <a:pt x="516377" y="-46056"/>
                  <a:pt x="549613" y="17984"/>
                </a:cubicBezTo>
                <a:cubicBezTo>
                  <a:pt x="582849" y="82024"/>
                  <a:pt x="655806" y="374665"/>
                  <a:pt x="685800" y="548141"/>
                </a:cubicBezTo>
                <a:cubicBezTo>
                  <a:pt x="715794" y="721617"/>
                  <a:pt x="702013" y="830243"/>
                  <a:pt x="729575" y="1058843"/>
                </a:cubicBezTo>
                <a:cubicBezTo>
                  <a:pt x="757137" y="1287443"/>
                  <a:pt x="819555" y="1738969"/>
                  <a:pt x="851170" y="1919741"/>
                </a:cubicBezTo>
                <a:cubicBezTo>
                  <a:pt x="882785" y="2100513"/>
                  <a:pt x="919264" y="2143477"/>
                  <a:pt x="919264" y="2143477"/>
                </a:cubicBezTo>
                <a:lnTo>
                  <a:pt x="919264" y="2143477"/>
                </a:lnTo>
                <a:cubicBezTo>
                  <a:pt x="933045" y="2118347"/>
                  <a:pt x="969524" y="2170228"/>
                  <a:pt x="1001949" y="1992698"/>
                </a:cubicBezTo>
                <a:cubicBezTo>
                  <a:pt x="1034375" y="1815168"/>
                  <a:pt x="1085445" y="1332838"/>
                  <a:pt x="1113817" y="1078298"/>
                </a:cubicBezTo>
                <a:cubicBezTo>
                  <a:pt x="1142189" y="823758"/>
                  <a:pt x="1144621" y="641364"/>
                  <a:pt x="1172183" y="465456"/>
                </a:cubicBezTo>
                <a:cubicBezTo>
                  <a:pt x="1199745" y="289548"/>
                  <a:pt x="1257300" y="96615"/>
                  <a:pt x="1279187" y="22847"/>
                </a:cubicBez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90E43C00-BED9-4524-B378-9F2726A88AA5}"/>
              </a:ext>
            </a:extLst>
          </p:cNvPr>
          <p:cNvSpPr txBox="1"/>
          <p:nvPr/>
        </p:nvSpPr>
        <p:spPr>
          <a:xfrm>
            <a:off x="9591842" y="1998212"/>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once)</a:t>
            </a:r>
          </a:p>
        </p:txBody>
      </p:sp>
      <p:cxnSp>
        <p:nvCxnSpPr>
          <p:cNvPr id="39" name="Connector: Curved 38">
            <a:extLst>
              <a:ext uri="{FF2B5EF4-FFF2-40B4-BE49-F238E27FC236}">
                <a16:creationId xmlns:a16="http://schemas.microsoft.com/office/drawing/2014/main" id="{F95860B6-8603-474A-A48B-2951A1469B26}"/>
              </a:ext>
            </a:extLst>
          </p:cNvPr>
          <p:cNvCxnSpPr>
            <a:cxnSpLocks/>
          </p:cNvCxnSpPr>
          <p:nvPr/>
        </p:nvCxnSpPr>
        <p:spPr>
          <a:xfrm rot="5400000">
            <a:off x="9454421" y="2844070"/>
            <a:ext cx="846010" cy="323849"/>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4D13ADF-7215-4FCA-BA90-C1C1AF9F2F19}"/>
              </a:ext>
            </a:extLst>
          </p:cNvPr>
          <p:cNvCxnSpPr/>
          <p:nvPr/>
        </p:nvCxnSpPr>
        <p:spPr>
          <a:xfrm>
            <a:off x="6805758" y="3248543"/>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43" name="Straight Arrow Connector 42">
            <a:extLst>
              <a:ext uri="{FF2B5EF4-FFF2-40B4-BE49-F238E27FC236}">
                <a16:creationId xmlns:a16="http://schemas.microsoft.com/office/drawing/2014/main" id="{BEF0330C-5945-47CF-BEED-F9854D31802F}"/>
              </a:ext>
            </a:extLst>
          </p:cNvPr>
          <p:cNvCxnSpPr>
            <a:cxnSpLocks/>
          </p:cNvCxnSpPr>
          <p:nvPr/>
        </p:nvCxnSpPr>
        <p:spPr>
          <a:xfrm>
            <a:off x="7491791" y="3218383"/>
            <a:ext cx="397853"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44" name="Freeform: Shape 43">
            <a:extLst>
              <a:ext uri="{FF2B5EF4-FFF2-40B4-BE49-F238E27FC236}">
                <a16:creationId xmlns:a16="http://schemas.microsoft.com/office/drawing/2014/main" id="{1C391469-665D-421F-8F59-92042C1E82F8}"/>
              </a:ext>
            </a:extLst>
          </p:cNvPr>
          <p:cNvSpPr/>
          <p:nvPr/>
        </p:nvSpPr>
        <p:spPr>
          <a:xfrm>
            <a:off x="10673862" y="3364523"/>
            <a:ext cx="181707" cy="1049215"/>
          </a:xfrm>
          <a:custGeom>
            <a:avLst/>
            <a:gdLst>
              <a:gd name="connsiteX0" fmla="*/ 0 w 181707"/>
              <a:gd name="connsiteY0" fmla="*/ 0 h 1049215"/>
              <a:gd name="connsiteX1" fmla="*/ 70338 w 181707"/>
              <a:gd name="connsiteY1" fmla="*/ 175846 h 1049215"/>
              <a:gd name="connsiteX2" fmla="*/ 181707 w 181707"/>
              <a:gd name="connsiteY2" fmla="*/ 1049215 h 1049215"/>
            </a:gdLst>
            <a:ahLst/>
            <a:cxnLst>
              <a:cxn ang="0">
                <a:pos x="connsiteX0" y="connsiteY0"/>
              </a:cxn>
              <a:cxn ang="0">
                <a:pos x="connsiteX1" y="connsiteY1"/>
              </a:cxn>
              <a:cxn ang="0">
                <a:pos x="connsiteX2" y="connsiteY2"/>
              </a:cxn>
            </a:cxnLst>
            <a:rect l="l" t="t" r="r" b="b"/>
            <a:pathLst>
              <a:path w="181707" h="1049215">
                <a:moveTo>
                  <a:pt x="0" y="0"/>
                </a:moveTo>
                <a:cubicBezTo>
                  <a:pt x="20027" y="488"/>
                  <a:pt x="40054" y="977"/>
                  <a:pt x="70338" y="175846"/>
                </a:cubicBezTo>
                <a:cubicBezTo>
                  <a:pt x="100623" y="350715"/>
                  <a:pt x="141165" y="699965"/>
                  <a:pt x="181707" y="1049215"/>
                </a:cubicBezTo>
              </a:path>
            </a:pathLst>
          </a:custGeom>
          <a:noFill/>
          <a:ln w="38100">
            <a:solidFill>
              <a:srgbClr val="FF66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40F96F71-C5CC-432F-A17D-63C8DFFFCCBC}"/>
              </a:ext>
            </a:extLst>
          </p:cNvPr>
          <p:cNvSpPr txBox="1"/>
          <p:nvPr/>
        </p:nvSpPr>
        <p:spPr>
          <a:xfrm>
            <a:off x="10855569" y="2825663"/>
            <a:ext cx="1332737" cy="584775"/>
          </a:xfrm>
          <a:prstGeom prst="rect">
            <a:avLst/>
          </a:prstGeom>
          <a:noFill/>
        </p:spPr>
        <p:txBody>
          <a:bodyPr wrap="none" rtlCol="0">
            <a:spAutoFit/>
          </a:bodyPr>
          <a:lstStyle/>
          <a:p>
            <a:r>
              <a:rPr lang="en-US" sz="1600" dirty="0">
                <a:solidFill>
                  <a:srgbClr val="FF6699"/>
                </a:solidFill>
              </a:rPr>
              <a:t>reflects thrice</a:t>
            </a:r>
          </a:p>
          <a:p>
            <a:r>
              <a:rPr lang="en-US" sz="1600" dirty="0">
                <a:solidFill>
                  <a:srgbClr val="FF6699"/>
                </a:solidFill>
              </a:rPr>
              <a:t>(inverts once)</a:t>
            </a:r>
          </a:p>
        </p:txBody>
      </p:sp>
      <p:cxnSp>
        <p:nvCxnSpPr>
          <p:cNvPr id="47" name="Connector: Curved 46">
            <a:extLst>
              <a:ext uri="{FF2B5EF4-FFF2-40B4-BE49-F238E27FC236}">
                <a16:creationId xmlns:a16="http://schemas.microsoft.com/office/drawing/2014/main" id="{96C43F5F-07AF-48B2-A596-25766C742E4E}"/>
              </a:ext>
            </a:extLst>
          </p:cNvPr>
          <p:cNvCxnSpPr/>
          <p:nvPr/>
        </p:nvCxnSpPr>
        <p:spPr>
          <a:xfrm rot="10800000" flipV="1">
            <a:off x="10920046" y="3428999"/>
            <a:ext cx="504092" cy="363415"/>
          </a:xfrm>
          <a:prstGeom prst="curvedConnector3">
            <a:avLst/>
          </a:prstGeom>
          <a:ln>
            <a:solidFill>
              <a:srgbClr val="FF6699"/>
            </a:solidFill>
            <a:tailEnd type="triangle"/>
          </a:ln>
        </p:spPr>
        <p:style>
          <a:lnRef idx="1">
            <a:schemeClr val="accent1"/>
          </a:lnRef>
          <a:fillRef idx="0">
            <a:schemeClr val="accent1"/>
          </a:fillRef>
          <a:effectRef idx="0">
            <a:schemeClr val="accent1"/>
          </a:effectRef>
          <a:fontRef idx="minor">
            <a:schemeClr val="tx1"/>
          </a:fontRef>
        </p:style>
      </p:cxnSp>
      <p:sp>
        <p:nvSpPr>
          <p:cNvPr id="48" name="Freeform: Shape 47">
            <a:extLst>
              <a:ext uri="{FF2B5EF4-FFF2-40B4-BE49-F238E27FC236}">
                <a16:creationId xmlns:a16="http://schemas.microsoft.com/office/drawing/2014/main" id="{A06A06E1-42FE-482A-991C-72C75FBE714D}"/>
              </a:ext>
            </a:extLst>
          </p:cNvPr>
          <p:cNvSpPr/>
          <p:nvPr/>
        </p:nvSpPr>
        <p:spPr>
          <a:xfrm flipH="1" flipV="1">
            <a:off x="7889644" y="4384439"/>
            <a:ext cx="181707" cy="1049215"/>
          </a:xfrm>
          <a:custGeom>
            <a:avLst/>
            <a:gdLst>
              <a:gd name="connsiteX0" fmla="*/ 0 w 181707"/>
              <a:gd name="connsiteY0" fmla="*/ 0 h 1049215"/>
              <a:gd name="connsiteX1" fmla="*/ 70338 w 181707"/>
              <a:gd name="connsiteY1" fmla="*/ 175846 h 1049215"/>
              <a:gd name="connsiteX2" fmla="*/ 181707 w 181707"/>
              <a:gd name="connsiteY2" fmla="*/ 1049215 h 1049215"/>
            </a:gdLst>
            <a:ahLst/>
            <a:cxnLst>
              <a:cxn ang="0">
                <a:pos x="connsiteX0" y="connsiteY0"/>
              </a:cxn>
              <a:cxn ang="0">
                <a:pos x="connsiteX1" y="connsiteY1"/>
              </a:cxn>
              <a:cxn ang="0">
                <a:pos x="connsiteX2" y="connsiteY2"/>
              </a:cxn>
            </a:cxnLst>
            <a:rect l="l" t="t" r="r" b="b"/>
            <a:pathLst>
              <a:path w="181707" h="1049215">
                <a:moveTo>
                  <a:pt x="0" y="0"/>
                </a:moveTo>
                <a:cubicBezTo>
                  <a:pt x="20027" y="488"/>
                  <a:pt x="40054" y="977"/>
                  <a:pt x="70338" y="175846"/>
                </a:cubicBezTo>
                <a:cubicBezTo>
                  <a:pt x="100623" y="350715"/>
                  <a:pt x="141165" y="699965"/>
                  <a:pt x="181707" y="1049215"/>
                </a:cubicBezTo>
              </a:path>
            </a:pathLst>
          </a:custGeom>
          <a:noFill/>
          <a:ln w="38100">
            <a:solidFill>
              <a:srgbClr val="FF66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a:extLst>
              <a:ext uri="{FF2B5EF4-FFF2-40B4-BE49-F238E27FC236}">
                <a16:creationId xmlns:a16="http://schemas.microsoft.com/office/drawing/2014/main" id="{156F323E-3CB1-4B51-BBF9-F03ED841A36C}"/>
              </a:ext>
            </a:extLst>
          </p:cNvPr>
          <p:cNvCxnSpPr>
            <a:cxnSpLocks/>
          </p:cNvCxnSpPr>
          <p:nvPr/>
        </p:nvCxnSpPr>
        <p:spPr>
          <a:xfrm flipH="1">
            <a:off x="7780461" y="5523762"/>
            <a:ext cx="346209" cy="0"/>
          </a:xfrm>
          <a:prstGeom prst="straightConnector1">
            <a:avLst/>
          </a:prstGeom>
          <a:ln>
            <a:solidFill>
              <a:srgbClr val="FF9999"/>
            </a:solidFill>
            <a:tailEnd type="triangle"/>
          </a:ln>
        </p:spPr>
        <p:style>
          <a:lnRef idx="3">
            <a:schemeClr val="accent6"/>
          </a:lnRef>
          <a:fillRef idx="0">
            <a:schemeClr val="accent6"/>
          </a:fillRef>
          <a:effectRef idx="2">
            <a:schemeClr val="accent6"/>
          </a:effectRef>
          <a:fontRef idx="minor">
            <a:schemeClr val="tx1"/>
          </a:fontRef>
        </p:style>
      </p:cxnSp>
      <p:sp>
        <p:nvSpPr>
          <p:cNvPr id="50" name="TextBox 49">
            <a:extLst>
              <a:ext uri="{FF2B5EF4-FFF2-40B4-BE49-F238E27FC236}">
                <a16:creationId xmlns:a16="http://schemas.microsoft.com/office/drawing/2014/main" id="{E2CE1920-DF79-4F69-B862-BC492280B595}"/>
              </a:ext>
            </a:extLst>
          </p:cNvPr>
          <p:cNvSpPr txBox="1"/>
          <p:nvPr/>
        </p:nvSpPr>
        <p:spPr>
          <a:xfrm>
            <a:off x="5566039" y="1462348"/>
            <a:ext cx="2484591" cy="584775"/>
          </a:xfrm>
          <a:prstGeom prst="rect">
            <a:avLst/>
          </a:prstGeom>
          <a:noFill/>
        </p:spPr>
        <p:txBody>
          <a:bodyPr wrap="none" rtlCol="0">
            <a:spAutoFit/>
          </a:bodyPr>
          <a:lstStyle/>
          <a:p>
            <a:r>
              <a:rPr lang="en-US" sz="1600" dirty="0"/>
              <a:t>rightward waves (greenish) </a:t>
            </a:r>
          </a:p>
          <a:p>
            <a:r>
              <a:rPr lang="en-US" sz="1600" dirty="0"/>
              <a:t>are still overlapping</a:t>
            </a:r>
          </a:p>
        </p:txBody>
      </p:sp>
      <p:cxnSp>
        <p:nvCxnSpPr>
          <p:cNvPr id="52" name="Connector: Curved 51">
            <a:extLst>
              <a:ext uri="{FF2B5EF4-FFF2-40B4-BE49-F238E27FC236}">
                <a16:creationId xmlns:a16="http://schemas.microsoft.com/office/drawing/2014/main" id="{C0355CC0-A3FC-400C-AB5B-40853BBA2A14}"/>
              </a:ext>
            </a:extLst>
          </p:cNvPr>
          <p:cNvCxnSpPr/>
          <p:nvPr/>
        </p:nvCxnSpPr>
        <p:spPr>
          <a:xfrm rot="16200000" flipH="1">
            <a:off x="6642549" y="2569223"/>
            <a:ext cx="898725" cy="198927"/>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54" name="Connector: Curved 53">
            <a:extLst>
              <a:ext uri="{FF2B5EF4-FFF2-40B4-BE49-F238E27FC236}">
                <a16:creationId xmlns:a16="http://schemas.microsoft.com/office/drawing/2014/main" id="{24F5F9CC-C2E9-4E8B-9CBB-D7161F2127DB}"/>
              </a:ext>
            </a:extLst>
          </p:cNvPr>
          <p:cNvCxnSpPr/>
          <p:nvPr/>
        </p:nvCxnSpPr>
        <p:spPr>
          <a:xfrm rot="16200000" flipV="1">
            <a:off x="7672659" y="5851378"/>
            <a:ext cx="485775" cy="270169"/>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55" name="TextBox 54">
            <a:extLst>
              <a:ext uri="{FF2B5EF4-FFF2-40B4-BE49-F238E27FC236}">
                <a16:creationId xmlns:a16="http://schemas.microsoft.com/office/drawing/2014/main" id="{D5B5F7EE-F1CC-4542-8A5D-ADB13B27DD04}"/>
              </a:ext>
            </a:extLst>
          </p:cNvPr>
          <p:cNvSpPr txBox="1"/>
          <p:nvPr/>
        </p:nvSpPr>
        <p:spPr>
          <a:xfrm>
            <a:off x="8141716" y="6053977"/>
            <a:ext cx="3795270" cy="584775"/>
          </a:xfrm>
          <a:prstGeom prst="rect">
            <a:avLst/>
          </a:prstGeom>
          <a:noFill/>
        </p:spPr>
        <p:txBody>
          <a:bodyPr wrap="none" rtlCol="0">
            <a:spAutoFit/>
          </a:bodyPr>
          <a:lstStyle/>
          <a:p>
            <a:r>
              <a:rPr lang="en-US" sz="1600" dirty="0"/>
              <a:t>And so are leftward (reddish) waves, so we </a:t>
            </a:r>
          </a:p>
          <a:p>
            <a:r>
              <a:rPr lang="en-US" sz="1600" dirty="0"/>
              <a:t>seem to be in resonance.</a:t>
            </a:r>
          </a:p>
        </p:txBody>
      </p:sp>
      <p:graphicFrame>
        <p:nvGraphicFramePr>
          <p:cNvPr id="40" name="Object 39">
            <a:extLst>
              <a:ext uri="{FF2B5EF4-FFF2-40B4-BE49-F238E27FC236}">
                <a16:creationId xmlns:a16="http://schemas.microsoft.com/office/drawing/2014/main" id="{218827B0-20FA-46CB-A733-E43E29937C50}"/>
              </a:ext>
            </a:extLst>
          </p:cNvPr>
          <p:cNvGraphicFramePr>
            <a:graphicFrameLocks noChangeAspect="1"/>
          </p:cNvGraphicFramePr>
          <p:nvPr>
            <p:extLst>
              <p:ext uri="{D42A27DB-BD31-4B8C-83A1-F6EECF244321}">
                <p14:modId xmlns:p14="http://schemas.microsoft.com/office/powerpoint/2010/main" val="413331737"/>
              </p:ext>
            </p:extLst>
          </p:nvPr>
        </p:nvGraphicFramePr>
        <p:xfrm>
          <a:off x="236670" y="147832"/>
          <a:ext cx="2506663" cy="723900"/>
        </p:xfrm>
        <a:graphic>
          <a:graphicData uri="http://schemas.openxmlformats.org/presentationml/2006/ole">
            <mc:AlternateContent xmlns:mc="http://schemas.openxmlformats.org/markup-compatibility/2006">
              <mc:Choice xmlns:v="urn:schemas-microsoft-com:vml" Requires="v">
                <p:oleObj name="Bitmap Image" r:id="rId6" imgW="2507040" imgH="723960" progId="Paint.Picture">
                  <p:embed/>
                </p:oleObj>
              </mc:Choice>
              <mc:Fallback>
                <p:oleObj name="Bitmap Image" r:id="rId6" imgW="2507040" imgH="723960" progId="Paint.Picture">
                  <p:embed/>
                  <p:pic>
                    <p:nvPicPr>
                      <p:cNvPr id="17" name="Object 16">
                        <a:extLst>
                          <a:ext uri="{FF2B5EF4-FFF2-40B4-BE49-F238E27FC236}">
                            <a16:creationId xmlns:a16="http://schemas.microsoft.com/office/drawing/2014/main" id="{B43BB046-76EF-4474-BCC4-4F28BC266FC4}"/>
                          </a:ext>
                        </a:extLst>
                      </p:cNvPr>
                      <p:cNvPicPr>
                        <a:picLocks noChangeAspect="1" noChangeArrowheads="1"/>
                      </p:cNvPicPr>
                      <p:nvPr/>
                    </p:nvPicPr>
                    <p:blipFill>
                      <a:blip r:embed="rId7"/>
                      <a:srcRect/>
                      <a:stretch>
                        <a:fillRect/>
                      </a:stretch>
                    </p:blipFill>
                    <p:spPr bwMode="auto">
                      <a:xfrm>
                        <a:off x="236670" y="147832"/>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84453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0"/>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9"/>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42"/>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44"/>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47"/>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45"/>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48"/>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49"/>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52"/>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50"/>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54"/>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55">
                                            <p:txEl>
                                              <p:pRg st="0" end="0"/>
                                            </p:txEl>
                                          </p:spTgt>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5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p:bldP spid="15" grpId="0"/>
      <p:bldP spid="21" grpId="0"/>
      <p:bldP spid="29" grpId="0" animBg="1"/>
      <p:bldP spid="30" grpId="0" animBg="1"/>
      <p:bldP spid="32" grpId="0"/>
      <p:bldP spid="35" grpId="0" animBg="1"/>
      <p:bldP spid="36" grpId="0" animBg="1"/>
      <p:bldP spid="38" grpId="0"/>
      <p:bldP spid="44" grpId="0" animBg="1"/>
      <p:bldP spid="45" grpId="0"/>
      <p:bldP spid="48" grpId="0" animBg="1"/>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4">
            <a:extLst>
              <a:ext uri="{FF2B5EF4-FFF2-40B4-BE49-F238E27FC236}">
                <a16:creationId xmlns:a16="http://schemas.microsoft.com/office/drawing/2014/main" id="{FC911F98-9411-4668-9675-B56AAD1739B6}"/>
              </a:ext>
            </a:extLst>
          </p:cNvPr>
          <p:cNvSpPr>
            <a:spLocks noChangeArrowheads="1"/>
          </p:cNvSpPr>
          <p:nvPr/>
        </p:nvSpPr>
        <p:spPr bwMode="auto">
          <a:xfrm>
            <a:off x="2666999" y="232954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 name="Object 27">
            <a:extLst>
              <a:ext uri="{FF2B5EF4-FFF2-40B4-BE49-F238E27FC236}">
                <a16:creationId xmlns:a16="http://schemas.microsoft.com/office/drawing/2014/main" id="{954E010E-1E43-4337-9DFC-F5686D418188}"/>
              </a:ext>
            </a:extLst>
          </p:cNvPr>
          <p:cNvGraphicFramePr>
            <a:graphicFrameLocks noChangeAspect="1"/>
          </p:cNvGraphicFramePr>
          <p:nvPr>
            <p:extLst>
              <p:ext uri="{D42A27DB-BD31-4B8C-83A1-F6EECF244321}">
                <p14:modId xmlns:p14="http://schemas.microsoft.com/office/powerpoint/2010/main" val="2689255897"/>
              </p:ext>
            </p:extLst>
          </p:nvPr>
        </p:nvGraphicFramePr>
        <p:xfrm>
          <a:off x="2667000" y="2416175"/>
          <a:ext cx="6307138" cy="3427413"/>
        </p:xfrm>
        <a:graphic>
          <a:graphicData uri="http://schemas.openxmlformats.org/presentationml/2006/ole">
            <mc:AlternateContent xmlns:mc="http://schemas.openxmlformats.org/markup-compatibility/2006">
              <mc:Choice xmlns:v="urn:schemas-microsoft-com:vml" Requires="v">
                <p:oleObj name="Bitmap Image" r:id="rId2" imgW="6309360" imgH="3497760" progId="Paint.Picture">
                  <p:embed/>
                </p:oleObj>
              </mc:Choice>
              <mc:Fallback>
                <p:oleObj name="Bitmap Image" r:id="rId2" imgW="6309360" imgH="3497760" progId="Paint.Picture">
                  <p:embed/>
                  <p:pic>
                    <p:nvPicPr>
                      <p:cNvPr id="0" name="Object 3"/>
                      <p:cNvPicPr>
                        <a:picLocks noChangeAspect="1" noChangeArrowheads="1"/>
                      </p:cNvPicPr>
                      <p:nvPr/>
                    </p:nvPicPr>
                    <p:blipFill>
                      <a:blip r:embed="rId3"/>
                      <a:srcRect/>
                      <a:stretch>
                        <a:fillRect/>
                      </a:stretch>
                    </p:blipFill>
                    <p:spPr bwMode="auto">
                      <a:xfrm>
                        <a:off x="2667000" y="2416175"/>
                        <a:ext cx="6307138" cy="3427413"/>
                      </a:xfrm>
                      <a:prstGeom prst="rect">
                        <a:avLst/>
                      </a:prstGeom>
                      <a:noFill/>
                    </p:spPr>
                  </p:pic>
                </p:oleObj>
              </mc:Fallback>
            </mc:AlternateContent>
          </a:graphicData>
        </a:graphic>
      </p:graphicFrame>
      <p:sp>
        <p:nvSpPr>
          <p:cNvPr id="2" name="Rectangle 2">
            <a:extLst>
              <a:ext uri="{FF2B5EF4-FFF2-40B4-BE49-F238E27FC236}">
                <a16:creationId xmlns:a16="http://schemas.microsoft.com/office/drawing/2014/main" id="{DF92693D-C3D0-463E-8B8B-7819509AB3FE}"/>
              </a:ext>
            </a:extLst>
          </p:cNvPr>
          <p:cNvSpPr>
            <a:spLocks noChangeArrowheads="1"/>
          </p:cNvSpPr>
          <p:nvPr/>
        </p:nvSpPr>
        <p:spPr bwMode="auto">
          <a:xfrm>
            <a:off x="729342" y="18723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2B71E5CB-7645-4A51-B3EB-09AA23CC6BBE}"/>
              </a:ext>
            </a:extLst>
          </p:cNvPr>
          <p:cNvGraphicFramePr>
            <a:graphicFrameLocks noChangeAspect="1"/>
          </p:cNvGraphicFramePr>
          <p:nvPr>
            <p:extLst>
              <p:ext uri="{D42A27DB-BD31-4B8C-83A1-F6EECF244321}">
                <p14:modId xmlns:p14="http://schemas.microsoft.com/office/powerpoint/2010/main" val="1824183547"/>
              </p:ext>
            </p:extLst>
          </p:nvPr>
        </p:nvGraphicFramePr>
        <p:xfrm>
          <a:off x="236670" y="147832"/>
          <a:ext cx="2506663" cy="723900"/>
        </p:xfrm>
        <a:graphic>
          <a:graphicData uri="http://schemas.openxmlformats.org/presentationml/2006/ole">
            <mc:AlternateContent xmlns:mc="http://schemas.openxmlformats.org/markup-compatibility/2006">
              <mc:Choice xmlns:v="urn:schemas-microsoft-com:vml" Requires="v">
                <p:oleObj name="Bitmap Image" r:id="rId4" imgW="2507040" imgH="723960" progId="Paint.Picture">
                  <p:embed/>
                </p:oleObj>
              </mc:Choice>
              <mc:Fallback>
                <p:oleObj name="Bitmap Image" r:id="rId4" imgW="2507040" imgH="723960" progId="Paint.Picture">
                  <p:embed/>
                  <p:pic>
                    <p:nvPicPr>
                      <p:cNvPr id="40" name="Object 39">
                        <a:extLst>
                          <a:ext uri="{FF2B5EF4-FFF2-40B4-BE49-F238E27FC236}">
                            <a16:creationId xmlns:a16="http://schemas.microsoft.com/office/drawing/2014/main" id="{218827B0-20FA-46CB-A733-E43E29937C50}"/>
                          </a:ext>
                        </a:extLst>
                      </p:cNvPr>
                      <p:cNvPicPr>
                        <a:picLocks noChangeAspect="1" noChangeArrowheads="1"/>
                      </p:cNvPicPr>
                      <p:nvPr/>
                    </p:nvPicPr>
                    <p:blipFill>
                      <a:blip r:embed="rId5"/>
                      <a:srcRect/>
                      <a:stretch>
                        <a:fillRect/>
                      </a:stretch>
                    </p:blipFill>
                    <p:spPr bwMode="auto">
                      <a:xfrm>
                        <a:off x="236670" y="147832"/>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
            <a:extLst>
              <a:ext uri="{FF2B5EF4-FFF2-40B4-BE49-F238E27FC236}">
                <a16:creationId xmlns:a16="http://schemas.microsoft.com/office/drawing/2014/main" id="{949B5E6A-0F2C-4250-8128-7F8260D454E8}"/>
              </a:ext>
            </a:extLst>
          </p:cNvPr>
          <p:cNvSpPr txBox="1">
            <a:spLocks/>
          </p:cNvSpPr>
          <p:nvPr/>
        </p:nvSpPr>
        <p:spPr>
          <a:xfrm>
            <a:off x="2852451" y="2944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7" name="Freeform: Shape 6">
            <a:extLst>
              <a:ext uri="{FF2B5EF4-FFF2-40B4-BE49-F238E27FC236}">
                <a16:creationId xmlns:a16="http://schemas.microsoft.com/office/drawing/2014/main" id="{585E0076-D7EE-4965-8CD2-D533D904DDBE}"/>
              </a:ext>
            </a:extLst>
          </p:cNvPr>
          <p:cNvSpPr/>
          <p:nvPr/>
        </p:nvSpPr>
        <p:spPr>
          <a:xfrm flipV="1">
            <a:off x="4862865" y="3271221"/>
            <a:ext cx="1306286" cy="2181273"/>
          </a:xfrm>
          <a:custGeom>
            <a:avLst/>
            <a:gdLst>
              <a:gd name="connsiteX0" fmla="*/ 0 w 1306286"/>
              <a:gd name="connsiteY0" fmla="*/ 2150734 h 2181273"/>
              <a:gd name="connsiteX1" fmla="*/ 83602 w 1306286"/>
              <a:gd name="connsiteY1" fmla="*/ 1905153 h 2181273"/>
              <a:gd name="connsiteX2" fmla="*/ 182880 w 1306286"/>
              <a:gd name="connsiteY2" fmla="*/ 1105706 h 2181273"/>
              <a:gd name="connsiteX3" fmla="*/ 229906 w 1306286"/>
              <a:gd name="connsiteY3" fmla="*/ 583192 h 2181273"/>
              <a:gd name="connsiteX4" fmla="*/ 287383 w 1306286"/>
              <a:gd name="connsiteY4" fmla="*/ 233107 h 2181273"/>
              <a:gd name="connsiteX5" fmla="*/ 344859 w 1306286"/>
              <a:gd name="connsiteY5" fmla="*/ 45002 h 2181273"/>
              <a:gd name="connsiteX6" fmla="*/ 397111 w 1306286"/>
              <a:gd name="connsiteY6" fmla="*/ 71128 h 2181273"/>
              <a:gd name="connsiteX7" fmla="*/ 454587 w 1306286"/>
              <a:gd name="connsiteY7" fmla="*/ 327160 h 2181273"/>
              <a:gd name="connsiteX8" fmla="*/ 543415 w 1306286"/>
              <a:gd name="connsiteY8" fmla="*/ 1095256 h 2181273"/>
              <a:gd name="connsiteX9" fmla="*/ 616567 w 1306286"/>
              <a:gd name="connsiteY9" fmla="*/ 1680472 h 2181273"/>
              <a:gd name="connsiteX10" fmla="*/ 684494 w 1306286"/>
              <a:gd name="connsiteY10" fmla="*/ 2025331 h 2181273"/>
              <a:gd name="connsiteX11" fmla="*/ 741970 w 1306286"/>
              <a:gd name="connsiteY11" fmla="*/ 2176860 h 2181273"/>
              <a:gd name="connsiteX12" fmla="*/ 841248 w 1306286"/>
              <a:gd name="connsiteY12" fmla="*/ 1868577 h 2181273"/>
              <a:gd name="connsiteX13" fmla="*/ 930075 w 1306286"/>
              <a:gd name="connsiteY13" fmla="*/ 1131832 h 2181273"/>
              <a:gd name="connsiteX14" fmla="*/ 998002 w 1306286"/>
              <a:gd name="connsiteY14" fmla="*/ 562291 h 2181273"/>
              <a:gd name="connsiteX15" fmla="*/ 1055479 w 1306286"/>
              <a:gd name="connsiteY15" fmla="*/ 165180 h 2181273"/>
              <a:gd name="connsiteX16" fmla="*/ 1097280 w 1306286"/>
              <a:gd name="connsiteY16" fmla="*/ 45002 h 2181273"/>
              <a:gd name="connsiteX17" fmla="*/ 1165207 w 1306286"/>
              <a:gd name="connsiteY17" fmla="*/ 97253 h 2181273"/>
              <a:gd name="connsiteX18" fmla="*/ 1306286 w 1306286"/>
              <a:gd name="connsiteY18" fmla="*/ 1090030 h 218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06286" h="2181273">
                <a:moveTo>
                  <a:pt x="0" y="2150734"/>
                </a:moveTo>
                <a:cubicBezTo>
                  <a:pt x="26561" y="2115029"/>
                  <a:pt x="53122" y="2079324"/>
                  <a:pt x="83602" y="1905153"/>
                </a:cubicBezTo>
                <a:cubicBezTo>
                  <a:pt x="114082" y="1730982"/>
                  <a:pt x="158496" y="1326033"/>
                  <a:pt x="182880" y="1105706"/>
                </a:cubicBezTo>
                <a:cubicBezTo>
                  <a:pt x="207264" y="885379"/>
                  <a:pt x="212489" y="728625"/>
                  <a:pt x="229906" y="583192"/>
                </a:cubicBezTo>
                <a:cubicBezTo>
                  <a:pt x="247323" y="437759"/>
                  <a:pt x="268224" y="322805"/>
                  <a:pt x="287383" y="233107"/>
                </a:cubicBezTo>
                <a:cubicBezTo>
                  <a:pt x="306542" y="143409"/>
                  <a:pt x="326571" y="71999"/>
                  <a:pt x="344859" y="45002"/>
                </a:cubicBezTo>
                <a:cubicBezTo>
                  <a:pt x="363147" y="18005"/>
                  <a:pt x="378823" y="24102"/>
                  <a:pt x="397111" y="71128"/>
                </a:cubicBezTo>
                <a:cubicBezTo>
                  <a:pt x="415399" y="118154"/>
                  <a:pt x="430203" y="156472"/>
                  <a:pt x="454587" y="327160"/>
                </a:cubicBezTo>
                <a:cubicBezTo>
                  <a:pt x="478971" y="497848"/>
                  <a:pt x="516418" y="869704"/>
                  <a:pt x="543415" y="1095256"/>
                </a:cubicBezTo>
                <a:cubicBezTo>
                  <a:pt x="570412" y="1320808"/>
                  <a:pt x="593054" y="1525459"/>
                  <a:pt x="616567" y="1680472"/>
                </a:cubicBezTo>
                <a:cubicBezTo>
                  <a:pt x="640080" y="1835485"/>
                  <a:pt x="663594" y="1942600"/>
                  <a:pt x="684494" y="2025331"/>
                </a:cubicBezTo>
                <a:cubicBezTo>
                  <a:pt x="705394" y="2108062"/>
                  <a:pt x="715844" y="2202986"/>
                  <a:pt x="741970" y="2176860"/>
                </a:cubicBezTo>
                <a:cubicBezTo>
                  <a:pt x="768096" y="2150734"/>
                  <a:pt x="809897" y="2042748"/>
                  <a:pt x="841248" y="1868577"/>
                </a:cubicBezTo>
                <a:cubicBezTo>
                  <a:pt x="872599" y="1694406"/>
                  <a:pt x="903949" y="1349546"/>
                  <a:pt x="930075" y="1131832"/>
                </a:cubicBezTo>
                <a:cubicBezTo>
                  <a:pt x="956201" y="914118"/>
                  <a:pt x="977101" y="723400"/>
                  <a:pt x="998002" y="562291"/>
                </a:cubicBezTo>
                <a:cubicBezTo>
                  <a:pt x="1018903" y="401182"/>
                  <a:pt x="1038933" y="251395"/>
                  <a:pt x="1055479" y="165180"/>
                </a:cubicBezTo>
                <a:cubicBezTo>
                  <a:pt x="1072025" y="78965"/>
                  <a:pt x="1078992" y="56323"/>
                  <a:pt x="1097280" y="45002"/>
                </a:cubicBezTo>
                <a:cubicBezTo>
                  <a:pt x="1115568" y="33681"/>
                  <a:pt x="1130373" y="-76918"/>
                  <a:pt x="1165207" y="97253"/>
                </a:cubicBezTo>
                <a:cubicBezTo>
                  <a:pt x="1200041" y="271424"/>
                  <a:pt x="1253163" y="680727"/>
                  <a:pt x="1306286" y="1090030"/>
                </a:cubicBezTo>
              </a:path>
            </a:pathLst>
          </a:cu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6FB38CF9-A7A2-4907-87F2-C6A3B34ADD5E}"/>
              </a:ext>
            </a:extLst>
          </p:cNvPr>
          <p:cNvSpPr/>
          <p:nvPr/>
        </p:nvSpPr>
        <p:spPr>
          <a:xfrm flipH="1" flipV="1">
            <a:off x="3536556" y="3365586"/>
            <a:ext cx="1306286" cy="1949251"/>
          </a:xfrm>
          <a:custGeom>
            <a:avLst/>
            <a:gdLst>
              <a:gd name="connsiteX0" fmla="*/ 0 w 1306286"/>
              <a:gd name="connsiteY0" fmla="*/ 2150734 h 2181273"/>
              <a:gd name="connsiteX1" fmla="*/ 83602 w 1306286"/>
              <a:gd name="connsiteY1" fmla="*/ 1905153 h 2181273"/>
              <a:gd name="connsiteX2" fmla="*/ 182880 w 1306286"/>
              <a:gd name="connsiteY2" fmla="*/ 1105706 h 2181273"/>
              <a:gd name="connsiteX3" fmla="*/ 229906 w 1306286"/>
              <a:gd name="connsiteY3" fmla="*/ 583192 h 2181273"/>
              <a:gd name="connsiteX4" fmla="*/ 287383 w 1306286"/>
              <a:gd name="connsiteY4" fmla="*/ 233107 h 2181273"/>
              <a:gd name="connsiteX5" fmla="*/ 344859 w 1306286"/>
              <a:gd name="connsiteY5" fmla="*/ 45002 h 2181273"/>
              <a:gd name="connsiteX6" fmla="*/ 397111 w 1306286"/>
              <a:gd name="connsiteY6" fmla="*/ 71128 h 2181273"/>
              <a:gd name="connsiteX7" fmla="*/ 454587 w 1306286"/>
              <a:gd name="connsiteY7" fmla="*/ 327160 h 2181273"/>
              <a:gd name="connsiteX8" fmla="*/ 543415 w 1306286"/>
              <a:gd name="connsiteY8" fmla="*/ 1095256 h 2181273"/>
              <a:gd name="connsiteX9" fmla="*/ 616567 w 1306286"/>
              <a:gd name="connsiteY9" fmla="*/ 1680472 h 2181273"/>
              <a:gd name="connsiteX10" fmla="*/ 684494 w 1306286"/>
              <a:gd name="connsiteY10" fmla="*/ 2025331 h 2181273"/>
              <a:gd name="connsiteX11" fmla="*/ 741970 w 1306286"/>
              <a:gd name="connsiteY11" fmla="*/ 2176860 h 2181273"/>
              <a:gd name="connsiteX12" fmla="*/ 841248 w 1306286"/>
              <a:gd name="connsiteY12" fmla="*/ 1868577 h 2181273"/>
              <a:gd name="connsiteX13" fmla="*/ 930075 w 1306286"/>
              <a:gd name="connsiteY13" fmla="*/ 1131832 h 2181273"/>
              <a:gd name="connsiteX14" fmla="*/ 998002 w 1306286"/>
              <a:gd name="connsiteY14" fmla="*/ 562291 h 2181273"/>
              <a:gd name="connsiteX15" fmla="*/ 1055479 w 1306286"/>
              <a:gd name="connsiteY15" fmla="*/ 165180 h 2181273"/>
              <a:gd name="connsiteX16" fmla="*/ 1097280 w 1306286"/>
              <a:gd name="connsiteY16" fmla="*/ 45002 h 2181273"/>
              <a:gd name="connsiteX17" fmla="*/ 1165207 w 1306286"/>
              <a:gd name="connsiteY17" fmla="*/ 97253 h 2181273"/>
              <a:gd name="connsiteX18" fmla="*/ 1306286 w 1306286"/>
              <a:gd name="connsiteY18" fmla="*/ 1090030 h 218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06286" h="2181273">
                <a:moveTo>
                  <a:pt x="0" y="2150734"/>
                </a:moveTo>
                <a:cubicBezTo>
                  <a:pt x="26561" y="2115029"/>
                  <a:pt x="53122" y="2079324"/>
                  <a:pt x="83602" y="1905153"/>
                </a:cubicBezTo>
                <a:cubicBezTo>
                  <a:pt x="114082" y="1730982"/>
                  <a:pt x="158496" y="1326033"/>
                  <a:pt x="182880" y="1105706"/>
                </a:cubicBezTo>
                <a:cubicBezTo>
                  <a:pt x="207264" y="885379"/>
                  <a:pt x="212489" y="728625"/>
                  <a:pt x="229906" y="583192"/>
                </a:cubicBezTo>
                <a:cubicBezTo>
                  <a:pt x="247323" y="437759"/>
                  <a:pt x="268224" y="322805"/>
                  <a:pt x="287383" y="233107"/>
                </a:cubicBezTo>
                <a:cubicBezTo>
                  <a:pt x="306542" y="143409"/>
                  <a:pt x="326571" y="71999"/>
                  <a:pt x="344859" y="45002"/>
                </a:cubicBezTo>
                <a:cubicBezTo>
                  <a:pt x="363147" y="18005"/>
                  <a:pt x="378823" y="24102"/>
                  <a:pt x="397111" y="71128"/>
                </a:cubicBezTo>
                <a:cubicBezTo>
                  <a:pt x="415399" y="118154"/>
                  <a:pt x="430203" y="156472"/>
                  <a:pt x="454587" y="327160"/>
                </a:cubicBezTo>
                <a:cubicBezTo>
                  <a:pt x="478971" y="497848"/>
                  <a:pt x="516418" y="869704"/>
                  <a:pt x="543415" y="1095256"/>
                </a:cubicBezTo>
                <a:cubicBezTo>
                  <a:pt x="570412" y="1320808"/>
                  <a:pt x="593054" y="1525459"/>
                  <a:pt x="616567" y="1680472"/>
                </a:cubicBezTo>
                <a:cubicBezTo>
                  <a:pt x="640080" y="1835485"/>
                  <a:pt x="663594" y="1942600"/>
                  <a:pt x="684494" y="2025331"/>
                </a:cubicBezTo>
                <a:cubicBezTo>
                  <a:pt x="705394" y="2108062"/>
                  <a:pt x="715844" y="2202986"/>
                  <a:pt x="741970" y="2176860"/>
                </a:cubicBezTo>
                <a:cubicBezTo>
                  <a:pt x="768096" y="2150734"/>
                  <a:pt x="809897" y="2042748"/>
                  <a:pt x="841248" y="1868577"/>
                </a:cubicBezTo>
                <a:cubicBezTo>
                  <a:pt x="872599" y="1694406"/>
                  <a:pt x="903949" y="1349546"/>
                  <a:pt x="930075" y="1131832"/>
                </a:cubicBezTo>
                <a:cubicBezTo>
                  <a:pt x="956201" y="914118"/>
                  <a:pt x="977101" y="723400"/>
                  <a:pt x="998002" y="562291"/>
                </a:cubicBezTo>
                <a:cubicBezTo>
                  <a:pt x="1018903" y="401182"/>
                  <a:pt x="1038933" y="251395"/>
                  <a:pt x="1055479" y="165180"/>
                </a:cubicBezTo>
                <a:cubicBezTo>
                  <a:pt x="1072025" y="78965"/>
                  <a:pt x="1078992" y="56323"/>
                  <a:pt x="1097280" y="45002"/>
                </a:cubicBezTo>
                <a:cubicBezTo>
                  <a:pt x="1115568" y="33681"/>
                  <a:pt x="1130373" y="-76918"/>
                  <a:pt x="1165207" y="97253"/>
                </a:cubicBezTo>
                <a:cubicBezTo>
                  <a:pt x="1200041" y="271424"/>
                  <a:pt x="1253163" y="680727"/>
                  <a:pt x="1306286" y="1090030"/>
                </a:cubicBezTo>
              </a:path>
            </a:pathLst>
          </a:custGeom>
          <a:noFill/>
          <a:ln w="28575">
            <a:solidFill>
              <a:srgbClr val="FF66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onnector: Curved 8">
            <a:extLst>
              <a:ext uri="{FF2B5EF4-FFF2-40B4-BE49-F238E27FC236}">
                <a16:creationId xmlns:a16="http://schemas.microsoft.com/office/drawing/2014/main" id="{66EEF7D9-6592-4F8F-8B95-D2CC96268D53}"/>
              </a:ext>
            </a:extLst>
          </p:cNvPr>
          <p:cNvCxnSpPr>
            <a:cxnSpLocks/>
          </p:cNvCxnSpPr>
          <p:nvPr/>
        </p:nvCxnSpPr>
        <p:spPr>
          <a:xfrm rot="5400000">
            <a:off x="5066436" y="2623412"/>
            <a:ext cx="779570" cy="323283"/>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BB1C2A3-AE78-45B3-8C7A-526C54C2DCD3}"/>
              </a:ext>
            </a:extLst>
          </p:cNvPr>
          <p:cNvSpPr txBox="1"/>
          <p:nvPr/>
        </p:nvSpPr>
        <p:spPr>
          <a:xfrm>
            <a:off x="4939639" y="1664395"/>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11" name="Straight Arrow Connector 10">
            <a:extLst>
              <a:ext uri="{FF2B5EF4-FFF2-40B4-BE49-F238E27FC236}">
                <a16:creationId xmlns:a16="http://schemas.microsoft.com/office/drawing/2014/main" id="{57B9EED6-83A8-4857-B5F3-066E064EF5A2}"/>
              </a:ext>
            </a:extLst>
          </p:cNvPr>
          <p:cNvCxnSpPr/>
          <p:nvPr/>
        </p:nvCxnSpPr>
        <p:spPr>
          <a:xfrm flipH="1">
            <a:off x="3852860" y="5602288"/>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Freeform: Shape 11">
            <a:extLst>
              <a:ext uri="{FF2B5EF4-FFF2-40B4-BE49-F238E27FC236}">
                <a16:creationId xmlns:a16="http://schemas.microsoft.com/office/drawing/2014/main" id="{07FF11B3-4B6A-4671-B21C-C4FACB76193D}"/>
              </a:ext>
            </a:extLst>
          </p:cNvPr>
          <p:cNvSpPr/>
          <p:nvPr/>
        </p:nvSpPr>
        <p:spPr>
          <a:xfrm flipV="1">
            <a:off x="6167334" y="3294515"/>
            <a:ext cx="1279187" cy="2156304"/>
          </a:xfrm>
          <a:custGeom>
            <a:avLst/>
            <a:gdLst>
              <a:gd name="connsiteX0" fmla="*/ 0 w 1279187"/>
              <a:gd name="connsiteY0" fmla="*/ 1117209 h 2156304"/>
              <a:gd name="connsiteX1" fmla="*/ 38911 w 1279187"/>
              <a:gd name="connsiteY1" fmla="*/ 1584137 h 2156304"/>
              <a:gd name="connsiteX2" fmla="*/ 150779 w 1279187"/>
              <a:gd name="connsiteY2" fmla="*/ 2138613 h 2156304"/>
              <a:gd name="connsiteX3" fmla="*/ 150779 w 1279187"/>
              <a:gd name="connsiteY3" fmla="*/ 2138613 h 2156304"/>
              <a:gd name="connsiteX4" fmla="*/ 175098 w 1279187"/>
              <a:gd name="connsiteY4" fmla="*/ 2148341 h 2156304"/>
              <a:gd name="connsiteX5" fmla="*/ 233464 w 1279187"/>
              <a:gd name="connsiteY5" fmla="*/ 2007290 h 2156304"/>
              <a:gd name="connsiteX6" fmla="*/ 359924 w 1279187"/>
              <a:gd name="connsiteY6" fmla="*/ 1097754 h 2156304"/>
              <a:gd name="connsiteX7" fmla="*/ 413426 w 1279187"/>
              <a:gd name="connsiteY7" fmla="*/ 553005 h 2156304"/>
              <a:gd name="connsiteX8" fmla="*/ 486383 w 1279187"/>
              <a:gd name="connsiteY8" fmla="*/ 163898 h 2156304"/>
              <a:gd name="connsiteX9" fmla="*/ 549613 w 1279187"/>
              <a:gd name="connsiteY9" fmla="*/ 17984 h 2156304"/>
              <a:gd name="connsiteX10" fmla="*/ 685800 w 1279187"/>
              <a:gd name="connsiteY10" fmla="*/ 548141 h 2156304"/>
              <a:gd name="connsiteX11" fmla="*/ 729575 w 1279187"/>
              <a:gd name="connsiteY11" fmla="*/ 1058843 h 2156304"/>
              <a:gd name="connsiteX12" fmla="*/ 851170 w 1279187"/>
              <a:gd name="connsiteY12" fmla="*/ 1919741 h 2156304"/>
              <a:gd name="connsiteX13" fmla="*/ 919264 w 1279187"/>
              <a:gd name="connsiteY13" fmla="*/ 2143477 h 2156304"/>
              <a:gd name="connsiteX14" fmla="*/ 919264 w 1279187"/>
              <a:gd name="connsiteY14" fmla="*/ 2143477 h 2156304"/>
              <a:gd name="connsiteX15" fmla="*/ 1001949 w 1279187"/>
              <a:gd name="connsiteY15" fmla="*/ 1992698 h 2156304"/>
              <a:gd name="connsiteX16" fmla="*/ 1113817 w 1279187"/>
              <a:gd name="connsiteY16" fmla="*/ 1078298 h 2156304"/>
              <a:gd name="connsiteX17" fmla="*/ 1172183 w 1279187"/>
              <a:gd name="connsiteY17" fmla="*/ 465456 h 2156304"/>
              <a:gd name="connsiteX18" fmla="*/ 1279187 w 1279187"/>
              <a:gd name="connsiteY18" fmla="*/ 22847 h 215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79187" h="2156304">
                <a:moveTo>
                  <a:pt x="0" y="1117209"/>
                </a:moveTo>
                <a:cubicBezTo>
                  <a:pt x="6890" y="1265556"/>
                  <a:pt x="13781" y="1413903"/>
                  <a:pt x="38911" y="1584137"/>
                </a:cubicBezTo>
                <a:cubicBezTo>
                  <a:pt x="64041" y="1754371"/>
                  <a:pt x="150779" y="2138613"/>
                  <a:pt x="150779" y="2138613"/>
                </a:cubicBezTo>
                <a:lnTo>
                  <a:pt x="150779" y="2138613"/>
                </a:lnTo>
                <a:cubicBezTo>
                  <a:pt x="154832" y="2140234"/>
                  <a:pt x="161317" y="2170228"/>
                  <a:pt x="175098" y="2148341"/>
                </a:cubicBezTo>
                <a:cubicBezTo>
                  <a:pt x="188879" y="2126454"/>
                  <a:pt x="202660" y="2182388"/>
                  <a:pt x="233464" y="2007290"/>
                </a:cubicBezTo>
                <a:cubicBezTo>
                  <a:pt x="264268" y="1832192"/>
                  <a:pt x="329930" y="1340135"/>
                  <a:pt x="359924" y="1097754"/>
                </a:cubicBezTo>
                <a:cubicBezTo>
                  <a:pt x="389918" y="855373"/>
                  <a:pt x="392350" y="708648"/>
                  <a:pt x="413426" y="553005"/>
                </a:cubicBezTo>
                <a:cubicBezTo>
                  <a:pt x="434502" y="397362"/>
                  <a:pt x="463685" y="253068"/>
                  <a:pt x="486383" y="163898"/>
                </a:cubicBezTo>
                <a:cubicBezTo>
                  <a:pt x="509081" y="74728"/>
                  <a:pt x="516377" y="-46056"/>
                  <a:pt x="549613" y="17984"/>
                </a:cubicBezTo>
                <a:cubicBezTo>
                  <a:pt x="582849" y="82024"/>
                  <a:pt x="655806" y="374665"/>
                  <a:pt x="685800" y="548141"/>
                </a:cubicBezTo>
                <a:cubicBezTo>
                  <a:pt x="715794" y="721617"/>
                  <a:pt x="702013" y="830243"/>
                  <a:pt x="729575" y="1058843"/>
                </a:cubicBezTo>
                <a:cubicBezTo>
                  <a:pt x="757137" y="1287443"/>
                  <a:pt x="819555" y="1738969"/>
                  <a:pt x="851170" y="1919741"/>
                </a:cubicBezTo>
                <a:cubicBezTo>
                  <a:pt x="882785" y="2100513"/>
                  <a:pt x="919264" y="2143477"/>
                  <a:pt x="919264" y="2143477"/>
                </a:cubicBezTo>
                <a:lnTo>
                  <a:pt x="919264" y="2143477"/>
                </a:lnTo>
                <a:cubicBezTo>
                  <a:pt x="933045" y="2118347"/>
                  <a:pt x="969524" y="2170228"/>
                  <a:pt x="1001949" y="1992698"/>
                </a:cubicBezTo>
                <a:cubicBezTo>
                  <a:pt x="1034375" y="1815168"/>
                  <a:pt x="1085445" y="1332838"/>
                  <a:pt x="1113817" y="1078298"/>
                </a:cubicBezTo>
                <a:cubicBezTo>
                  <a:pt x="1142189" y="823758"/>
                  <a:pt x="1144621" y="641364"/>
                  <a:pt x="1172183" y="465456"/>
                </a:cubicBezTo>
                <a:cubicBezTo>
                  <a:pt x="1199745" y="289548"/>
                  <a:pt x="1257300" y="96615"/>
                  <a:pt x="1279187" y="22847"/>
                </a:cubicBezTo>
              </a:path>
            </a:pathLst>
          </a:custGeom>
          <a:noFill/>
          <a:ln w="38100">
            <a:solidFill>
              <a:srgbClr val="92D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C0ECAE3B-4936-4239-872A-3D9195A69F16}"/>
              </a:ext>
            </a:extLst>
          </p:cNvPr>
          <p:cNvSpPr/>
          <p:nvPr/>
        </p:nvSpPr>
        <p:spPr>
          <a:xfrm>
            <a:off x="3543658" y="3197926"/>
            <a:ext cx="1279187" cy="2231931"/>
          </a:xfrm>
          <a:custGeom>
            <a:avLst/>
            <a:gdLst>
              <a:gd name="connsiteX0" fmla="*/ 0 w 1279187"/>
              <a:gd name="connsiteY0" fmla="*/ 1117209 h 2156304"/>
              <a:gd name="connsiteX1" fmla="*/ 38911 w 1279187"/>
              <a:gd name="connsiteY1" fmla="*/ 1584137 h 2156304"/>
              <a:gd name="connsiteX2" fmla="*/ 150779 w 1279187"/>
              <a:gd name="connsiteY2" fmla="*/ 2138613 h 2156304"/>
              <a:gd name="connsiteX3" fmla="*/ 150779 w 1279187"/>
              <a:gd name="connsiteY3" fmla="*/ 2138613 h 2156304"/>
              <a:gd name="connsiteX4" fmla="*/ 175098 w 1279187"/>
              <a:gd name="connsiteY4" fmla="*/ 2148341 h 2156304"/>
              <a:gd name="connsiteX5" fmla="*/ 233464 w 1279187"/>
              <a:gd name="connsiteY5" fmla="*/ 2007290 h 2156304"/>
              <a:gd name="connsiteX6" fmla="*/ 359924 w 1279187"/>
              <a:gd name="connsiteY6" fmla="*/ 1097754 h 2156304"/>
              <a:gd name="connsiteX7" fmla="*/ 413426 w 1279187"/>
              <a:gd name="connsiteY7" fmla="*/ 553005 h 2156304"/>
              <a:gd name="connsiteX8" fmla="*/ 486383 w 1279187"/>
              <a:gd name="connsiteY8" fmla="*/ 163898 h 2156304"/>
              <a:gd name="connsiteX9" fmla="*/ 549613 w 1279187"/>
              <a:gd name="connsiteY9" fmla="*/ 17984 h 2156304"/>
              <a:gd name="connsiteX10" fmla="*/ 685800 w 1279187"/>
              <a:gd name="connsiteY10" fmla="*/ 548141 h 2156304"/>
              <a:gd name="connsiteX11" fmla="*/ 729575 w 1279187"/>
              <a:gd name="connsiteY11" fmla="*/ 1058843 h 2156304"/>
              <a:gd name="connsiteX12" fmla="*/ 851170 w 1279187"/>
              <a:gd name="connsiteY12" fmla="*/ 1919741 h 2156304"/>
              <a:gd name="connsiteX13" fmla="*/ 919264 w 1279187"/>
              <a:gd name="connsiteY13" fmla="*/ 2143477 h 2156304"/>
              <a:gd name="connsiteX14" fmla="*/ 919264 w 1279187"/>
              <a:gd name="connsiteY14" fmla="*/ 2143477 h 2156304"/>
              <a:gd name="connsiteX15" fmla="*/ 1001949 w 1279187"/>
              <a:gd name="connsiteY15" fmla="*/ 1992698 h 2156304"/>
              <a:gd name="connsiteX16" fmla="*/ 1113817 w 1279187"/>
              <a:gd name="connsiteY16" fmla="*/ 1078298 h 2156304"/>
              <a:gd name="connsiteX17" fmla="*/ 1172183 w 1279187"/>
              <a:gd name="connsiteY17" fmla="*/ 465456 h 2156304"/>
              <a:gd name="connsiteX18" fmla="*/ 1279187 w 1279187"/>
              <a:gd name="connsiteY18" fmla="*/ 22847 h 215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79187" h="2156304">
                <a:moveTo>
                  <a:pt x="0" y="1117209"/>
                </a:moveTo>
                <a:cubicBezTo>
                  <a:pt x="6890" y="1265556"/>
                  <a:pt x="13781" y="1413903"/>
                  <a:pt x="38911" y="1584137"/>
                </a:cubicBezTo>
                <a:cubicBezTo>
                  <a:pt x="64041" y="1754371"/>
                  <a:pt x="150779" y="2138613"/>
                  <a:pt x="150779" y="2138613"/>
                </a:cubicBezTo>
                <a:lnTo>
                  <a:pt x="150779" y="2138613"/>
                </a:lnTo>
                <a:cubicBezTo>
                  <a:pt x="154832" y="2140234"/>
                  <a:pt x="161317" y="2170228"/>
                  <a:pt x="175098" y="2148341"/>
                </a:cubicBezTo>
                <a:cubicBezTo>
                  <a:pt x="188879" y="2126454"/>
                  <a:pt x="202660" y="2182388"/>
                  <a:pt x="233464" y="2007290"/>
                </a:cubicBezTo>
                <a:cubicBezTo>
                  <a:pt x="264268" y="1832192"/>
                  <a:pt x="329930" y="1340135"/>
                  <a:pt x="359924" y="1097754"/>
                </a:cubicBezTo>
                <a:cubicBezTo>
                  <a:pt x="389918" y="855373"/>
                  <a:pt x="392350" y="708648"/>
                  <a:pt x="413426" y="553005"/>
                </a:cubicBezTo>
                <a:cubicBezTo>
                  <a:pt x="434502" y="397362"/>
                  <a:pt x="463685" y="253068"/>
                  <a:pt x="486383" y="163898"/>
                </a:cubicBezTo>
                <a:cubicBezTo>
                  <a:pt x="509081" y="74728"/>
                  <a:pt x="516377" y="-46056"/>
                  <a:pt x="549613" y="17984"/>
                </a:cubicBezTo>
                <a:cubicBezTo>
                  <a:pt x="582849" y="82024"/>
                  <a:pt x="655806" y="374665"/>
                  <a:pt x="685800" y="548141"/>
                </a:cubicBezTo>
                <a:cubicBezTo>
                  <a:pt x="715794" y="721617"/>
                  <a:pt x="702013" y="830243"/>
                  <a:pt x="729575" y="1058843"/>
                </a:cubicBezTo>
                <a:cubicBezTo>
                  <a:pt x="757137" y="1287443"/>
                  <a:pt x="819555" y="1738969"/>
                  <a:pt x="851170" y="1919741"/>
                </a:cubicBezTo>
                <a:cubicBezTo>
                  <a:pt x="882785" y="2100513"/>
                  <a:pt x="919264" y="2143477"/>
                  <a:pt x="919264" y="2143477"/>
                </a:cubicBezTo>
                <a:lnTo>
                  <a:pt x="919264" y="2143477"/>
                </a:lnTo>
                <a:cubicBezTo>
                  <a:pt x="933045" y="2118347"/>
                  <a:pt x="969524" y="2170228"/>
                  <a:pt x="1001949" y="1992698"/>
                </a:cubicBezTo>
                <a:cubicBezTo>
                  <a:pt x="1034375" y="1815168"/>
                  <a:pt x="1085445" y="1332838"/>
                  <a:pt x="1113817" y="1078298"/>
                </a:cubicBezTo>
                <a:cubicBezTo>
                  <a:pt x="1142189" y="823758"/>
                  <a:pt x="1144621" y="641364"/>
                  <a:pt x="1172183" y="465456"/>
                </a:cubicBezTo>
                <a:cubicBezTo>
                  <a:pt x="1199745" y="289548"/>
                  <a:pt x="1257300" y="96615"/>
                  <a:pt x="1279187" y="22847"/>
                </a:cubicBez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D426A0F-EA85-4C29-9AB4-782F41CDDAB8}"/>
              </a:ext>
            </a:extLst>
          </p:cNvPr>
          <p:cNvSpPr txBox="1"/>
          <p:nvPr/>
        </p:nvSpPr>
        <p:spPr>
          <a:xfrm>
            <a:off x="6399107" y="1637239"/>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once)</a:t>
            </a:r>
          </a:p>
        </p:txBody>
      </p:sp>
      <p:cxnSp>
        <p:nvCxnSpPr>
          <p:cNvPr id="15" name="Connector: Curved 14">
            <a:extLst>
              <a:ext uri="{FF2B5EF4-FFF2-40B4-BE49-F238E27FC236}">
                <a16:creationId xmlns:a16="http://schemas.microsoft.com/office/drawing/2014/main" id="{1AA3CED5-734F-4641-9248-D350FE4FF730}"/>
              </a:ext>
            </a:extLst>
          </p:cNvPr>
          <p:cNvCxnSpPr>
            <a:cxnSpLocks/>
          </p:cNvCxnSpPr>
          <p:nvPr/>
        </p:nvCxnSpPr>
        <p:spPr>
          <a:xfrm rot="5400000">
            <a:off x="6325076" y="2581167"/>
            <a:ext cx="766928" cy="382313"/>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A490487-9AC2-4000-B034-81A4F0F985C1}"/>
              </a:ext>
            </a:extLst>
          </p:cNvPr>
          <p:cNvCxnSpPr/>
          <p:nvPr/>
        </p:nvCxnSpPr>
        <p:spPr>
          <a:xfrm>
            <a:off x="3593448" y="3155788"/>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17" name="Straight Arrow Connector 16">
            <a:extLst>
              <a:ext uri="{FF2B5EF4-FFF2-40B4-BE49-F238E27FC236}">
                <a16:creationId xmlns:a16="http://schemas.microsoft.com/office/drawing/2014/main" id="{5FDD72D1-3A81-4F09-A662-A1C0953B33B5}"/>
              </a:ext>
            </a:extLst>
          </p:cNvPr>
          <p:cNvCxnSpPr>
            <a:cxnSpLocks/>
          </p:cNvCxnSpPr>
          <p:nvPr/>
        </p:nvCxnSpPr>
        <p:spPr>
          <a:xfrm>
            <a:off x="4250504" y="3131054"/>
            <a:ext cx="397853"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19" name="TextBox 18">
            <a:extLst>
              <a:ext uri="{FF2B5EF4-FFF2-40B4-BE49-F238E27FC236}">
                <a16:creationId xmlns:a16="http://schemas.microsoft.com/office/drawing/2014/main" id="{AA45E3B9-D89E-41F4-A395-70FC6F06CE84}"/>
              </a:ext>
            </a:extLst>
          </p:cNvPr>
          <p:cNvSpPr txBox="1"/>
          <p:nvPr/>
        </p:nvSpPr>
        <p:spPr>
          <a:xfrm>
            <a:off x="7836014" y="1637239"/>
            <a:ext cx="1332737" cy="584775"/>
          </a:xfrm>
          <a:prstGeom prst="rect">
            <a:avLst/>
          </a:prstGeom>
          <a:noFill/>
        </p:spPr>
        <p:txBody>
          <a:bodyPr wrap="none" rtlCol="0">
            <a:spAutoFit/>
          </a:bodyPr>
          <a:lstStyle/>
          <a:p>
            <a:r>
              <a:rPr lang="en-US" sz="1600" dirty="0">
                <a:solidFill>
                  <a:srgbClr val="FF6699"/>
                </a:solidFill>
              </a:rPr>
              <a:t>reflects thrice</a:t>
            </a:r>
          </a:p>
          <a:p>
            <a:r>
              <a:rPr lang="en-US" sz="1600" dirty="0">
                <a:solidFill>
                  <a:srgbClr val="FF6699"/>
                </a:solidFill>
              </a:rPr>
              <a:t>(inverts once)</a:t>
            </a:r>
          </a:p>
        </p:txBody>
      </p:sp>
      <p:cxnSp>
        <p:nvCxnSpPr>
          <p:cNvPr id="20" name="Connector: Curved 19">
            <a:extLst>
              <a:ext uri="{FF2B5EF4-FFF2-40B4-BE49-F238E27FC236}">
                <a16:creationId xmlns:a16="http://schemas.microsoft.com/office/drawing/2014/main" id="{C3CCD7E6-7105-40C8-A354-A49252283975}"/>
              </a:ext>
            </a:extLst>
          </p:cNvPr>
          <p:cNvCxnSpPr>
            <a:cxnSpLocks/>
          </p:cNvCxnSpPr>
          <p:nvPr/>
        </p:nvCxnSpPr>
        <p:spPr>
          <a:xfrm rot="5400000">
            <a:off x="7605886" y="2514868"/>
            <a:ext cx="885869" cy="425613"/>
          </a:xfrm>
          <a:prstGeom prst="curvedConnector3">
            <a:avLst/>
          </a:prstGeom>
          <a:ln>
            <a:solidFill>
              <a:srgbClr val="FF6699"/>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307BD3C-F08E-42F8-90C7-11EE70A9D4DA}"/>
              </a:ext>
            </a:extLst>
          </p:cNvPr>
          <p:cNvCxnSpPr>
            <a:cxnSpLocks/>
          </p:cNvCxnSpPr>
          <p:nvPr/>
        </p:nvCxnSpPr>
        <p:spPr>
          <a:xfrm flipH="1">
            <a:off x="4449431" y="5610847"/>
            <a:ext cx="346209" cy="0"/>
          </a:xfrm>
          <a:prstGeom prst="straightConnector1">
            <a:avLst/>
          </a:prstGeom>
          <a:ln>
            <a:solidFill>
              <a:srgbClr val="FF9999"/>
            </a:solidFill>
            <a:tailEnd type="triangle"/>
          </a:ln>
        </p:spPr>
        <p:style>
          <a:lnRef idx="3">
            <a:schemeClr val="accent6"/>
          </a:lnRef>
          <a:fillRef idx="0">
            <a:schemeClr val="accent6"/>
          </a:fillRef>
          <a:effectRef idx="2">
            <a:schemeClr val="accent6"/>
          </a:effectRef>
          <a:fontRef idx="minor">
            <a:schemeClr val="tx1"/>
          </a:fontRef>
        </p:style>
      </p:cxnSp>
      <p:sp>
        <p:nvSpPr>
          <p:cNvPr id="23" name="TextBox 22">
            <a:extLst>
              <a:ext uri="{FF2B5EF4-FFF2-40B4-BE49-F238E27FC236}">
                <a16:creationId xmlns:a16="http://schemas.microsoft.com/office/drawing/2014/main" id="{404EE5B0-C35C-4CA5-9531-12051EAE6EEF}"/>
              </a:ext>
            </a:extLst>
          </p:cNvPr>
          <p:cNvSpPr txBox="1"/>
          <p:nvPr/>
        </p:nvSpPr>
        <p:spPr>
          <a:xfrm>
            <a:off x="2387409" y="1418804"/>
            <a:ext cx="2484591" cy="584775"/>
          </a:xfrm>
          <a:prstGeom prst="rect">
            <a:avLst/>
          </a:prstGeom>
          <a:noFill/>
        </p:spPr>
        <p:txBody>
          <a:bodyPr wrap="none" rtlCol="0">
            <a:spAutoFit/>
          </a:bodyPr>
          <a:lstStyle/>
          <a:p>
            <a:r>
              <a:rPr lang="en-US" sz="1600" dirty="0"/>
              <a:t>rightward waves (greenish) </a:t>
            </a:r>
          </a:p>
          <a:p>
            <a:r>
              <a:rPr lang="en-US" sz="1600" dirty="0"/>
              <a:t>are still overlapping</a:t>
            </a:r>
          </a:p>
        </p:txBody>
      </p:sp>
      <p:cxnSp>
        <p:nvCxnSpPr>
          <p:cNvPr id="24" name="Connector: Curved 23">
            <a:extLst>
              <a:ext uri="{FF2B5EF4-FFF2-40B4-BE49-F238E27FC236}">
                <a16:creationId xmlns:a16="http://schemas.microsoft.com/office/drawing/2014/main" id="{0B8AAE1E-3D9A-46E3-AA75-BA1B9A979359}"/>
              </a:ext>
            </a:extLst>
          </p:cNvPr>
          <p:cNvCxnSpPr/>
          <p:nvPr/>
        </p:nvCxnSpPr>
        <p:spPr>
          <a:xfrm rot="16200000" flipH="1">
            <a:off x="3463919" y="2525679"/>
            <a:ext cx="898725" cy="198927"/>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25" name="Connector: Curved 24">
            <a:extLst>
              <a:ext uri="{FF2B5EF4-FFF2-40B4-BE49-F238E27FC236}">
                <a16:creationId xmlns:a16="http://schemas.microsoft.com/office/drawing/2014/main" id="{D099A924-F0AA-41EA-85C3-F326B5771FE1}"/>
              </a:ext>
            </a:extLst>
          </p:cNvPr>
          <p:cNvCxnSpPr>
            <a:cxnSpLocks/>
          </p:cNvCxnSpPr>
          <p:nvPr/>
        </p:nvCxnSpPr>
        <p:spPr>
          <a:xfrm rot="10800000">
            <a:off x="4601833" y="5700033"/>
            <a:ext cx="1055022" cy="392543"/>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A0E3B3EE-D13C-4A3F-82C9-0708DFB1EE32}"/>
              </a:ext>
            </a:extLst>
          </p:cNvPr>
          <p:cNvSpPr txBox="1"/>
          <p:nvPr/>
        </p:nvSpPr>
        <p:spPr>
          <a:xfrm>
            <a:off x="5820569" y="5893418"/>
            <a:ext cx="3795270" cy="584775"/>
          </a:xfrm>
          <a:prstGeom prst="rect">
            <a:avLst/>
          </a:prstGeom>
          <a:noFill/>
        </p:spPr>
        <p:txBody>
          <a:bodyPr wrap="none" rtlCol="0">
            <a:spAutoFit/>
          </a:bodyPr>
          <a:lstStyle/>
          <a:p>
            <a:r>
              <a:rPr lang="en-US" sz="1600" dirty="0"/>
              <a:t>And so are leftward (reddish) waves, so we </a:t>
            </a:r>
          </a:p>
          <a:p>
            <a:r>
              <a:rPr lang="en-US" sz="1600" i="1" dirty="0"/>
              <a:t>are</a:t>
            </a:r>
            <a:r>
              <a:rPr lang="en-US" sz="1600" dirty="0"/>
              <a:t> resonating.</a:t>
            </a:r>
          </a:p>
        </p:txBody>
      </p:sp>
      <p:sp>
        <p:nvSpPr>
          <p:cNvPr id="32" name="Freeform: Shape 31">
            <a:extLst>
              <a:ext uri="{FF2B5EF4-FFF2-40B4-BE49-F238E27FC236}">
                <a16:creationId xmlns:a16="http://schemas.microsoft.com/office/drawing/2014/main" id="{B2EC2A38-B38C-488F-8ABD-2EF0B715E079}"/>
              </a:ext>
            </a:extLst>
          </p:cNvPr>
          <p:cNvSpPr/>
          <p:nvPr/>
        </p:nvSpPr>
        <p:spPr>
          <a:xfrm>
            <a:off x="7475432" y="3282103"/>
            <a:ext cx="1306286" cy="2181273"/>
          </a:xfrm>
          <a:custGeom>
            <a:avLst/>
            <a:gdLst>
              <a:gd name="connsiteX0" fmla="*/ 0 w 1306286"/>
              <a:gd name="connsiteY0" fmla="*/ 2150734 h 2181273"/>
              <a:gd name="connsiteX1" fmla="*/ 83602 w 1306286"/>
              <a:gd name="connsiteY1" fmla="*/ 1905153 h 2181273"/>
              <a:gd name="connsiteX2" fmla="*/ 182880 w 1306286"/>
              <a:gd name="connsiteY2" fmla="*/ 1105706 h 2181273"/>
              <a:gd name="connsiteX3" fmla="*/ 229906 w 1306286"/>
              <a:gd name="connsiteY3" fmla="*/ 583192 h 2181273"/>
              <a:gd name="connsiteX4" fmla="*/ 287383 w 1306286"/>
              <a:gd name="connsiteY4" fmla="*/ 233107 h 2181273"/>
              <a:gd name="connsiteX5" fmla="*/ 344859 w 1306286"/>
              <a:gd name="connsiteY5" fmla="*/ 45002 h 2181273"/>
              <a:gd name="connsiteX6" fmla="*/ 397111 w 1306286"/>
              <a:gd name="connsiteY6" fmla="*/ 71128 h 2181273"/>
              <a:gd name="connsiteX7" fmla="*/ 454587 w 1306286"/>
              <a:gd name="connsiteY7" fmla="*/ 327160 h 2181273"/>
              <a:gd name="connsiteX8" fmla="*/ 543415 w 1306286"/>
              <a:gd name="connsiteY8" fmla="*/ 1095256 h 2181273"/>
              <a:gd name="connsiteX9" fmla="*/ 616567 w 1306286"/>
              <a:gd name="connsiteY9" fmla="*/ 1680472 h 2181273"/>
              <a:gd name="connsiteX10" fmla="*/ 684494 w 1306286"/>
              <a:gd name="connsiteY10" fmla="*/ 2025331 h 2181273"/>
              <a:gd name="connsiteX11" fmla="*/ 741970 w 1306286"/>
              <a:gd name="connsiteY11" fmla="*/ 2176860 h 2181273"/>
              <a:gd name="connsiteX12" fmla="*/ 841248 w 1306286"/>
              <a:gd name="connsiteY12" fmla="*/ 1868577 h 2181273"/>
              <a:gd name="connsiteX13" fmla="*/ 930075 w 1306286"/>
              <a:gd name="connsiteY13" fmla="*/ 1131832 h 2181273"/>
              <a:gd name="connsiteX14" fmla="*/ 998002 w 1306286"/>
              <a:gd name="connsiteY14" fmla="*/ 562291 h 2181273"/>
              <a:gd name="connsiteX15" fmla="*/ 1055479 w 1306286"/>
              <a:gd name="connsiteY15" fmla="*/ 165180 h 2181273"/>
              <a:gd name="connsiteX16" fmla="*/ 1097280 w 1306286"/>
              <a:gd name="connsiteY16" fmla="*/ 45002 h 2181273"/>
              <a:gd name="connsiteX17" fmla="*/ 1165207 w 1306286"/>
              <a:gd name="connsiteY17" fmla="*/ 97253 h 2181273"/>
              <a:gd name="connsiteX18" fmla="*/ 1306286 w 1306286"/>
              <a:gd name="connsiteY18" fmla="*/ 1090030 h 218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06286" h="2181273">
                <a:moveTo>
                  <a:pt x="0" y="2150734"/>
                </a:moveTo>
                <a:cubicBezTo>
                  <a:pt x="26561" y="2115029"/>
                  <a:pt x="53122" y="2079324"/>
                  <a:pt x="83602" y="1905153"/>
                </a:cubicBezTo>
                <a:cubicBezTo>
                  <a:pt x="114082" y="1730982"/>
                  <a:pt x="158496" y="1326033"/>
                  <a:pt x="182880" y="1105706"/>
                </a:cubicBezTo>
                <a:cubicBezTo>
                  <a:pt x="207264" y="885379"/>
                  <a:pt x="212489" y="728625"/>
                  <a:pt x="229906" y="583192"/>
                </a:cubicBezTo>
                <a:cubicBezTo>
                  <a:pt x="247323" y="437759"/>
                  <a:pt x="268224" y="322805"/>
                  <a:pt x="287383" y="233107"/>
                </a:cubicBezTo>
                <a:cubicBezTo>
                  <a:pt x="306542" y="143409"/>
                  <a:pt x="326571" y="71999"/>
                  <a:pt x="344859" y="45002"/>
                </a:cubicBezTo>
                <a:cubicBezTo>
                  <a:pt x="363147" y="18005"/>
                  <a:pt x="378823" y="24102"/>
                  <a:pt x="397111" y="71128"/>
                </a:cubicBezTo>
                <a:cubicBezTo>
                  <a:pt x="415399" y="118154"/>
                  <a:pt x="430203" y="156472"/>
                  <a:pt x="454587" y="327160"/>
                </a:cubicBezTo>
                <a:cubicBezTo>
                  <a:pt x="478971" y="497848"/>
                  <a:pt x="516418" y="869704"/>
                  <a:pt x="543415" y="1095256"/>
                </a:cubicBezTo>
                <a:cubicBezTo>
                  <a:pt x="570412" y="1320808"/>
                  <a:pt x="593054" y="1525459"/>
                  <a:pt x="616567" y="1680472"/>
                </a:cubicBezTo>
                <a:cubicBezTo>
                  <a:pt x="640080" y="1835485"/>
                  <a:pt x="663594" y="1942600"/>
                  <a:pt x="684494" y="2025331"/>
                </a:cubicBezTo>
                <a:cubicBezTo>
                  <a:pt x="705394" y="2108062"/>
                  <a:pt x="715844" y="2202986"/>
                  <a:pt x="741970" y="2176860"/>
                </a:cubicBezTo>
                <a:cubicBezTo>
                  <a:pt x="768096" y="2150734"/>
                  <a:pt x="809897" y="2042748"/>
                  <a:pt x="841248" y="1868577"/>
                </a:cubicBezTo>
                <a:cubicBezTo>
                  <a:pt x="872599" y="1694406"/>
                  <a:pt x="903949" y="1349546"/>
                  <a:pt x="930075" y="1131832"/>
                </a:cubicBezTo>
                <a:cubicBezTo>
                  <a:pt x="956201" y="914118"/>
                  <a:pt x="977101" y="723400"/>
                  <a:pt x="998002" y="562291"/>
                </a:cubicBezTo>
                <a:cubicBezTo>
                  <a:pt x="1018903" y="401182"/>
                  <a:pt x="1038933" y="251395"/>
                  <a:pt x="1055479" y="165180"/>
                </a:cubicBezTo>
                <a:cubicBezTo>
                  <a:pt x="1072025" y="78965"/>
                  <a:pt x="1078992" y="56323"/>
                  <a:pt x="1097280" y="45002"/>
                </a:cubicBezTo>
                <a:cubicBezTo>
                  <a:pt x="1115568" y="33681"/>
                  <a:pt x="1130373" y="-76918"/>
                  <a:pt x="1165207" y="97253"/>
                </a:cubicBezTo>
                <a:cubicBezTo>
                  <a:pt x="1200041" y="271424"/>
                  <a:pt x="1253163" y="680727"/>
                  <a:pt x="1306286" y="1090030"/>
                </a:cubicBezTo>
              </a:path>
            </a:pathLst>
          </a:custGeom>
          <a:noFill/>
          <a:ln w="28575">
            <a:solidFill>
              <a:srgbClr val="FF99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4B6D165A-79AF-4F5F-AC76-8C119139EE59}"/>
              </a:ext>
            </a:extLst>
          </p:cNvPr>
          <p:cNvSpPr/>
          <p:nvPr/>
        </p:nvSpPr>
        <p:spPr>
          <a:xfrm flipH="1" flipV="1">
            <a:off x="3513034" y="3279953"/>
            <a:ext cx="1306286" cy="2128998"/>
          </a:xfrm>
          <a:custGeom>
            <a:avLst/>
            <a:gdLst>
              <a:gd name="connsiteX0" fmla="*/ 0 w 1306286"/>
              <a:gd name="connsiteY0" fmla="*/ 2150734 h 2181273"/>
              <a:gd name="connsiteX1" fmla="*/ 83602 w 1306286"/>
              <a:gd name="connsiteY1" fmla="*/ 1905153 h 2181273"/>
              <a:gd name="connsiteX2" fmla="*/ 182880 w 1306286"/>
              <a:gd name="connsiteY2" fmla="*/ 1105706 h 2181273"/>
              <a:gd name="connsiteX3" fmla="*/ 229906 w 1306286"/>
              <a:gd name="connsiteY3" fmla="*/ 583192 h 2181273"/>
              <a:gd name="connsiteX4" fmla="*/ 287383 w 1306286"/>
              <a:gd name="connsiteY4" fmla="*/ 233107 h 2181273"/>
              <a:gd name="connsiteX5" fmla="*/ 344859 w 1306286"/>
              <a:gd name="connsiteY5" fmla="*/ 45002 h 2181273"/>
              <a:gd name="connsiteX6" fmla="*/ 397111 w 1306286"/>
              <a:gd name="connsiteY6" fmla="*/ 71128 h 2181273"/>
              <a:gd name="connsiteX7" fmla="*/ 454587 w 1306286"/>
              <a:gd name="connsiteY7" fmla="*/ 327160 h 2181273"/>
              <a:gd name="connsiteX8" fmla="*/ 543415 w 1306286"/>
              <a:gd name="connsiteY8" fmla="*/ 1095256 h 2181273"/>
              <a:gd name="connsiteX9" fmla="*/ 616567 w 1306286"/>
              <a:gd name="connsiteY9" fmla="*/ 1680472 h 2181273"/>
              <a:gd name="connsiteX10" fmla="*/ 684494 w 1306286"/>
              <a:gd name="connsiteY10" fmla="*/ 2025331 h 2181273"/>
              <a:gd name="connsiteX11" fmla="*/ 741970 w 1306286"/>
              <a:gd name="connsiteY11" fmla="*/ 2176860 h 2181273"/>
              <a:gd name="connsiteX12" fmla="*/ 841248 w 1306286"/>
              <a:gd name="connsiteY12" fmla="*/ 1868577 h 2181273"/>
              <a:gd name="connsiteX13" fmla="*/ 930075 w 1306286"/>
              <a:gd name="connsiteY13" fmla="*/ 1131832 h 2181273"/>
              <a:gd name="connsiteX14" fmla="*/ 998002 w 1306286"/>
              <a:gd name="connsiteY14" fmla="*/ 562291 h 2181273"/>
              <a:gd name="connsiteX15" fmla="*/ 1055479 w 1306286"/>
              <a:gd name="connsiteY15" fmla="*/ 165180 h 2181273"/>
              <a:gd name="connsiteX16" fmla="*/ 1097280 w 1306286"/>
              <a:gd name="connsiteY16" fmla="*/ 45002 h 2181273"/>
              <a:gd name="connsiteX17" fmla="*/ 1165207 w 1306286"/>
              <a:gd name="connsiteY17" fmla="*/ 97253 h 2181273"/>
              <a:gd name="connsiteX18" fmla="*/ 1306286 w 1306286"/>
              <a:gd name="connsiteY18" fmla="*/ 1090030 h 2181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06286" h="2181273">
                <a:moveTo>
                  <a:pt x="0" y="2150734"/>
                </a:moveTo>
                <a:cubicBezTo>
                  <a:pt x="26561" y="2115029"/>
                  <a:pt x="53122" y="2079324"/>
                  <a:pt x="83602" y="1905153"/>
                </a:cubicBezTo>
                <a:cubicBezTo>
                  <a:pt x="114082" y="1730982"/>
                  <a:pt x="158496" y="1326033"/>
                  <a:pt x="182880" y="1105706"/>
                </a:cubicBezTo>
                <a:cubicBezTo>
                  <a:pt x="207264" y="885379"/>
                  <a:pt x="212489" y="728625"/>
                  <a:pt x="229906" y="583192"/>
                </a:cubicBezTo>
                <a:cubicBezTo>
                  <a:pt x="247323" y="437759"/>
                  <a:pt x="268224" y="322805"/>
                  <a:pt x="287383" y="233107"/>
                </a:cubicBezTo>
                <a:cubicBezTo>
                  <a:pt x="306542" y="143409"/>
                  <a:pt x="326571" y="71999"/>
                  <a:pt x="344859" y="45002"/>
                </a:cubicBezTo>
                <a:cubicBezTo>
                  <a:pt x="363147" y="18005"/>
                  <a:pt x="378823" y="24102"/>
                  <a:pt x="397111" y="71128"/>
                </a:cubicBezTo>
                <a:cubicBezTo>
                  <a:pt x="415399" y="118154"/>
                  <a:pt x="430203" y="156472"/>
                  <a:pt x="454587" y="327160"/>
                </a:cubicBezTo>
                <a:cubicBezTo>
                  <a:pt x="478971" y="497848"/>
                  <a:pt x="516418" y="869704"/>
                  <a:pt x="543415" y="1095256"/>
                </a:cubicBezTo>
                <a:cubicBezTo>
                  <a:pt x="570412" y="1320808"/>
                  <a:pt x="593054" y="1525459"/>
                  <a:pt x="616567" y="1680472"/>
                </a:cubicBezTo>
                <a:cubicBezTo>
                  <a:pt x="640080" y="1835485"/>
                  <a:pt x="663594" y="1942600"/>
                  <a:pt x="684494" y="2025331"/>
                </a:cubicBezTo>
                <a:cubicBezTo>
                  <a:pt x="705394" y="2108062"/>
                  <a:pt x="715844" y="2202986"/>
                  <a:pt x="741970" y="2176860"/>
                </a:cubicBezTo>
                <a:cubicBezTo>
                  <a:pt x="768096" y="2150734"/>
                  <a:pt x="809897" y="2042748"/>
                  <a:pt x="841248" y="1868577"/>
                </a:cubicBezTo>
                <a:cubicBezTo>
                  <a:pt x="872599" y="1694406"/>
                  <a:pt x="903949" y="1349546"/>
                  <a:pt x="930075" y="1131832"/>
                </a:cubicBezTo>
                <a:cubicBezTo>
                  <a:pt x="956201" y="914118"/>
                  <a:pt x="977101" y="723400"/>
                  <a:pt x="998002" y="562291"/>
                </a:cubicBezTo>
                <a:cubicBezTo>
                  <a:pt x="1018903" y="401182"/>
                  <a:pt x="1038933" y="251395"/>
                  <a:pt x="1055479" y="165180"/>
                </a:cubicBezTo>
                <a:cubicBezTo>
                  <a:pt x="1072025" y="78965"/>
                  <a:pt x="1078992" y="56323"/>
                  <a:pt x="1097280" y="45002"/>
                </a:cubicBezTo>
                <a:cubicBezTo>
                  <a:pt x="1115568" y="33681"/>
                  <a:pt x="1130373" y="-76918"/>
                  <a:pt x="1165207" y="97253"/>
                </a:cubicBezTo>
                <a:cubicBezTo>
                  <a:pt x="1200041" y="271424"/>
                  <a:pt x="1253163" y="680727"/>
                  <a:pt x="1306286" y="1090030"/>
                </a:cubicBezTo>
              </a:path>
            </a:pathLst>
          </a:cu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8355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p:bldP spid="12" grpId="0" animBg="1"/>
      <p:bldP spid="13" grpId="0" animBg="1"/>
      <p:bldP spid="14" grpId="0"/>
      <p:bldP spid="19" grpId="0"/>
      <p:bldP spid="23" grpId="0"/>
      <p:bldP spid="26" grpId="0"/>
      <p:bldP spid="32" grpId="0" animBg="1"/>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3D1D5BEC-A801-4DD6-9A64-798FEBDECD27}"/>
              </a:ext>
            </a:extLst>
          </p:cNvPr>
          <p:cNvSpPr>
            <a:spLocks noChangeArrowheads="1"/>
          </p:cNvSpPr>
          <p:nvPr/>
        </p:nvSpPr>
        <p:spPr bwMode="auto">
          <a:xfrm>
            <a:off x="-84138" y="942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itle 1">
            <a:extLst>
              <a:ext uri="{FF2B5EF4-FFF2-40B4-BE49-F238E27FC236}">
                <a16:creationId xmlns:a16="http://schemas.microsoft.com/office/drawing/2014/main" id="{0AD10677-BDE3-49E0-8ACA-1735EF3E13C5}"/>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8" name="Object 7">
            <a:extLst>
              <a:ext uri="{FF2B5EF4-FFF2-40B4-BE49-F238E27FC236}">
                <a16:creationId xmlns:a16="http://schemas.microsoft.com/office/drawing/2014/main" id="{43B9DD80-D4B5-4F3E-B515-DB0EE13D65D2}"/>
              </a:ext>
            </a:extLst>
          </p:cNvPr>
          <p:cNvGraphicFramePr>
            <a:graphicFrameLocks noChangeAspect="1"/>
          </p:cNvGraphicFramePr>
          <p:nvPr>
            <p:extLst>
              <p:ext uri="{D42A27DB-BD31-4B8C-83A1-F6EECF244321}">
                <p14:modId xmlns:p14="http://schemas.microsoft.com/office/powerpoint/2010/main" val="4142454442"/>
              </p:ext>
            </p:extLst>
          </p:nvPr>
        </p:nvGraphicFramePr>
        <p:xfrm>
          <a:off x="210666" y="66007"/>
          <a:ext cx="2506663" cy="723900"/>
        </p:xfrm>
        <a:graphic>
          <a:graphicData uri="http://schemas.openxmlformats.org/presentationml/2006/ole">
            <mc:AlternateContent xmlns:mc="http://schemas.openxmlformats.org/markup-compatibility/2006">
              <mc:Choice xmlns:v="urn:schemas-microsoft-com:vml" Requires="v">
                <p:oleObj name="Bitmap Image" r:id="rId2" imgW="2507040" imgH="723960" progId="Paint.Picture">
                  <p:embed/>
                </p:oleObj>
              </mc:Choice>
              <mc:Fallback>
                <p:oleObj name="Bitmap Image" r:id="rId2" imgW="2507040" imgH="723960" progId="Paint.Picture">
                  <p:embed/>
                  <p:pic>
                    <p:nvPicPr>
                      <p:cNvPr id="17" name="Object 16">
                        <a:extLst>
                          <a:ext uri="{FF2B5EF4-FFF2-40B4-BE49-F238E27FC236}">
                            <a16:creationId xmlns:a16="http://schemas.microsoft.com/office/drawing/2014/main" id="{B43BB046-76EF-4474-BCC4-4F28BC266FC4}"/>
                          </a:ext>
                        </a:extLst>
                      </p:cNvPr>
                      <p:cNvPicPr>
                        <a:picLocks noChangeAspect="1" noChangeArrowheads="1"/>
                      </p:cNvPicPr>
                      <p:nvPr/>
                    </p:nvPicPr>
                    <p:blipFill>
                      <a:blip r:embed="rId3"/>
                      <a:srcRect/>
                      <a:stretch>
                        <a:fillRect/>
                      </a:stretch>
                    </p:blipFill>
                    <p:spPr bwMode="auto">
                      <a:xfrm>
                        <a:off x="210666" y="66007"/>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a:extLst>
              <a:ext uri="{FF2B5EF4-FFF2-40B4-BE49-F238E27FC236}">
                <a16:creationId xmlns:a16="http://schemas.microsoft.com/office/drawing/2014/main" id="{3BDEE29E-B461-4834-9005-D5DB1E831B06}"/>
              </a:ext>
            </a:extLst>
          </p:cNvPr>
          <p:cNvGraphicFramePr>
            <a:graphicFrameLocks noChangeAspect="1"/>
          </p:cNvGraphicFramePr>
          <p:nvPr>
            <p:extLst>
              <p:ext uri="{D42A27DB-BD31-4B8C-83A1-F6EECF244321}">
                <p14:modId xmlns:p14="http://schemas.microsoft.com/office/powerpoint/2010/main" val="1203750977"/>
              </p:ext>
            </p:extLst>
          </p:nvPr>
        </p:nvGraphicFramePr>
        <p:xfrm>
          <a:off x="361864" y="2263648"/>
          <a:ext cx="5395527" cy="3176510"/>
        </p:xfrm>
        <a:graphic>
          <a:graphicData uri="http://schemas.openxmlformats.org/presentationml/2006/ole">
            <mc:AlternateContent xmlns:mc="http://schemas.openxmlformats.org/markup-compatibility/2006">
              <mc:Choice xmlns:v="urn:schemas-microsoft-com:vml" Requires="v">
                <p:oleObj name="Bitmap Image" r:id="rId4" imgW="6225480" imgH="3665160" progId="Paint.Picture">
                  <p:embed/>
                </p:oleObj>
              </mc:Choice>
              <mc:Fallback>
                <p:oleObj name="Bitmap Image" r:id="rId4" imgW="6225480" imgH="3665160" progId="Paint.Picture">
                  <p:embed/>
                  <p:pic>
                    <p:nvPicPr>
                      <p:cNvPr id="8" name="Object 7">
                        <a:extLst>
                          <a:ext uri="{FF2B5EF4-FFF2-40B4-BE49-F238E27FC236}">
                            <a16:creationId xmlns:a16="http://schemas.microsoft.com/office/drawing/2014/main" id="{2E8B9D1F-EBCC-44B8-BE12-31A41F94F772}"/>
                          </a:ext>
                        </a:extLst>
                      </p:cNvPr>
                      <p:cNvPicPr>
                        <a:picLocks noChangeAspect="1" noChangeArrowheads="1"/>
                      </p:cNvPicPr>
                      <p:nvPr/>
                    </p:nvPicPr>
                    <p:blipFill>
                      <a:blip r:embed="rId5"/>
                      <a:srcRect/>
                      <a:stretch>
                        <a:fillRect/>
                      </a:stretch>
                    </p:blipFill>
                    <p:spPr bwMode="auto">
                      <a:xfrm>
                        <a:off x="361864" y="2263648"/>
                        <a:ext cx="5395527" cy="317651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E33A87E3-1EB8-4D98-8142-DB25310A195D}"/>
              </a:ext>
            </a:extLst>
          </p:cNvPr>
          <p:cNvGraphicFramePr>
            <a:graphicFrameLocks noChangeAspect="1"/>
          </p:cNvGraphicFramePr>
          <p:nvPr>
            <p:extLst>
              <p:ext uri="{D42A27DB-BD31-4B8C-83A1-F6EECF244321}">
                <p14:modId xmlns:p14="http://schemas.microsoft.com/office/powerpoint/2010/main" val="711172934"/>
              </p:ext>
            </p:extLst>
          </p:nvPr>
        </p:nvGraphicFramePr>
        <p:xfrm>
          <a:off x="5757391" y="2359545"/>
          <a:ext cx="5232640" cy="3080613"/>
        </p:xfrm>
        <a:graphic>
          <a:graphicData uri="http://schemas.openxmlformats.org/presentationml/2006/ole">
            <mc:AlternateContent xmlns:mc="http://schemas.openxmlformats.org/markup-compatibility/2006">
              <mc:Choice xmlns:v="urn:schemas-microsoft-com:vml" Requires="v">
                <p:oleObj name="Bitmap Image" r:id="rId6" imgW="6225480" imgH="3665160" progId="Paint.Picture">
                  <p:embed/>
                </p:oleObj>
              </mc:Choice>
              <mc:Fallback>
                <p:oleObj name="Bitmap Image" r:id="rId6" imgW="6225480" imgH="3665160" progId="Paint.Picture">
                  <p:embed/>
                  <p:pic>
                    <p:nvPicPr>
                      <p:cNvPr id="10" name="Object 9">
                        <a:extLst>
                          <a:ext uri="{FF2B5EF4-FFF2-40B4-BE49-F238E27FC236}">
                            <a16:creationId xmlns:a16="http://schemas.microsoft.com/office/drawing/2014/main" id="{CAF2FF9F-8EEB-4386-887D-70F31EA411D3}"/>
                          </a:ext>
                        </a:extLst>
                      </p:cNvPr>
                      <p:cNvPicPr>
                        <a:picLocks noChangeAspect="1" noChangeArrowheads="1"/>
                      </p:cNvPicPr>
                      <p:nvPr/>
                    </p:nvPicPr>
                    <p:blipFill>
                      <a:blip r:embed="rId7"/>
                      <a:srcRect/>
                      <a:stretch>
                        <a:fillRect/>
                      </a:stretch>
                    </p:blipFill>
                    <p:spPr bwMode="auto">
                      <a:xfrm>
                        <a:off x="5757391" y="2359545"/>
                        <a:ext cx="5232640" cy="3080613"/>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107EF12A-3DE1-4ABE-A6D9-E415CD8FA0B2}"/>
              </a:ext>
            </a:extLst>
          </p:cNvPr>
          <p:cNvSpPr txBox="1"/>
          <p:nvPr/>
        </p:nvSpPr>
        <p:spPr>
          <a:xfrm>
            <a:off x="567713" y="1040366"/>
            <a:ext cx="11361373" cy="584775"/>
          </a:xfrm>
          <a:prstGeom prst="rect">
            <a:avLst/>
          </a:prstGeom>
          <a:noFill/>
        </p:spPr>
        <p:txBody>
          <a:bodyPr wrap="square" rtlCol="0">
            <a:spAutoFit/>
          </a:bodyPr>
          <a:lstStyle/>
          <a:p>
            <a:r>
              <a:rPr lang="en-US" sz="1600" dirty="0"/>
              <a:t>Now let’s see what this resonant wave will look like on the string.  Green is going right; red to the left, and purple is the superposition.  I’ll progress time in increments of an eight of period, starting from some time when the waves overlap, like they do at t = 14s.   </a:t>
            </a:r>
          </a:p>
        </p:txBody>
      </p:sp>
    </p:spTree>
    <p:extLst>
      <p:ext uri="{BB962C8B-B14F-4D97-AF65-F5344CB8AC3E}">
        <p14:creationId xmlns:p14="http://schemas.microsoft.com/office/powerpoint/2010/main" val="335093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C035E-4F19-47E8-99CF-5B0FB7FFDEE1}"/>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 name="Rectangle 2">
            <a:extLst>
              <a:ext uri="{FF2B5EF4-FFF2-40B4-BE49-F238E27FC236}">
                <a16:creationId xmlns:a16="http://schemas.microsoft.com/office/drawing/2014/main" id="{C1C44F0E-5573-436A-BA13-F99960140552}"/>
              </a:ext>
            </a:extLst>
          </p:cNvPr>
          <p:cNvSpPr>
            <a:spLocks noChangeArrowheads="1"/>
          </p:cNvSpPr>
          <p:nvPr/>
        </p:nvSpPr>
        <p:spPr bwMode="auto">
          <a:xfrm>
            <a:off x="171450" y="1028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a:extLst>
              <a:ext uri="{FF2B5EF4-FFF2-40B4-BE49-F238E27FC236}">
                <a16:creationId xmlns:a16="http://schemas.microsoft.com/office/drawing/2014/main" id="{6AA32E49-6791-4289-B7AF-A3C39680231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272888D4-7E39-4241-B1D2-2C9C0E198CF5}"/>
              </a:ext>
            </a:extLst>
          </p:cNvPr>
          <p:cNvGraphicFramePr>
            <a:graphicFrameLocks noChangeAspect="1"/>
          </p:cNvGraphicFramePr>
          <p:nvPr>
            <p:extLst>
              <p:ext uri="{D42A27DB-BD31-4B8C-83A1-F6EECF244321}">
                <p14:modId xmlns:p14="http://schemas.microsoft.com/office/powerpoint/2010/main" val="2283943208"/>
              </p:ext>
            </p:extLst>
          </p:nvPr>
        </p:nvGraphicFramePr>
        <p:xfrm>
          <a:off x="171450" y="58430"/>
          <a:ext cx="2506663" cy="723900"/>
        </p:xfrm>
        <a:graphic>
          <a:graphicData uri="http://schemas.openxmlformats.org/presentationml/2006/ole">
            <mc:AlternateContent xmlns:mc="http://schemas.openxmlformats.org/markup-compatibility/2006">
              <mc:Choice xmlns:v="urn:schemas-microsoft-com:vml" Requires="v">
                <p:oleObj name="Bitmap Image" r:id="rId2" imgW="2507040" imgH="723960" progId="Paint.Picture">
                  <p:embed/>
                </p:oleObj>
              </mc:Choice>
              <mc:Fallback>
                <p:oleObj name="Bitmap Image" r:id="rId2" imgW="2507040" imgH="723960" progId="Paint.Picture">
                  <p:embed/>
                  <p:pic>
                    <p:nvPicPr>
                      <p:cNvPr id="17" name="Object 16">
                        <a:extLst>
                          <a:ext uri="{FF2B5EF4-FFF2-40B4-BE49-F238E27FC236}">
                            <a16:creationId xmlns:a16="http://schemas.microsoft.com/office/drawing/2014/main" id="{B43BB046-76EF-4474-BCC4-4F28BC266FC4}"/>
                          </a:ext>
                        </a:extLst>
                      </p:cNvPr>
                      <p:cNvPicPr>
                        <a:picLocks noChangeAspect="1" noChangeArrowheads="1"/>
                      </p:cNvPicPr>
                      <p:nvPr/>
                    </p:nvPicPr>
                    <p:blipFill>
                      <a:blip r:embed="rId3"/>
                      <a:srcRect/>
                      <a:stretch>
                        <a:fillRect/>
                      </a:stretch>
                    </p:blipFill>
                    <p:spPr bwMode="auto">
                      <a:xfrm>
                        <a:off x="171450" y="58430"/>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a:extLst>
              <a:ext uri="{FF2B5EF4-FFF2-40B4-BE49-F238E27FC236}">
                <a16:creationId xmlns:a16="http://schemas.microsoft.com/office/drawing/2014/main" id="{26964AE9-BAFE-43A3-A3F6-71B2D643CE5C}"/>
              </a:ext>
            </a:extLst>
          </p:cNvPr>
          <p:cNvGraphicFramePr>
            <a:graphicFrameLocks noChangeAspect="1"/>
          </p:cNvGraphicFramePr>
          <p:nvPr>
            <p:extLst>
              <p:ext uri="{D42A27DB-BD31-4B8C-83A1-F6EECF244321}">
                <p14:modId xmlns:p14="http://schemas.microsoft.com/office/powerpoint/2010/main" val="953096301"/>
              </p:ext>
            </p:extLst>
          </p:nvPr>
        </p:nvGraphicFramePr>
        <p:xfrm>
          <a:off x="268027" y="892324"/>
          <a:ext cx="4843749" cy="2851661"/>
        </p:xfrm>
        <a:graphic>
          <a:graphicData uri="http://schemas.openxmlformats.org/presentationml/2006/ole">
            <mc:AlternateContent xmlns:mc="http://schemas.openxmlformats.org/markup-compatibility/2006">
              <mc:Choice xmlns:v="urn:schemas-microsoft-com:vml" Requires="v">
                <p:oleObj name="Bitmap Image" r:id="rId4" imgW="6225480" imgH="3665160" progId="Paint.Picture">
                  <p:embed/>
                </p:oleObj>
              </mc:Choice>
              <mc:Fallback>
                <p:oleObj name="Bitmap Image" r:id="rId4" imgW="6225480" imgH="3665160" progId="Paint.Picture">
                  <p:embed/>
                  <p:pic>
                    <p:nvPicPr>
                      <p:cNvPr id="4" name="Object 3">
                        <a:extLst>
                          <a:ext uri="{FF2B5EF4-FFF2-40B4-BE49-F238E27FC236}">
                            <a16:creationId xmlns:a16="http://schemas.microsoft.com/office/drawing/2014/main" id="{C32A6A0D-65CE-4F9C-83E7-C093ACA4018B}"/>
                          </a:ext>
                        </a:extLst>
                      </p:cNvPr>
                      <p:cNvPicPr>
                        <a:picLocks noChangeAspect="1" noChangeArrowheads="1"/>
                      </p:cNvPicPr>
                      <p:nvPr/>
                    </p:nvPicPr>
                    <p:blipFill>
                      <a:blip r:embed="rId5"/>
                      <a:srcRect/>
                      <a:stretch>
                        <a:fillRect/>
                      </a:stretch>
                    </p:blipFill>
                    <p:spPr bwMode="auto">
                      <a:xfrm>
                        <a:off x="268027" y="892324"/>
                        <a:ext cx="4843749" cy="2851661"/>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41D44EFB-D126-4A14-85D9-E7196273F0E7}"/>
              </a:ext>
            </a:extLst>
          </p:cNvPr>
          <p:cNvGraphicFramePr>
            <a:graphicFrameLocks noChangeAspect="1"/>
          </p:cNvGraphicFramePr>
          <p:nvPr>
            <p:extLst>
              <p:ext uri="{D42A27DB-BD31-4B8C-83A1-F6EECF244321}">
                <p14:modId xmlns:p14="http://schemas.microsoft.com/office/powerpoint/2010/main" val="3536955673"/>
              </p:ext>
            </p:extLst>
          </p:nvPr>
        </p:nvGraphicFramePr>
        <p:xfrm>
          <a:off x="5867794" y="1028700"/>
          <a:ext cx="4531249" cy="2667684"/>
        </p:xfrm>
        <a:graphic>
          <a:graphicData uri="http://schemas.openxmlformats.org/presentationml/2006/ole">
            <mc:AlternateContent xmlns:mc="http://schemas.openxmlformats.org/markup-compatibility/2006">
              <mc:Choice xmlns:v="urn:schemas-microsoft-com:vml" Requires="v">
                <p:oleObj name="Bitmap Image" r:id="rId6" imgW="6225480" imgH="3665160" progId="Paint.Picture">
                  <p:embed/>
                </p:oleObj>
              </mc:Choice>
              <mc:Fallback>
                <p:oleObj name="Bitmap Image" r:id="rId6" imgW="6225480" imgH="3665160" progId="Paint.Picture">
                  <p:embed/>
                  <p:pic>
                    <p:nvPicPr>
                      <p:cNvPr id="6" name="Object 5">
                        <a:extLst>
                          <a:ext uri="{FF2B5EF4-FFF2-40B4-BE49-F238E27FC236}">
                            <a16:creationId xmlns:a16="http://schemas.microsoft.com/office/drawing/2014/main" id="{DBB3BC07-D97B-43DC-BDA1-83E286312406}"/>
                          </a:ext>
                        </a:extLst>
                      </p:cNvPr>
                      <p:cNvPicPr>
                        <a:picLocks noChangeAspect="1" noChangeArrowheads="1"/>
                      </p:cNvPicPr>
                      <p:nvPr/>
                    </p:nvPicPr>
                    <p:blipFill>
                      <a:blip r:embed="rId7"/>
                      <a:srcRect/>
                      <a:stretch>
                        <a:fillRect/>
                      </a:stretch>
                    </p:blipFill>
                    <p:spPr bwMode="auto">
                      <a:xfrm>
                        <a:off x="5867794" y="1028700"/>
                        <a:ext cx="4531249" cy="2667684"/>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9F94A212-492A-421E-BF14-6DCB952AFC73}"/>
              </a:ext>
            </a:extLst>
          </p:cNvPr>
          <p:cNvGraphicFramePr>
            <a:graphicFrameLocks noChangeAspect="1"/>
          </p:cNvGraphicFramePr>
          <p:nvPr>
            <p:extLst>
              <p:ext uri="{D42A27DB-BD31-4B8C-83A1-F6EECF244321}">
                <p14:modId xmlns:p14="http://schemas.microsoft.com/office/powerpoint/2010/main" val="826276635"/>
              </p:ext>
            </p:extLst>
          </p:nvPr>
        </p:nvGraphicFramePr>
        <p:xfrm>
          <a:off x="255588" y="3814763"/>
          <a:ext cx="4845050" cy="2819400"/>
        </p:xfrm>
        <a:graphic>
          <a:graphicData uri="http://schemas.openxmlformats.org/presentationml/2006/ole">
            <mc:AlternateContent xmlns:mc="http://schemas.openxmlformats.org/markup-compatibility/2006">
              <mc:Choice xmlns:v="urn:schemas-microsoft-com:vml" Requires="v">
                <p:oleObj name="Bitmap Image" r:id="rId8" imgW="6179760" imgH="3596760" progId="Paint.Picture">
                  <p:embed/>
                </p:oleObj>
              </mc:Choice>
              <mc:Fallback>
                <p:oleObj name="Bitmap Image" r:id="rId8" imgW="6179760" imgH="3596760" progId="Paint.Picture">
                  <p:embed/>
                  <p:pic>
                    <p:nvPicPr>
                      <p:cNvPr id="9" name="Object 8">
                        <a:extLst>
                          <a:ext uri="{FF2B5EF4-FFF2-40B4-BE49-F238E27FC236}">
                            <a16:creationId xmlns:a16="http://schemas.microsoft.com/office/drawing/2014/main" id="{713C75A4-565A-4596-8E9D-2B9101329DD8}"/>
                          </a:ext>
                        </a:extLst>
                      </p:cNvPr>
                      <p:cNvPicPr>
                        <a:picLocks noChangeAspect="1" noChangeArrowheads="1"/>
                      </p:cNvPicPr>
                      <p:nvPr/>
                    </p:nvPicPr>
                    <p:blipFill>
                      <a:blip r:embed="rId9"/>
                      <a:srcRect/>
                      <a:stretch>
                        <a:fillRect/>
                      </a:stretch>
                    </p:blipFill>
                    <p:spPr bwMode="auto">
                      <a:xfrm>
                        <a:off x="255588" y="3814763"/>
                        <a:ext cx="4845050" cy="281940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0FA6800B-AA28-4CEF-8851-CB2C88C04C6C}"/>
              </a:ext>
            </a:extLst>
          </p:cNvPr>
          <p:cNvGraphicFramePr>
            <a:graphicFrameLocks noChangeAspect="1"/>
          </p:cNvGraphicFramePr>
          <p:nvPr>
            <p:extLst>
              <p:ext uri="{D42A27DB-BD31-4B8C-83A1-F6EECF244321}">
                <p14:modId xmlns:p14="http://schemas.microsoft.com/office/powerpoint/2010/main" val="2232394224"/>
              </p:ext>
            </p:extLst>
          </p:nvPr>
        </p:nvGraphicFramePr>
        <p:xfrm>
          <a:off x="5861496" y="3927630"/>
          <a:ext cx="4616004" cy="2686839"/>
        </p:xfrm>
        <a:graphic>
          <a:graphicData uri="http://schemas.openxmlformats.org/presentationml/2006/ole">
            <mc:AlternateContent xmlns:mc="http://schemas.openxmlformats.org/markup-compatibility/2006">
              <mc:Choice xmlns:v="urn:schemas-microsoft-com:vml" Requires="v">
                <p:oleObj name="Bitmap Image" r:id="rId10" imgW="6179760" imgH="3596760" progId="Paint.Picture">
                  <p:embed/>
                </p:oleObj>
              </mc:Choice>
              <mc:Fallback>
                <p:oleObj name="Bitmap Image" r:id="rId10" imgW="6179760" imgH="3596760" progId="Paint.Picture">
                  <p:embed/>
                  <p:pic>
                    <p:nvPicPr>
                      <p:cNvPr id="10" name="Object 9">
                        <a:extLst>
                          <a:ext uri="{FF2B5EF4-FFF2-40B4-BE49-F238E27FC236}">
                            <a16:creationId xmlns:a16="http://schemas.microsoft.com/office/drawing/2014/main" id="{64F361FF-5C1F-4553-B612-E73A48F278CE}"/>
                          </a:ext>
                        </a:extLst>
                      </p:cNvPr>
                      <p:cNvPicPr>
                        <a:picLocks noChangeAspect="1" noChangeArrowheads="1"/>
                      </p:cNvPicPr>
                      <p:nvPr/>
                    </p:nvPicPr>
                    <p:blipFill>
                      <a:blip r:embed="rId11"/>
                      <a:srcRect/>
                      <a:stretch>
                        <a:fillRect/>
                      </a:stretch>
                    </p:blipFill>
                    <p:spPr bwMode="auto">
                      <a:xfrm>
                        <a:off x="5861496" y="3927630"/>
                        <a:ext cx="4616004" cy="2686839"/>
                      </a:xfrm>
                      <a:prstGeom prst="rect">
                        <a:avLst/>
                      </a:prstGeom>
                      <a:noFill/>
                    </p:spPr>
                  </p:pic>
                </p:oleObj>
              </mc:Fallback>
            </mc:AlternateContent>
          </a:graphicData>
        </a:graphic>
      </p:graphicFrame>
    </p:spTree>
    <p:extLst>
      <p:ext uri="{BB962C8B-B14F-4D97-AF65-F5344CB8AC3E}">
        <p14:creationId xmlns:p14="http://schemas.microsoft.com/office/powerpoint/2010/main" val="3886855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12C48-B344-41F2-A5C3-3DA20B07590B}"/>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 name="Rectangle 2">
            <a:extLst>
              <a:ext uri="{FF2B5EF4-FFF2-40B4-BE49-F238E27FC236}">
                <a16:creationId xmlns:a16="http://schemas.microsoft.com/office/drawing/2014/main" id="{F4BA1EEB-4FC4-4BAD-BCF3-04E4ABDB1420}"/>
              </a:ext>
            </a:extLst>
          </p:cNvPr>
          <p:cNvSpPr>
            <a:spLocks noChangeArrowheads="1"/>
          </p:cNvSpPr>
          <p:nvPr/>
        </p:nvSpPr>
        <p:spPr bwMode="auto">
          <a:xfrm>
            <a:off x="114300" y="10191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a:extLst>
              <a:ext uri="{FF2B5EF4-FFF2-40B4-BE49-F238E27FC236}">
                <a16:creationId xmlns:a16="http://schemas.microsoft.com/office/drawing/2014/main" id="{9D6E6D6A-60DC-43D7-986D-DFF9C65F479E}"/>
              </a:ext>
            </a:extLst>
          </p:cNvPr>
          <p:cNvSpPr>
            <a:spLocks noChangeArrowheads="1"/>
          </p:cNvSpPr>
          <p:nvPr/>
        </p:nvSpPr>
        <p:spPr bwMode="auto">
          <a:xfrm>
            <a:off x="14001" y="30165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24ED0B0B-78E6-44A2-B494-F1BCDCF6B8E9}"/>
              </a:ext>
            </a:extLst>
          </p:cNvPr>
          <p:cNvGraphicFramePr>
            <a:graphicFrameLocks noChangeAspect="1"/>
          </p:cNvGraphicFramePr>
          <p:nvPr>
            <p:extLst>
              <p:ext uri="{D42A27DB-BD31-4B8C-83A1-F6EECF244321}">
                <p14:modId xmlns:p14="http://schemas.microsoft.com/office/powerpoint/2010/main" val="4114275335"/>
              </p:ext>
            </p:extLst>
          </p:nvPr>
        </p:nvGraphicFramePr>
        <p:xfrm>
          <a:off x="242991" y="108251"/>
          <a:ext cx="2506663" cy="723900"/>
        </p:xfrm>
        <a:graphic>
          <a:graphicData uri="http://schemas.openxmlformats.org/presentationml/2006/ole">
            <mc:AlternateContent xmlns:mc="http://schemas.openxmlformats.org/markup-compatibility/2006">
              <mc:Choice xmlns:v="urn:schemas-microsoft-com:vml" Requires="v">
                <p:oleObj name="Bitmap Image" r:id="rId2" imgW="2507040" imgH="723960" progId="Paint.Picture">
                  <p:embed/>
                </p:oleObj>
              </mc:Choice>
              <mc:Fallback>
                <p:oleObj name="Bitmap Image" r:id="rId2" imgW="2507040" imgH="723960" progId="Paint.Picture">
                  <p:embed/>
                  <p:pic>
                    <p:nvPicPr>
                      <p:cNvPr id="17" name="Object 16">
                        <a:extLst>
                          <a:ext uri="{FF2B5EF4-FFF2-40B4-BE49-F238E27FC236}">
                            <a16:creationId xmlns:a16="http://schemas.microsoft.com/office/drawing/2014/main" id="{B43BB046-76EF-4474-BCC4-4F28BC266FC4}"/>
                          </a:ext>
                        </a:extLst>
                      </p:cNvPr>
                      <p:cNvPicPr>
                        <a:picLocks noChangeAspect="1" noChangeArrowheads="1"/>
                      </p:cNvPicPr>
                      <p:nvPr/>
                    </p:nvPicPr>
                    <p:blipFill>
                      <a:blip r:embed="rId3"/>
                      <a:srcRect/>
                      <a:stretch>
                        <a:fillRect/>
                      </a:stretch>
                    </p:blipFill>
                    <p:spPr bwMode="auto">
                      <a:xfrm>
                        <a:off x="242991" y="108251"/>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a:extLst>
              <a:ext uri="{FF2B5EF4-FFF2-40B4-BE49-F238E27FC236}">
                <a16:creationId xmlns:a16="http://schemas.microsoft.com/office/drawing/2014/main" id="{86756855-F949-4504-B7BB-1BF4087AA13E}"/>
              </a:ext>
            </a:extLst>
          </p:cNvPr>
          <p:cNvGraphicFramePr>
            <a:graphicFrameLocks noChangeAspect="1"/>
          </p:cNvGraphicFramePr>
          <p:nvPr>
            <p:extLst>
              <p:ext uri="{D42A27DB-BD31-4B8C-83A1-F6EECF244321}">
                <p14:modId xmlns:p14="http://schemas.microsoft.com/office/powerpoint/2010/main" val="922934051"/>
              </p:ext>
            </p:extLst>
          </p:nvPr>
        </p:nvGraphicFramePr>
        <p:xfrm>
          <a:off x="242991" y="1358398"/>
          <a:ext cx="5428466" cy="3155763"/>
        </p:xfrm>
        <a:graphic>
          <a:graphicData uri="http://schemas.openxmlformats.org/presentationml/2006/ole">
            <mc:AlternateContent xmlns:mc="http://schemas.openxmlformats.org/markup-compatibility/2006">
              <mc:Choice xmlns:v="urn:schemas-microsoft-com:vml" Requires="v">
                <p:oleObj name="Bitmap Image" r:id="rId4" imgW="6225480" imgH="3619440" progId="Paint.Picture">
                  <p:embed/>
                </p:oleObj>
              </mc:Choice>
              <mc:Fallback>
                <p:oleObj name="Bitmap Image" r:id="rId4" imgW="6225480" imgH="3619440" progId="Paint.Picture">
                  <p:embed/>
                  <p:pic>
                    <p:nvPicPr>
                      <p:cNvPr id="4" name="Object 3">
                        <a:extLst>
                          <a:ext uri="{FF2B5EF4-FFF2-40B4-BE49-F238E27FC236}">
                            <a16:creationId xmlns:a16="http://schemas.microsoft.com/office/drawing/2014/main" id="{0E523F6B-8751-4894-A4BD-19F0F664EC01}"/>
                          </a:ext>
                        </a:extLst>
                      </p:cNvPr>
                      <p:cNvPicPr>
                        <a:picLocks noChangeAspect="1" noChangeArrowheads="1"/>
                      </p:cNvPicPr>
                      <p:nvPr/>
                    </p:nvPicPr>
                    <p:blipFill>
                      <a:blip r:embed="rId5"/>
                      <a:srcRect/>
                      <a:stretch>
                        <a:fillRect/>
                      </a:stretch>
                    </p:blipFill>
                    <p:spPr bwMode="auto">
                      <a:xfrm>
                        <a:off x="242991" y="1358398"/>
                        <a:ext cx="5428466" cy="3155763"/>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D45581E4-25C8-48E0-9B76-DE132928DF36}"/>
              </a:ext>
            </a:extLst>
          </p:cNvPr>
          <p:cNvGraphicFramePr>
            <a:graphicFrameLocks noChangeAspect="1"/>
          </p:cNvGraphicFramePr>
          <p:nvPr>
            <p:extLst>
              <p:ext uri="{D42A27DB-BD31-4B8C-83A1-F6EECF244321}">
                <p14:modId xmlns:p14="http://schemas.microsoft.com/office/powerpoint/2010/main" val="948335431"/>
              </p:ext>
            </p:extLst>
          </p:nvPr>
        </p:nvGraphicFramePr>
        <p:xfrm>
          <a:off x="5854832" y="1444278"/>
          <a:ext cx="5080123" cy="2953259"/>
        </p:xfrm>
        <a:graphic>
          <a:graphicData uri="http://schemas.openxmlformats.org/presentationml/2006/ole">
            <mc:AlternateContent xmlns:mc="http://schemas.openxmlformats.org/markup-compatibility/2006">
              <mc:Choice xmlns:v="urn:schemas-microsoft-com:vml" Requires="v">
                <p:oleObj name="Bitmap Image" r:id="rId6" imgW="6225480" imgH="3619440" progId="Paint.Picture">
                  <p:embed/>
                </p:oleObj>
              </mc:Choice>
              <mc:Fallback>
                <p:oleObj name="Bitmap Image" r:id="rId6" imgW="6225480" imgH="3619440" progId="Paint.Picture">
                  <p:embed/>
                  <p:pic>
                    <p:nvPicPr>
                      <p:cNvPr id="6" name="Object 5">
                        <a:extLst>
                          <a:ext uri="{FF2B5EF4-FFF2-40B4-BE49-F238E27FC236}">
                            <a16:creationId xmlns:a16="http://schemas.microsoft.com/office/drawing/2014/main" id="{F025AEC7-ADE3-493D-9B77-2E6F48DAFC39}"/>
                          </a:ext>
                        </a:extLst>
                      </p:cNvPr>
                      <p:cNvPicPr>
                        <a:picLocks noChangeAspect="1" noChangeArrowheads="1"/>
                      </p:cNvPicPr>
                      <p:nvPr/>
                    </p:nvPicPr>
                    <p:blipFill>
                      <a:blip r:embed="rId7"/>
                      <a:srcRect/>
                      <a:stretch>
                        <a:fillRect/>
                      </a:stretch>
                    </p:blipFill>
                    <p:spPr bwMode="auto">
                      <a:xfrm>
                        <a:off x="5854832" y="1444278"/>
                        <a:ext cx="5080123" cy="2953259"/>
                      </a:xfrm>
                      <a:prstGeom prst="rect">
                        <a:avLst/>
                      </a:prstGeom>
                      <a:noFill/>
                    </p:spPr>
                  </p:pic>
                </p:oleObj>
              </mc:Fallback>
            </mc:AlternateContent>
          </a:graphicData>
        </a:graphic>
      </p:graphicFrame>
    </p:spTree>
    <p:extLst>
      <p:ext uri="{BB962C8B-B14F-4D97-AF65-F5344CB8AC3E}">
        <p14:creationId xmlns:p14="http://schemas.microsoft.com/office/powerpoint/2010/main" val="2571795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13E6E6CC-B419-4CC6-AFAD-CCEF0A7E13E0}"/>
              </a:ext>
            </a:extLst>
          </p:cNvPr>
          <p:cNvGraphicFramePr>
            <a:graphicFrameLocks noChangeAspect="1"/>
          </p:cNvGraphicFramePr>
          <p:nvPr>
            <p:extLst>
              <p:ext uri="{D42A27DB-BD31-4B8C-83A1-F6EECF244321}">
                <p14:modId xmlns:p14="http://schemas.microsoft.com/office/powerpoint/2010/main" val="588786728"/>
              </p:ext>
            </p:extLst>
          </p:nvPr>
        </p:nvGraphicFramePr>
        <p:xfrm>
          <a:off x="154489" y="1589424"/>
          <a:ext cx="6059892" cy="3259279"/>
        </p:xfrm>
        <a:graphic>
          <a:graphicData uri="http://schemas.openxmlformats.org/presentationml/2006/ole">
            <mc:AlternateContent xmlns:mc="http://schemas.openxmlformats.org/markup-compatibility/2006">
              <mc:Choice xmlns:v="urn:schemas-microsoft-com:vml" Requires="v">
                <p:oleObj name="Bitmap Image" r:id="rId2" imgW="6179760" imgH="3322440" progId="Paint.Picture">
                  <p:embed/>
                </p:oleObj>
              </mc:Choice>
              <mc:Fallback>
                <p:oleObj name="Bitmap Image" r:id="rId2" imgW="6179760" imgH="3322440" progId="Paint.Picture">
                  <p:embed/>
                  <p:pic>
                    <p:nvPicPr>
                      <p:cNvPr id="0" name="Object 1"/>
                      <p:cNvPicPr>
                        <a:picLocks noChangeAspect="1" noChangeArrowheads="1"/>
                      </p:cNvPicPr>
                      <p:nvPr/>
                    </p:nvPicPr>
                    <p:blipFill>
                      <a:blip r:embed="rId3"/>
                      <a:srcRect/>
                      <a:stretch>
                        <a:fillRect/>
                      </a:stretch>
                    </p:blipFill>
                    <p:spPr bwMode="auto">
                      <a:xfrm>
                        <a:off x="154489" y="1589424"/>
                        <a:ext cx="6059892" cy="3259279"/>
                      </a:xfrm>
                      <a:prstGeom prst="rect">
                        <a:avLst/>
                      </a:prstGeom>
                      <a:noFill/>
                    </p:spPr>
                  </p:pic>
                </p:oleObj>
              </mc:Fallback>
            </mc:AlternateContent>
          </a:graphicData>
        </a:graphic>
      </p:graphicFrame>
      <p:sp>
        <p:nvSpPr>
          <p:cNvPr id="4" name="Title 1">
            <a:extLst>
              <a:ext uri="{FF2B5EF4-FFF2-40B4-BE49-F238E27FC236}">
                <a16:creationId xmlns:a16="http://schemas.microsoft.com/office/drawing/2014/main" id="{210B7234-3790-4C04-86F1-248A5C28ACF9}"/>
              </a:ext>
            </a:extLst>
          </p:cNvPr>
          <p:cNvSpPr txBox="1">
            <a:spLocks/>
          </p:cNvSpPr>
          <p:nvPr/>
        </p:nvSpPr>
        <p:spPr>
          <a:xfrm>
            <a:off x="2852451" y="388998"/>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9" name="Freeform: Shape 8">
            <a:extLst>
              <a:ext uri="{FF2B5EF4-FFF2-40B4-BE49-F238E27FC236}">
                <a16:creationId xmlns:a16="http://schemas.microsoft.com/office/drawing/2014/main" id="{A633597F-B317-4177-B16E-699E8366DD82}"/>
              </a:ext>
            </a:extLst>
          </p:cNvPr>
          <p:cNvSpPr/>
          <p:nvPr/>
        </p:nvSpPr>
        <p:spPr>
          <a:xfrm>
            <a:off x="958850" y="2723241"/>
            <a:ext cx="4559864" cy="1059768"/>
          </a:xfrm>
          <a:custGeom>
            <a:avLst/>
            <a:gdLst>
              <a:gd name="connsiteX0" fmla="*/ 0 w 4387850"/>
              <a:gd name="connsiteY0" fmla="*/ 495302 h 1034628"/>
              <a:gd name="connsiteX1" fmla="*/ 539750 w 4387850"/>
              <a:gd name="connsiteY1" fmla="*/ 25402 h 1034628"/>
              <a:gd name="connsiteX2" fmla="*/ 1206500 w 4387850"/>
              <a:gd name="connsiteY2" fmla="*/ 520702 h 1034628"/>
              <a:gd name="connsiteX3" fmla="*/ 1790700 w 4387850"/>
              <a:gd name="connsiteY3" fmla="*/ 1016002 h 1034628"/>
              <a:gd name="connsiteX4" fmla="*/ 2501900 w 4387850"/>
              <a:gd name="connsiteY4" fmla="*/ 488952 h 1034628"/>
              <a:gd name="connsiteX5" fmla="*/ 3060700 w 4387850"/>
              <a:gd name="connsiteY5" fmla="*/ 2 h 1034628"/>
              <a:gd name="connsiteX6" fmla="*/ 3727450 w 4387850"/>
              <a:gd name="connsiteY6" fmla="*/ 495302 h 1034628"/>
              <a:gd name="connsiteX7" fmla="*/ 4260850 w 4387850"/>
              <a:gd name="connsiteY7" fmla="*/ 958852 h 1034628"/>
              <a:gd name="connsiteX8" fmla="*/ 4387850 w 4387850"/>
              <a:gd name="connsiteY8" fmla="*/ 1028702 h 1034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7850" h="1034628">
                <a:moveTo>
                  <a:pt x="0" y="495302"/>
                </a:moveTo>
                <a:cubicBezTo>
                  <a:pt x="169333" y="258235"/>
                  <a:pt x="338667" y="21169"/>
                  <a:pt x="539750" y="25402"/>
                </a:cubicBezTo>
                <a:cubicBezTo>
                  <a:pt x="740833" y="29635"/>
                  <a:pt x="998008" y="355602"/>
                  <a:pt x="1206500" y="520702"/>
                </a:cubicBezTo>
                <a:cubicBezTo>
                  <a:pt x="1414992" y="685802"/>
                  <a:pt x="1574800" y="1021294"/>
                  <a:pt x="1790700" y="1016002"/>
                </a:cubicBezTo>
                <a:cubicBezTo>
                  <a:pt x="2006600" y="1010710"/>
                  <a:pt x="2290233" y="658285"/>
                  <a:pt x="2501900" y="488952"/>
                </a:cubicBezTo>
                <a:cubicBezTo>
                  <a:pt x="2713567" y="319619"/>
                  <a:pt x="2856442" y="-1056"/>
                  <a:pt x="3060700" y="2"/>
                </a:cubicBezTo>
                <a:cubicBezTo>
                  <a:pt x="3264958" y="1060"/>
                  <a:pt x="3527425" y="335494"/>
                  <a:pt x="3727450" y="495302"/>
                </a:cubicBezTo>
                <a:cubicBezTo>
                  <a:pt x="3927475" y="655110"/>
                  <a:pt x="4150783" y="869952"/>
                  <a:pt x="4260850" y="958852"/>
                </a:cubicBezTo>
                <a:cubicBezTo>
                  <a:pt x="4370917" y="1047752"/>
                  <a:pt x="4379383" y="1038227"/>
                  <a:pt x="4387850" y="1028702"/>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cxnSp>
        <p:nvCxnSpPr>
          <p:cNvPr id="11" name="Straight Connector 10">
            <a:extLst>
              <a:ext uri="{FF2B5EF4-FFF2-40B4-BE49-F238E27FC236}">
                <a16:creationId xmlns:a16="http://schemas.microsoft.com/office/drawing/2014/main" id="{BEB2C4DC-B858-49D3-B359-EEB82A179F4E}"/>
              </a:ext>
            </a:extLst>
          </p:cNvPr>
          <p:cNvCxnSpPr/>
          <p:nvPr/>
        </p:nvCxnSpPr>
        <p:spPr>
          <a:xfrm>
            <a:off x="958850" y="3232150"/>
            <a:ext cx="4559864"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Freeform: Shape 11">
            <a:extLst>
              <a:ext uri="{FF2B5EF4-FFF2-40B4-BE49-F238E27FC236}">
                <a16:creationId xmlns:a16="http://schemas.microsoft.com/office/drawing/2014/main" id="{2A4043EB-815B-43A1-AF3B-D3C57BEAFB45}"/>
              </a:ext>
            </a:extLst>
          </p:cNvPr>
          <p:cNvSpPr/>
          <p:nvPr/>
        </p:nvSpPr>
        <p:spPr>
          <a:xfrm>
            <a:off x="952500" y="2689468"/>
            <a:ext cx="4559864" cy="1033499"/>
          </a:xfrm>
          <a:custGeom>
            <a:avLst/>
            <a:gdLst>
              <a:gd name="connsiteX0" fmla="*/ 0 w 4387850"/>
              <a:gd name="connsiteY0" fmla="*/ 513652 h 1008982"/>
              <a:gd name="connsiteX1" fmla="*/ 584200 w 4387850"/>
              <a:gd name="connsiteY1" fmla="*/ 1008952 h 1008982"/>
              <a:gd name="connsiteX2" fmla="*/ 1219200 w 4387850"/>
              <a:gd name="connsiteY2" fmla="*/ 494602 h 1008982"/>
              <a:gd name="connsiteX3" fmla="*/ 1733550 w 4387850"/>
              <a:gd name="connsiteY3" fmla="*/ 50102 h 1008982"/>
              <a:gd name="connsiteX4" fmla="*/ 2495550 w 4387850"/>
              <a:gd name="connsiteY4" fmla="*/ 500952 h 1008982"/>
              <a:gd name="connsiteX5" fmla="*/ 3098800 w 4387850"/>
              <a:gd name="connsiteY5" fmla="*/ 970852 h 1008982"/>
              <a:gd name="connsiteX6" fmla="*/ 3727450 w 4387850"/>
              <a:gd name="connsiteY6" fmla="*/ 500952 h 1008982"/>
              <a:gd name="connsiteX7" fmla="*/ 4267200 w 4387850"/>
              <a:gd name="connsiteY7" fmla="*/ 50102 h 1008982"/>
              <a:gd name="connsiteX8" fmla="*/ 4387850 w 4387850"/>
              <a:gd name="connsiteY8" fmla="*/ 31052 h 100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7850" h="1008982">
                <a:moveTo>
                  <a:pt x="0" y="513652"/>
                </a:moveTo>
                <a:cubicBezTo>
                  <a:pt x="190500" y="762889"/>
                  <a:pt x="381000" y="1012127"/>
                  <a:pt x="584200" y="1008952"/>
                </a:cubicBezTo>
                <a:cubicBezTo>
                  <a:pt x="787400" y="1005777"/>
                  <a:pt x="1027642" y="654410"/>
                  <a:pt x="1219200" y="494602"/>
                </a:cubicBezTo>
                <a:cubicBezTo>
                  <a:pt x="1410758" y="334794"/>
                  <a:pt x="1520825" y="49044"/>
                  <a:pt x="1733550" y="50102"/>
                </a:cubicBezTo>
                <a:cubicBezTo>
                  <a:pt x="1946275" y="51160"/>
                  <a:pt x="2268008" y="347494"/>
                  <a:pt x="2495550" y="500952"/>
                </a:cubicBezTo>
                <a:cubicBezTo>
                  <a:pt x="2723092" y="654410"/>
                  <a:pt x="2893483" y="970852"/>
                  <a:pt x="3098800" y="970852"/>
                </a:cubicBezTo>
                <a:cubicBezTo>
                  <a:pt x="3304117" y="970852"/>
                  <a:pt x="3532717" y="654410"/>
                  <a:pt x="3727450" y="500952"/>
                </a:cubicBezTo>
                <a:cubicBezTo>
                  <a:pt x="3922183" y="347494"/>
                  <a:pt x="4157133" y="128419"/>
                  <a:pt x="4267200" y="50102"/>
                </a:cubicBezTo>
                <a:cubicBezTo>
                  <a:pt x="4377267" y="-28215"/>
                  <a:pt x="4382558" y="1418"/>
                  <a:pt x="4387850" y="31052"/>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351D036F-9DC0-48D9-BA16-43D798B474B3}"/>
              </a:ext>
            </a:extLst>
          </p:cNvPr>
          <p:cNvSpPr/>
          <p:nvPr/>
        </p:nvSpPr>
        <p:spPr>
          <a:xfrm>
            <a:off x="965200" y="2178369"/>
            <a:ext cx="4573062" cy="2079203"/>
          </a:xfrm>
          <a:custGeom>
            <a:avLst/>
            <a:gdLst>
              <a:gd name="connsiteX0" fmla="*/ 0 w 4400550"/>
              <a:gd name="connsiteY0" fmla="*/ 1020216 h 2029880"/>
              <a:gd name="connsiteX1" fmla="*/ 622300 w 4400550"/>
              <a:gd name="connsiteY1" fmla="*/ 2029866 h 2029880"/>
              <a:gd name="connsiteX2" fmla="*/ 1200150 w 4400550"/>
              <a:gd name="connsiteY2" fmla="*/ 1001166 h 2029880"/>
              <a:gd name="connsiteX3" fmla="*/ 1727200 w 4400550"/>
              <a:gd name="connsiteY3" fmla="*/ 42316 h 2029880"/>
              <a:gd name="connsiteX4" fmla="*/ 2476500 w 4400550"/>
              <a:gd name="connsiteY4" fmla="*/ 994816 h 2029880"/>
              <a:gd name="connsiteX5" fmla="*/ 3105150 w 4400550"/>
              <a:gd name="connsiteY5" fmla="*/ 1985416 h 2029880"/>
              <a:gd name="connsiteX6" fmla="*/ 3733800 w 4400550"/>
              <a:gd name="connsiteY6" fmla="*/ 988466 h 2029880"/>
              <a:gd name="connsiteX7" fmla="*/ 4241800 w 4400550"/>
              <a:gd name="connsiteY7" fmla="*/ 86766 h 2029880"/>
              <a:gd name="connsiteX8" fmla="*/ 4400550 w 4400550"/>
              <a:gd name="connsiteY8" fmla="*/ 86766 h 202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0550" h="2029880">
                <a:moveTo>
                  <a:pt x="0" y="1020216"/>
                </a:moveTo>
                <a:cubicBezTo>
                  <a:pt x="211137" y="1526628"/>
                  <a:pt x="422275" y="2033041"/>
                  <a:pt x="622300" y="2029866"/>
                </a:cubicBezTo>
                <a:cubicBezTo>
                  <a:pt x="822325" y="2026691"/>
                  <a:pt x="1016000" y="1332424"/>
                  <a:pt x="1200150" y="1001166"/>
                </a:cubicBezTo>
                <a:cubicBezTo>
                  <a:pt x="1384300" y="669908"/>
                  <a:pt x="1514475" y="43374"/>
                  <a:pt x="1727200" y="42316"/>
                </a:cubicBezTo>
                <a:cubicBezTo>
                  <a:pt x="1939925" y="41258"/>
                  <a:pt x="2246842" y="670966"/>
                  <a:pt x="2476500" y="994816"/>
                </a:cubicBezTo>
                <a:cubicBezTo>
                  <a:pt x="2706158" y="1318666"/>
                  <a:pt x="2895600" y="1986474"/>
                  <a:pt x="3105150" y="1985416"/>
                </a:cubicBezTo>
                <a:cubicBezTo>
                  <a:pt x="3314700" y="1984358"/>
                  <a:pt x="3544358" y="1304908"/>
                  <a:pt x="3733800" y="988466"/>
                </a:cubicBezTo>
                <a:cubicBezTo>
                  <a:pt x="3923242" y="672024"/>
                  <a:pt x="4130675" y="237049"/>
                  <a:pt x="4241800" y="86766"/>
                </a:cubicBezTo>
                <a:cubicBezTo>
                  <a:pt x="4352925" y="-63517"/>
                  <a:pt x="4376737" y="11624"/>
                  <a:pt x="4400550" y="86766"/>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3EB01295-2356-463D-AB27-70E20B5534C6}"/>
              </a:ext>
            </a:extLst>
          </p:cNvPr>
          <p:cNvSpPr/>
          <p:nvPr/>
        </p:nvSpPr>
        <p:spPr>
          <a:xfrm>
            <a:off x="946150" y="2618922"/>
            <a:ext cx="4559864" cy="1183782"/>
          </a:xfrm>
          <a:custGeom>
            <a:avLst/>
            <a:gdLst>
              <a:gd name="connsiteX0" fmla="*/ 0 w 4387850"/>
              <a:gd name="connsiteY0" fmla="*/ 513652 h 1008982"/>
              <a:gd name="connsiteX1" fmla="*/ 584200 w 4387850"/>
              <a:gd name="connsiteY1" fmla="*/ 1008952 h 1008982"/>
              <a:gd name="connsiteX2" fmla="*/ 1219200 w 4387850"/>
              <a:gd name="connsiteY2" fmla="*/ 494602 h 1008982"/>
              <a:gd name="connsiteX3" fmla="*/ 1733550 w 4387850"/>
              <a:gd name="connsiteY3" fmla="*/ 50102 h 1008982"/>
              <a:gd name="connsiteX4" fmla="*/ 2495550 w 4387850"/>
              <a:gd name="connsiteY4" fmla="*/ 500952 h 1008982"/>
              <a:gd name="connsiteX5" fmla="*/ 3098800 w 4387850"/>
              <a:gd name="connsiteY5" fmla="*/ 970852 h 1008982"/>
              <a:gd name="connsiteX6" fmla="*/ 3727450 w 4387850"/>
              <a:gd name="connsiteY6" fmla="*/ 500952 h 1008982"/>
              <a:gd name="connsiteX7" fmla="*/ 4267200 w 4387850"/>
              <a:gd name="connsiteY7" fmla="*/ 50102 h 1008982"/>
              <a:gd name="connsiteX8" fmla="*/ 4387850 w 4387850"/>
              <a:gd name="connsiteY8" fmla="*/ 31052 h 100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7850" h="1008982">
                <a:moveTo>
                  <a:pt x="0" y="513652"/>
                </a:moveTo>
                <a:cubicBezTo>
                  <a:pt x="190500" y="762889"/>
                  <a:pt x="381000" y="1012127"/>
                  <a:pt x="584200" y="1008952"/>
                </a:cubicBezTo>
                <a:cubicBezTo>
                  <a:pt x="787400" y="1005777"/>
                  <a:pt x="1027642" y="654410"/>
                  <a:pt x="1219200" y="494602"/>
                </a:cubicBezTo>
                <a:cubicBezTo>
                  <a:pt x="1410758" y="334794"/>
                  <a:pt x="1520825" y="49044"/>
                  <a:pt x="1733550" y="50102"/>
                </a:cubicBezTo>
                <a:cubicBezTo>
                  <a:pt x="1946275" y="51160"/>
                  <a:pt x="2268008" y="347494"/>
                  <a:pt x="2495550" y="500952"/>
                </a:cubicBezTo>
                <a:cubicBezTo>
                  <a:pt x="2723092" y="654410"/>
                  <a:pt x="2893483" y="970852"/>
                  <a:pt x="3098800" y="970852"/>
                </a:cubicBezTo>
                <a:cubicBezTo>
                  <a:pt x="3304117" y="970852"/>
                  <a:pt x="3532717" y="654410"/>
                  <a:pt x="3727450" y="500952"/>
                </a:cubicBezTo>
                <a:cubicBezTo>
                  <a:pt x="3922183" y="347494"/>
                  <a:pt x="4157133" y="128419"/>
                  <a:pt x="4267200" y="50102"/>
                </a:cubicBezTo>
                <a:cubicBezTo>
                  <a:pt x="4377267" y="-28215"/>
                  <a:pt x="4382558" y="1418"/>
                  <a:pt x="4387850" y="31052"/>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a:extLst>
              <a:ext uri="{FF2B5EF4-FFF2-40B4-BE49-F238E27FC236}">
                <a16:creationId xmlns:a16="http://schemas.microsoft.com/office/drawing/2014/main" id="{D5CD765F-0C3A-4D58-A309-2288209F05C6}"/>
              </a:ext>
            </a:extLst>
          </p:cNvPr>
          <p:cNvCxnSpPr/>
          <p:nvPr/>
        </p:nvCxnSpPr>
        <p:spPr>
          <a:xfrm>
            <a:off x="890812" y="3261180"/>
            <a:ext cx="4559864"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7" name="Freeform: Shape 16">
            <a:extLst>
              <a:ext uri="{FF2B5EF4-FFF2-40B4-BE49-F238E27FC236}">
                <a16:creationId xmlns:a16="http://schemas.microsoft.com/office/drawing/2014/main" id="{CAC9A1CA-2B66-4949-9FAF-E31614CA1F0F}"/>
              </a:ext>
            </a:extLst>
          </p:cNvPr>
          <p:cNvSpPr/>
          <p:nvPr/>
        </p:nvSpPr>
        <p:spPr>
          <a:xfrm>
            <a:off x="965200" y="2677604"/>
            <a:ext cx="4559864" cy="1080476"/>
          </a:xfrm>
          <a:custGeom>
            <a:avLst/>
            <a:gdLst>
              <a:gd name="connsiteX0" fmla="*/ 0 w 4387850"/>
              <a:gd name="connsiteY0" fmla="*/ 495302 h 1034628"/>
              <a:gd name="connsiteX1" fmla="*/ 539750 w 4387850"/>
              <a:gd name="connsiteY1" fmla="*/ 25402 h 1034628"/>
              <a:gd name="connsiteX2" fmla="*/ 1206500 w 4387850"/>
              <a:gd name="connsiteY2" fmla="*/ 520702 h 1034628"/>
              <a:gd name="connsiteX3" fmla="*/ 1790700 w 4387850"/>
              <a:gd name="connsiteY3" fmla="*/ 1016002 h 1034628"/>
              <a:gd name="connsiteX4" fmla="*/ 2501900 w 4387850"/>
              <a:gd name="connsiteY4" fmla="*/ 488952 h 1034628"/>
              <a:gd name="connsiteX5" fmla="*/ 3060700 w 4387850"/>
              <a:gd name="connsiteY5" fmla="*/ 2 h 1034628"/>
              <a:gd name="connsiteX6" fmla="*/ 3727450 w 4387850"/>
              <a:gd name="connsiteY6" fmla="*/ 495302 h 1034628"/>
              <a:gd name="connsiteX7" fmla="*/ 4260850 w 4387850"/>
              <a:gd name="connsiteY7" fmla="*/ 958852 h 1034628"/>
              <a:gd name="connsiteX8" fmla="*/ 4387850 w 4387850"/>
              <a:gd name="connsiteY8" fmla="*/ 1028702 h 1034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7850" h="1034628">
                <a:moveTo>
                  <a:pt x="0" y="495302"/>
                </a:moveTo>
                <a:cubicBezTo>
                  <a:pt x="169333" y="258235"/>
                  <a:pt x="338667" y="21169"/>
                  <a:pt x="539750" y="25402"/>
                </a:cubicBezTo>
                <a:cubicBezTo>
                  <a:pt x="740833" y="29635"/>
                  <a:pt x="998008" y="355602"/>
                  <a:pt x="1206500" y="520702"/>
                </a:cubicBezTo>
                <a:cubicBezTo>
                  <a:pt x="1414992" y="685802"/>
                  <a:pt x="1574800" y="1021294"/>
                  <a:pt x="1790700" y="1016002"/>
                </a:cubicBezTo>
                <a:cubicBezTo>
                  <a:pt x="2006600" y="1010710"/>
                  <a:pt x="2290233" y="658285"/>
                  <a:pt x="2501900" y="488952"/>
                </a:cubicBezTo>
                <a:cubicBezTo>
                  <a:pt x="2713567" y="319619"/>
                  <a:pt x="2856442" y="-1056"/>
                  <a:pt x="3060700" y="2"/>
                </a:cubicBezTo>
                <a:cubicBezTo>
                  <a:pt x="3264958" y="1060"/>
                  <a:pt x="3527425" y="335494"/>
                  <a:pt x="3727450" y="495302"/>
                </a:cubicBezTo>
                <a:cubicBezTo>
                  <a:pt x="3927475" y="655110"/>
                  <a:pt x="4150783" y="869952"/>
                  <a:pt x="4260850" y="958852"/>
                </a:cubicBezTo>
                <a:cubicBezTo>
                  <a:pt x="4370917" y="1047752"/>
                  <a:pt x="4379383" y="1038227"/>
                  <a:pt x="4387850" y="1028702"/>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FC088073-0F7E-400B-BF34-2C1B2F972632}"/>
              </a:ext>
            </a:extLst>
          </p:cNvPr>
          <p:cNvSpPr/>
          <p:nvPr/>
        </p:nvSpPr>
        <p:spPr>
          <a:xfrm>
            <a:off x="958849" y="2219886"/>
            <a:ext cx="4540067" cy="2037686"/>
          </a:xfrm>
          <a:custGeom>
            <a:avLst/>
            <a:gdLst>
              <a:gd name="connsiteX0" fmla="*/ 0 w 4368800"/>
              <a:gd name="connsiteY0" fmla="*/ 895379 h 1873279"/>
              <a:gd name="connsiteX1" fmla="*/ 558800 w 4368800"/>
              <a:gd name="connsiteY1" fmla="*/ 29 h 1873279"/>
              <a:gd name="connsiteX2" fmla="*/ 1181100 w 4368800"/>
              <a:gd name="connsiteY2" fmla="*/ 920779 h 1873279"/>
              <a:gd name="connsiteX3" fmla="*/ 1778000 w 4368800"/>
              <a:gd name="connsiteY3" fmla="*/ 1860579 h 1873279"/>
              <a:gd name="connsiteX4" fmla="*/ 2470150 w 4368800"/>
              <a:gd name="connsiteY4" fmla="*/ 920779 h 1873279"/>
              <a:gd name="connsiteX5" fmla="*/ 3067050 w 4368800"/>
              <a:gd name="connsiteY5" fmla="*/ 25429 h 1873279"/>
              <a:gd name="connsiteX6" fmla="*/ 3727450 w 4368800"/>
              <a:gd name="connsiteY6" fmla="*/ 920779 h 1873279"/>
              <a:gd name="connsiteX7" fmla="*/ 4108450 w 4368800"/>
              <a:gd name="connsiteY7" fmla="*/ 1708179 h 1873279"/>
              <a:gd name="connsiteX8" fmla="*/ 4368800 w 4368800"/>
              <a:gd name="connsiteY8" fmla="*/ 1873279 h 187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68800" h="1873279">
                <a:moveTo>
                  <a:pt x="0" y="895379"/>
                </a:moveTo>
                <a:cubicBezTo>
                  <a:pt x="180975" y="445587"/>
                  <a:pt x="361950" y="-4204"/>
                  <a:pt x="558800" y="29"/>
                </a:cubicBezTo>
                <a:cubicBezTo>
                  <a:pt x="755650" y="4262"/>
                  <a:pt x="977900" y="610687"/>
                  <a:pt x="1181100" y="920779"/>
                </a:cubicBezTo>
                <a:cubicBezTo>
                  <a:pt x="1384300" y="1230871"/>
                  <a:pt x="1563158" y="1860579"/>
                  <a:pt x="1778000" y="1860579"/>
                </a:cubicBezTo>
                <a:cubicBezTo>
                  <a:pt x="1992842" y="1860579"/>
                  <a:pt x="2255308" y="1226637"/>
                  <a:pt x="2470150" y="920779"/>
                </a:cubicBezTo>
                <a:cubicBezTo>
                  <a:pt x="2684992" y="614921"/>
                  <a:pt x="2857500" y="25429"/>
                  <a:pt x="3067050" y="25429"/>
                </a:cubicBezTo>
                <a:cubicBezTo>
                  <a:pt x="3276600" y="25429"/>
                  <a:pt x="3553883" y="640321"/>
                  <a:pt x="3727450" y="920779"/>
                </a:cubicBezTo>
                <a:cubicBezTo>
                  <a:pt x="3901017" y="1201237"/>
                  <a:pt x="4001558" y="1549429"/>
                  <a:pt x="4108450" y="1708179"/>
                </a:cubicBezTo>
                <a:cubicBezTo>
                  <a:pt x="4215342" y="1866929"/>
                  <a:pt x="4292071" y="1870104"/>
                  <a:pt x="4368800" y="1873279"/>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15F07E7B-12B7-4FD6-92A4-50C39F4CA104}"/>
              </a:ext>
            </a:extLst>
          </p:cNvPr>
          <p:cNvSpPr txBox="1"/>
          <p:nvPr/>
        </p:nvSpPr>
        <p:spPr>
          <a:xfrm>
            <a:off x="6481083" y="1702363"/>
            <a:ext cx="5363738" cy="923330"/>
          </a:xfrm>
          <a:prstGeom prst="rect">
            <a:avLst/>
          </a:prstGeom>
          <a:noFill/>
        </p:spPr>
        <p:txBody>
          <a:bodyPr wrap="square" rtlCol="0">
            <a:spAutoFit/>
          </a:bodyPr>
          <a:lstStyle/>
          <a:p>
            <a:r>
              <a:rPr lang="en-US" dirty="0"/>
              <a:t>All at once, just drawing the superpositions, </a:t>
            </a:r>
          </a:p>
          <a:p>
            <a:r>
              <a:rPr lang="en-US" dirty="0"/>
              <a:t>we get another standing wave which will repeat</a:t>
            </a:r>
          </a:p>
          <a:p>
            <a:r>
              <a:rPr lang="en-US" dirty="0"/>
              <a:t>itself every period T.  </a:t>
            </a:r>
          </a:p>
        </p:txBody>
      </p:sp>
      <p:cxnSp>
        <p:nvCxnSpPr>
          <p:cNvPr id="29" name="Straight Arrow Connector 28">
            <a:extLst>
              <a:ext uri="{FF2B5EF4-FFF2-40B4-BE49-F238E27FC236}">
                <a16:creationId xmlns:a16="http://schemas.microsoft.com/office/drawing/2014/main" id="{648F71A3-F7A2-408B-87D6-C76F379D10F4}"/>
              </a:ext>
            </a:extLst>
          </p:cNvPr>
          <p:cNvCxnSpPr>
            <a:cxnSpLocks/>
          </p:cNvCxnSpPr>
          <p:nvPr/>
        </p:nvCxnSpPr>
        <p:spPr>
          <a:xfrm flipH="1" flipV="1">
            <a:off x="981181" y="3257550"/>
            <a:ext cx="514244" cy="24788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3D2405CA-BF91-47F7-A9F2-CEB4A528E514}"/>
              </a:ext>
            </a:extLst>
          </p:cNvPr>
          <p:cNvCxnSpPr>
            <a:cxnSpLocks/>
            <a:endCxn id="26" idx="2"/>
          </p:cNvCxnSpPr>
          <p:nvPr/>
        </p:nvCxnSpPr>
        <p:spPr>
          <a:xfrm flipV="1">
            <a:off x="1517757" y="3239418"/>
            <a:ext cx="691687" cy="24969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941E868E-02F8-42EA-9A1B-B4E1C5D3CB33}"/>
              </a:ext>
            </a:extLst>
          </p:cNvPr>
          <p:cNvCxnSpPr>
            <a:cxnSpLocks/>
          </p:cNvCxnSpPr>
          <p:nvPr/>
        </p:nvCxnSpPr>
        <p:spPr>
          <a:xfrm flipV="1">
            <a:off x="1517009" y="3304734"/>
            <a:ext cx="2019507" cy="24316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F2BCE507-E5BC-4509-936C-4046DDBF7513}"/>
              </a:ext>
            </a:extLst>
          </p:cNvPr>
          <p:cNvCxnSpPr>
            <a:cxnSpLocks/>
          </p:cNvCxnSpPr>
          <p:nvPr/>
        </p:nvCxnSpPr>
        <p:spPr>
          <a:xfrm flipV="1">
            <a:off x="1540271" y="3291010"/>
            <a:ext cx="3202437" cy="24433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0B4B9B86-603C-45CD-8DB8-DA10FC7FE6F6}"/>
              </a:ext>
            </a:extLst>
          </p:cNvPr>
          <p:cNvSpPr txBox="1"/>
          <p:nvPr/>
        </p:nvSpPr>
        <p:spPr>
          <a:xfrm>
            <a:off x="5361391" y="5856429"/>
            <a:ext cx="3830628" cy="830997"/>
          </a:xfrm>
          <a:prstGeom prst="rect">
            <a:avLst/>
          </a:prstGeom>
          <a:noFill/>
        </p:spPr>
        <p:txBody>
          <a:bodyPr wrap="square" rtlCol="0">
            <a:spAutoFit/>
          </a:bodyPr>
          <a:lstStyle/>
          <a:p>
            <a:r>
              <a:rPr lang="en-US" sz="1600" dirty="0"/>
              <a:t>And note again </a:t>
            </a:r>
            <a:r>
              <a:rPr lang="en-US" sz="1600" b="1" i="1" dirty="0"/>
              <a:t>antinodes</a:t>
            </a:r>
            <a:r>
              <a:rPr lang="en-US" sz="1600" dirty="0"/>
              <a:t>, especially the one at the soft boundary.  There is always an antinode at a soft boundary.</a:t>
            </a:r>
          </a:p>
        </p:txBody>
      </p:sp>
      <p:cxnSp>
        <p:nvCxnSpPr>
          <p:cNvPr id="35" name="Straight Arrow Connector 34">
            <a:extLst>
              <a:ext uri="{FF2B5EF4-FFF2-40B4-BE49-F238E27FC236}">
                <a16:creationId xmlns:a16="http://schemas.microsoft.com/office/drawing/2014/main" id="{4BB4219D-D095-4268-A58C-17D3E92DAC1A}"/>
              </a:ext>
            </a:extLst>
          </p:cNvPr>
          <p:cNvCxnSpPr>
            <a:cxnSpLocks/>
          </p:cNvCxnSpPr>
          <p:nvPr/>
        </p:nvCxnSpPr>
        <p:spPr>
          <a:xfrm flipH="1" flipV="1">
            <a:off x="1540271" y="3239418"/>
            <a:ext cx="3569203" cy="2762694"/>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6" name="Straight Arrow Connector 35">
            <a:extLst>
              <a:ext uri="{FF2B5EF4-FFF2-40B4-BE49-F238E27FC236}">
                <a16:creationId xmlns:a16="http://schemas.microsoft.com/office/drawing/2014/main" id="{5E83ABD7-95B5-42EC-9281-C9CFB1838A9D}"/>
              </a:ext>
            </a:extLst>
          </p:cNvPr>
          <p:cNvCxnSpPr>
            <a:cxnSpLocks/>
          </p:cNvCxnSpPr>
          <p:nvPr/>
        </p:nvCxnSpPr>
        <p:spPr>
          <a:xfrm flipH="1" flipV="1">
            <a:off x="2852451" y="3257550"/>
            <a:ext cx="2257023" cy="2733676"/>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Arrow Connector 36">
            <a:extLst>
              <a:ext uri="{FF2B5EF4-FFF2-40B4-BE49-F238E27FC236}">
                <a16:creationId xmlns:a16="http://schemas.microsoft.com/office/drawing/2014/main" id="{645EFF19-8E96-40FC-B1E7-831824E99AD7}"/>
              </a:ext>
            </a:extLst>
          </p:cNvPr>
          <p:cNvCxnSpPr>
            <a:cxnSpLocks/>
          </p:cNvCxnSpPr>
          <p:nvPr/>
        </p:nvCxnSpPr>
        <p:spPr>
          <a:xfrm flipH="1" flipV="1">
            <a:off x="4168193" y="3216559"/>
            <a:ext cx="994493" cy="2823718"/>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8" name="Straight Arrow Connector 37">
            <a:extLst>
              <a:ext uri="{FF2B5EF4-FFF2-40B4-BE49-F238E27FC236}">
                <a16:creationId xmlns:a16="http://schemas.microsoft.com/office/drawing/2014/main" id="{F0070851-33CE-4D75-B560-28BAD6589582}"/>
              </a:ext>
            </a:extLst>
          </p:cNvPr>
          <p:cNvCxnSpPr>
            <a:cxnSpLocks/>
          </p:cNvCxnSpPr>
          <p:nvPr/>
        </p:nvCxnSpPr>
        <p:spPr>
          <a:xfrm flipV="1">
            <a:off x="5162686" y="3213962"/>
            <a:ext cx="397410" cy="2826315"/>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9" name="TextBox 38">
            <a:extLst>
              <a:ext uri="{FF2B5EF4-FFF2-40B4-BE49-F238E27FC236}">
                <a16:creationId xmlns:a16="http://schemas.microsoft.com/office/drawing/2014/main" id="{90187E9E-705E-4051-BC73-F2786D613C12}"/>
              </a:ext>
            </a:extLst>
          </p:cNvPr>
          <p:cNvSpPr txBox="1"/>
          <p:nvPr/>
        </p:nvSpPr>
        <p:spPr>
          <a:xfrm>
            <a:off x="278459" y="5904399"/>
            <a:ext cx="4121377" cy="584775"/>
          </a:xfrm>
          <a:prstGeom prst="rect">
            <a:avLst/>
          </a:prstGeom>
          <a:noFill/>
        </p:spPr>
        <p:txBody>
          <a:bodyPr wrap="square" rtlCol="0">
            <a:spAutoFit/>
          </a:bodyPr>
          <a:lstStyle/>
          <a:p>
            <a:r>
              <a:rPr lang="en-US" sz="1600" dirty="0"/>
              <a:t>Note the presence of </a:t>
            </a:r>
            <a:r>
              <a:rPr lang="en-US" sz="1600" b="1" dirty="0"/>
              <a:t>nodes</a:t>
            </a:r>
            <a:r>
              <a:rPr lang="en-US" sz="1600" dirty="0"/>
              <a:t>, and that there is one at the hard boundary.</a:t>
            </a:r>
          </a:p>
        </p:txBody>
      </p:sp>
      <p:graphicFrame>
        <p:nvGraphicFramePr>
          <p:cNvPr id="24" name="Object 23">
            <a:extLst>
              <a:ext uri="{FF2B5EF4-FFF2-40B4-BE49-F238E27FC236}">
                <a16:creationId xmlns:a16="http://schemas.microsoft.com/office/drawing/2014/main" id="{F9B11C84-F8DD-454B-8E67-5FCDDB0D8029}"/>
              </a:ext>
            </a:extLst>
          </p:cNvPr>
          <p:cNvGraphicFramePr>
            <a:graphicFrameLocks noChangeAspect="1"/>
          </p:cNvGraphicFramePr>
          <p:nvPr>
            <p:extLst>
              <p:ext uri="{D42A27DB-BD31-4B8C-83A1-F6EECF244321}">
                <p14:modId xmlns:p14="http://schemas.microsoft.com/office/powerpoint/2010/main" val="4066130242"/>
              </p:ext>
            </p:extLst>
          </p:nvPr>
        </p:nvGraphicFramePr>
        <p:xfrm>
          <a:off x="158933" y="279043"/>
          <a:ext cx="2506663" cy="723900"/>
        </p:xfrm>
        <a:graphic>
          <a:graphicData uri="http://schemas.openxmlformats.org/presentationml/2006/ole">
            <mc:AlternateContent xmlns:mc="http://schemas.openxmlformats.org/markup-compatibility/2006">
              <mc:Choice xmlns:v="urn:schemas-microsoft-com:vml" Requires="v">
                <p:oleObj name="Bitmap Image" r:id="rId4" imgW="2507040" imgH="723960" progId="Paint.Picture">
                  <p:embed/>
                </p:oleObj>
              </mc:Choice>
              <mc:Fallback>
                <p:oleObj name="Bitmap Image" r:id="rId4" imgW="2507040" imgH="723960" progId="Paint.Picture">
                  <p:embed/>
                  <p:pic>
                    <p:nvPicPr>
                      <p:cNvPr id="17" name="Object 16">
                        <a:extLst>
                          <a:ext uri="{FF2B5EF4-FFF2-40B4-BE49-F238E27FC236}">
                            <a16:creationId xmlns:a16="http://schemas.microsoft.com/office/drawing/2014/main" id="{B43BB046-76EF-4474-BCC4-4F28BC266FC4}"/>
                          </a:ext>
                        </a:extLst>
                      </p:cNvPr>
                      <p:cNvPicPr>
                        <a:picLocks noChangeAspect="1" noChangeArrowheads="1"/>
                      </p:cNvPicPr>
                      <p:nvPr/>
                    </p:nvPicPr>
                    <p:blipFill>
                      <a:blip r:embed="rId5"/>
                      <a:srcRect/>
                      <a:stretch>
                        <a:fillRect/>
                      </a:stretch>
                    </p:blipFill>
                    <p:spPr bwMode="auto">
                      <a:xfrm>
                        <a:off x="158933" y="279043"/>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TextBox 24">
            <a:extLst>
              <a:ext uri="{FF2B5EF4-FFF2-40B4-BE49-F238E27FC236}">
                <a16:creationId xmlns:a16="http://schemas.microsoft.com/office/drawing/2014/main" id="{353AD75A-EED2-4C9A-87F1-DFC7BAA25CDB}"/>
              </a:ext>
            </a:extLst>
          </p:cNvPr>
          <p:cNvSpPr txBox="1"/>
          <p:nvPr/>
        </p:nvSpPr>
        <p:spPr>
          <a:xfrm>
            <a:off x="6590826" y="2831062"/>
            <a:ext cx="5437020" cy="2585323"/>
          </a:xfrm>
          <a:prstGeom prst="rect">
            <a:avLst/>
          </a:prstGeom>
          <a:noFill/>
          <a:ln>
            <a:solidFill>
              <a:srgbClr val="0070C0"/>
            </a:solidFill>
          </a:ln>
        </p:spPr>
        <p:txBody>
          <a:bodyPr wrap="square" rtlCol="0">
            <a:spAutoFit/>
          </a:bodyPr>
          <a:lstStyle/>
          <a:p>
            <a:r>
              <a:rPr lang="en-US" dirty="0"/>
              <a:t>Basic features again:</a:t>
            </a:r>
          </a:p>
          <a:p>
            <a:pPr marL="342900" indent="-342900">
              <a:buAutoNum type="arabicPeriod"/>
            </a:pPr>
            <a:r>
              <a:rPr lang="en-US" dirty="0"/>
              <a:t>Same as shape of original wave.</a:t>
            </a:r>
          </a:p>
          <a:p>
            <a:pPr marL="342900" indent="-342900">
              <a:buAutoNum type="arabicPeriod"/>
            </a:pPr>
            <a:r>
              <a:rPr lang="en-US" dirty="0"/>
              <a:t>Positioned so </a:t>
            </a:r>
            <a:r>
              <a:rPr lang="en-US" i="1" dirty="0"/>
              <a:t>nodes</a:t>
            </a:r>
            <a:r>
              <a:rPr lang="en-US" dirty="0"/>
              <a:t> are at any </a:t>
            </a:r>
            <a:r>
              <a:rPr lang="en-US" i="1" dirty="0"/>
              <a:t>hard</a:t>
            </a:r>
            <a:r>
              <a:rPr lang="en-US" dirty="0"/>
              <a:t> boundary (one),</a:t>
            </a:r>
          </a:p>
          <a:p>
            <a:r>
              <a:rPr lang="en-US" dirty="0"/>
              <a:t>       and </a:t>
            </a:r>
            <a:r>
              <a:rPr lang="en-US" i="1" dirty="0"/>
              <a:t>antinodes</a:t>
            </a:r>
            <a:r>
              <a:rPr lang="en-US" dirty="0"/>
              <a:t> at any </a:t>
            </a:r>
            <a:r>
              <a:rPr lang="en-US" i="1" dirty="0"/>
              <a:t>soft</a:t>
            </a:r>
            <a:r>
              <a:rPr lang="en-US" dirty="0"/>
              <a:t> boundary (one).</a:t>
            </a:r>
          </a:p>
          <a:p>
            <a:pPr marL="342900" indent="-342900">
              <a:buAutoNum type="arabicPeriod" startAt="3"/>
            </a:pPr>
            <a:r>
              <a:rPr lang="en-US" dirty="0"/>
              <a:t>As time proceeds, wave </a:t>
            </a:r>
            <a:r>
              <a:rPr lang="en-US" i="1" dirty="0"/>
              <a:t>maintains</a:t>
            </a:r>
            <a:r>
              <a:rPr lang="en-US" dirty="0"/>
              <a:t> basic shape, </a:t>
            </a:r>
          </a:p>
          <a:p>
            <a:r>
              <a:rPr lang="en-US" dirty="0"/>
              <a:t>       with a </a:t>
            </a:r>
            <a:r>
              <a:rPr lang="en-US" i="1" dirty="0"/>
              <a:t>highly</a:t>
            </a:r>
            <a:r>
              <a:rPr lang="en-US" dirty="0"/>
              <a:t> augmented amplitude, but its size </a:t>
            </a:r>
          </a:p>
          <a:p>
            <a:r>
              <a:rPr lang="en-US" dirty="0"/>
              <a:t>       alternately shrinks and grows with time with a </a:t>
            </a:r>
          </a:p>
          <a:p>
            <a:r>
              <a:rPr lang="en-US" dirty="0"/>
              <a:t>       period T equal to the original wave’s own period.  </a:t>
            </a:r>
          </a:p>
          <a:p>
            <a:r>
              <a:rPr lang="en-US" dirty="0"/>
              <a:t>       This superposition is called a standing wave.</a:t>
            </a:r>
          </a:p>
        </p:txBody>
      </p:sp>
      <p:sp>
        <p:nvSpPr>
          <p:cNvPr id="26" name="Freeform: Shape 25">
            <a:extLst>
              <a:ext uri="{FF2B5EF4-FFF2-40B4-BE49-F238E27FC236}">
                <a16:creationId xmlns:a16="http://schemas.microsoft.com/office/drawing/2014/main" id="{89D960B9-1FE8-46FF-BE3C-BBEA792A23ED}"/>
              </a:ext>
            </a:extLst>
          </p:cNvPr>
          <p:cNvSpPr/>
          <p:nvPr/>
        </p:nvSpPr>
        <p:spPr>
          <a:xfrm flipV="1">
            <a:off x="982042" y="2203323"/>
            <a:ext cx="4540067" cy="2037686"/>
          </a:xfrm>
          <a:custGeom>
            <a:avLst/>
            <a:gdLst>
              <a:gd name="connsiteX0" fmla="*/ 0 w 4368800"/>
              <a:gd name="connsiteY0" fmla="*/ 895379 h 1873279"/>
              <a:gd name="connsiteX1" fmla="*/ 558800 w 4368800"/>
              <a:gd name="connsiteY1" fmla="*/ 29 h 1873279"/>
              <a:gd name="connsiteX2" fmla="*/ 1181100 w 4368800"/>
              <a:gd name="connsiteY2" fmla="*/ 920779 h 1873279"/>
              <a:gd name="connsiteX3" fmla="*/ 1778000 w 4368800"/>
              <a:gd name="connsiteY3" fmla="*/ 1860579 h 1873279"/>
              <a:gd name="connsiteX4" fmla="*/ 2470150 w 4368800"/>
              <a:gd name="connsiteY4" fmla="*/ 920779 h 1873279"/>
              <a:gd name="connsiteX5" fmla="*/ 3067050 w 4368800"/>
              <a:gd name="connsiteY5" fmla="*/ 25429 h 1873279"/>
              <a:gd name="connsiteX6" fmla="*/ 3727450 w 4368800"/>
              <a:gd name="connsiteY6" fmla="*/ 920779 h 1873279"/>
              <a:gd name="connsiteX7" fmla="*/ 4108450 w 4368800"/>
              <a:gd name="connsiteY7" fmla="*/ 1708179 h 1873279"/>
              <a:gd name="connsiteX8" fmla="*/ 4368800 w 4368800"/>
              <a:gd name="connsiteY8" fmla="*/ 1873279 h 187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68800" h="1873279">
                <a:moveTo>
                  <a:pt x="0" y="895379"/>
                </a:moveTo>
                <a:cubicBezTo>
                  <a:pt x="180975" y="445587"/>
                  <a:pt x="361950" y="-4204"/>
                  <a:pt x="558800" y="29"/>
                </a:cubicBezTo>
                <a:cubicBezTo>
                  <a:pt x="755650" y="4262"/>
                  <a:pt x="977900" y="610687"/>
                  <a:pt x="1181100" y="920779"/>
                </a:cubicBezTo>
                <a:cubicBezTo>
                  <a:pt x="1384300" y="1230871"/>
                  <a:pt x="1563158" y="1860579"/>
                  <a:pt x="1778000" y="1860579"/>
                </a:cubicBezTo>
                <a:cubicBezTo>
                  <a:pt x="1992842" y="1860579"/>
                  <a:pt x="2255308" y="1226637"/>
                  <a:pt x="2470150" y="920779"/>
                </a:cubicBezTo>
                <a:cubicBezTo>
                  <a:pt x="2684992" y="614921"/>
                  <a:pt x="2857500" y="25429"/>
                  <a:pt x="3067050" y="25429"/>
                </a:cubicBezTo>
                <a:cubicBezTo>
                  <a:pt x="3276600" y="25429"/>
                  <a:pt x="3553883" y="640321"/>
                  <a:pt x="3727450" y="920779"/>
                </a:cubicBezTo>
                <a:cubicBezTo>
                  <a:pt x="3901017" y="1201237"/>
                  <a:pt x="4001558" y="1549429"/>
                  <a:pt x="4108450" y="1708179"/>
                </a:cubicBezTo>
                <a:cubicBezTo>
                  <a:pt x="4215342" y="1866929"/>
                  <a:pt x="4292071" y="1870104"/>
                  <a:pt x="4368800" y="1873279"/>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3653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15" grpId="0" animBg="1"/>
      <p:bldP spid="17" grpId="0" animBg="1"/>
      <p:bldP spid="19" grpId="0" animBg="1"/>
      <p:bldP spid="34" grpId="0"/>
      <p:bldP spid="39" grpId="0"/>
      <p:bldP spid="25"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B1EEF-7F7E-49B9-84DF-84F085172C69}"/>
              </a:ext>
            </a:extLst>
          </p:cNvPr>
          <p:cNvSpPr txBox="1">
            <a:spLocks/>
          </p:cNvSpPr>
          <p:nvPr/>
        </p:nvSpPr>
        <p:spPr>
          <a:xfrm>
            <a:off x="2852451" y="388998"/>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15" name="Object 14">
            <a:extLst>
              <a:ext uri="{FF2B5EF4-FFF2-40B4-BE49-F238E27FC236}">
                <a16:creationId xmlns:a16="http://schemas.microsoft.com/office/drawing/2014/main" id="{4C3E7915-EC34-4664-9092-AA7AAAE27489}"/>
              </a:ext>
            </a:extLst>
          </p:cNvPr>
          <p:cNvGraphicFramePr>
            <a:graphicFrameLocks noChangeAspect="1"/>
          </p:cNvGraphicFramePr>
          <p:nvPr>
            <p:extLst>
              <p:ext uri="{D42A27DB-BD31-4B8C-83A1-F6EECF244321}">
                <p14:modId xmlns:p14="http://schemas.microsoft.com/office/powerpoint/2010/main" val="2303759383"/>
              </p:ext>
            </p:extLst>
          </p:nvPr>
        </p:nvGraphicFramePr>
        <p:xfrm>
          <a:off x="171450" y="2503488"/>
          <a:ext cx="3297238" cy="2803525"/>
        </p:xfrm>
        <a:graphic>
          <a:graphicData uri="http://schemas.openxmlformats.org/presentationml/2006/ole">
            <mc:AlternateContent xmlns:mc="http://schemas.openxmlformats.org/markup-compatibility/2006">
              <mc:Choice xmlns:v="urn:schemas-microsoft-com:vml" Requires="v">
                <p:oleObj name="Bitmap Image" r:id="rId2" imgW="3299400" imgH="2804040" progId="Paint.Picture">
                  <p:embed/>
                </p:oleObj>
              </mc:Choice>
              <mc:Fallback>
                <p:oleObj name="Bitmap Image" r:id="rId2" imgW="3299400" imgH="2804040" progId="Paint.Picture">
                  <p:embed/>
                  <p:pic>
                    <p:nvPicPr>
                      <p:cNvPr id="0" name="Object 1"/>
                      <p:cNvPicPr>
                        <a:picLocks noChangeAspect="1" noChangeArrowheads="1"/>
                      </p:cNvPicPr>
                      <p:nvPr/>
                    </p:nvPicPr>
                    <p:blipFill>
                      <a:blip r:embed="rId3"/>
                      <a:srcRect/>
                      <a:stretch>
                        <a:fillRect/>
                      </a:stretch>
                    </p:blipFill>
                    <p:spPr bwMode="auto">
                      <a:xfrm>
                        <a:off x="171450" y="2503488"/>
                        <a:ext cx="3297238" cy="2803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6" name="Straight Arrow Connector 15">
            <a:extLst>
              <a:ext uri="{FF2B5EF4-FFF2-40B4-BE49-F238E27FC236}">
                <a16:creationId xmlns:a16="http://schemas.microsoft.com/office/drawing/2014/main" id="{1335A288-82A1-4074-A0B4-820064D84F73}"/>
              </a:ext>
            </a:extLst>
          </p:cNvPr>
          <p:cNvCxnSpPr>
            <a:cxnSpLocks/>
          </p:cNvCxnSpPr>
          <p:nvPr/>
        </p:nvCxnSpPr>
        <p:spPr>
          <a:xfrm flipH="1">
            <a:off x="1820863" y="2667000"/>
            <a:ext cx="254163" cy="58724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E2AADB5-2D36-40D5-B553-AE150BC47D85}"/>
              </a:ext>
            </a:extLst>
          </p:cNvPr>
          <p:cNvCxnSpPr>
            <a:cxnSpLocks/>
          </p:cNvCxnSpPr>
          <p:nvPr/>
        </p:nvCxnSpPr>
        <p:spPr>
          <a:xfrm flipH="1">
            <a:off x="2747677" y="2667000"/>
            <a:ext cx="233648" cy="53962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A5170A9-AB1B-4A6C-9982-0828A2291C7B}"/>
              </a:ext>
            </a:extLst>
          </p:cNvPr>
          <p:cNvSpPr txBox="1"/>
          <p:nvPr/>
        </p:nvSpPr>
        <p:spPr>
          <a:xfrm>
            <a:off x="1359051" y="2271930"/>
            <a:ext cx="1203278" cy="338554"/>
          </a:xfrm>
          <a:prstGeom prst="rect">
            <a:avLst/>
          </a:prstGeom>
          <a:noFill/>
        </p:spPr>
        <p:txBody>
          <a:bodyPr wrap="none" rtlCol="0">
            <a:spAutoFit/>
          </a:bodyPr>
          <a:lstStyle/>
          <a:p>
            <a:r>
              <a:rPr lang="en-US" sz="1600" dirty="0"/>
              <a:t>no inversion</a:t>
            </a:r>
            <a:endParaRPr lang="en-US" dirty="0"/>
          </a:p>
        </p:txBody>
      </p:sp>
      <p:sp>
        <p:nvSpPr>
          <p:cNvPr id="19" name="TextBox 18">
            <a:extLst>
              <a:ext uri="{FF2B5EF4-FFF2-40B4-BE49-F238E27FC236}">
                <a16:creationId xmlns:a16="http://schemas.microsoft.com/office/drawing/2014/main" id="{29FA1FA3-34D3-428C-9154-7AB81B9A6CDC}"/>
              </a:ext>
            </a:extLst>
          </p:cNvPr>
          <p:cNvSpPr txBox="1"/>
          <p:nvPr/>
        </p:nvSpPr>
        <p:spPr>
          <a:xfrm>
            <a:off x="2645150" y="2297128"/>
            <a:ext cx="940386" cy="338554"/>
          </a:xfrm>
          <a:prstGeom prst="rect">
            <a:avLst/>
          </a:prstGeom>
          <a:noFill/>
        </p:spPr>
        <p:txBody>
          <a:bodyPr wrap="none" rtlCol="0">
            <a:spAutoFit/>
          </a:bodyPr>
          <a:lstStyle/>
          <a:p>
            <a:r>
              <a:rPr lang="en-US" sz="1600" dirty="0"/>
              <a:t>inversion</a:t>
            </a:r>
            <a:endParaRPr lang="en-US" dirty="0"/>
          </a:p>
        </p:txBody>
      </p:sp>
      <p:sp>
        <p:nvSpPr>
          <p:cNvPr id="21" name="Freeform: Shape 20">
            <a:extLst>
              <a:ext uri="{FF2B5EF4-FFF2-40B4-BE49-F238E27FC236}">
                <a16:creationId xmlns:a16="http://schemas.microsoft.com/office/drawing/2014/main" id="{0BBA1105-FDD9-47B4-8B9B-6F1AB7C4A373}"/>
              </a:ext>
            </a:extLst>
          </p:cNvPr>
          <p:cNvSpPr/>
          <p:nvPr/>
        </p:nvSpPr>
        <p:spPr>
          <a:xfrm>
            <a:off x="2511565" y="3360253"/>
            <a:ext cx="502066" cy="983974"/>
          </a:xfrm>
          <a:custGeom>
            <a:avLst/>
            <a:gdLst>
              <a:gd name="connsiteX0" fmla="*/ 79651 w 502066"/>
              <a:gd name="connsiteY0" fmla="*/ 0 h 983974"/>
              <a:gd name="connsiteX1" fmla="*/ 49834 w 502066"/>
              <a:gd name="connsiteY1" fmla="*/ 109330 h 983974"/>
              <a:gd name="connsiteX2" fmla="*/ 10077 w 502066"/>
              <a:gd name="connsiteY2" fmla="*/ 188843 h 983974"/>
              <a:gd name="connsiteX3" fmla="*/ 20017 w 502066"/>
              <a:gd name="connsiteY3" fmla="*/ 755374 h 983974"/>
              <a:gd name="connsiteX4" fmla="*/ 29956 w 502066"/>
              <a:gd name="connsiteY4" fmla="*/ 844826 h 983974"/>
              <a:gd name="connsiteX5" fmla="*/ 39895 w 502066"/>
              <a:gd name="connsiteY5" fmla="*/ 874643 h 983974"/>
              <a:gd name="connsiteX6" fmla="*/ 69712 w 502066"/>
              <a:gd name="connsiteY6" fmla="*/ 894522 h 983974"/>
              <a:gd name="connsiteX7" fmla="*/ 119408 w 502066"/>
              <a:gd name="connsiteY7" fmla="*/ 934278 h 983974"/>
              <a:gd name="connsiteX8" fmla="*/ 159164 w 502066"/>
              <a:gd name="connsiteY8" fmla="*/ 964095 h 983974"/>
              <a:gd name="connsiteX9" fmla="*/ 238677 w 502066"/>
              <a:gd name="connsiteY9" fmla="*/ 983974 h 983974"/>
              <a:gd name="connsiteX10" fmla="*/ 417582 w 502066"/>
              <a:gd name="connsiteY10" fmla="*/ 974035 h 983974"/>
              <a:gd name="connsiteX11" fmla="*/ 437460 w 502066"/>
              <a:gd name="connsiteY11" fmla="*/ 954156 h 983974"/>
              <a:gd name="connsiteX12" fmla="*/ 457338 w 502066"/>
              <a:gd name="connsiteY12" fmla="*/ 884582 h 983974"/>
              <a:gd name="connsiteX13" fmla="*/ 477217 w 502066"/>
              <a:gd name="connsiteY13" fmla="*/ 844826 h 983974"/>
              <a:gd name="connsiteX14" fmla="*/ 477217 w 502066"/>
              <a:gd name="connsiteY14" fmla="*/ 337930 h 983974"/>
              <a:gd name="connsiteX15" fmla="*/ 417582 w 502066"/>
              <a:gd name="connsiteY15" fmla="*/ 218661 h 983974"/>
              <a:gd name="connsiteX16" fmla="*/ 357947 w 502066"/>
              <a:gd name="connsiteY16" fmla="*/ 139148 h 983974"/>
              <a:gd name="connsiteX17" fmla="*/ 308251 w 502066"/>
              <a:gd name="connsiteY17" fmla="*/ 79513 h 983974"/>
              <a:gd name="connsiteX18" fmla="*/ 278434 w 502066"/>
              <a:gd name="connsiteY18" fmla="*/ 69574 h 983974"/>
              <a:gd name="connsiteX19" fmla="*/ 268495 w 502066"/>
              <a:gd name="connsiteY19" fmla="*/ 39756 h 983974"/>
              <a:gd name="connsiteX20" fmla="*/ 238677 w 502066"/>
              <a:gd name="connsiteY20" fmla="*/ 29817 h 983974"/>
              <a:gd name="connsiteX21" fmla="*/ 179043 w 502066"/>
              <a:gd name="connsiteY21" fmla="*/ 19878 h 983974"/>
              <a:gd name="connsiteX22" fmla="*/ 79651 w 502066"/>
              <a:gd name="connsiteY22" fmla="*/ 59635 h 983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02066" h="983974">
                <a:moveTo>
                  <a:pt x="79651" y="0"/>
                </a:moveTo>
                <a:cubicBezTo>
                  <a:pt x="58111" y="172322"/>
                  <a:pt x="89054" y="21084"/>
                  <a:pt x="49834" y="109330"/>
                </a:cubicBezTo>
                <a:cubicBezTo>
                  <a:pt x="13288" y="191559"/>
                  <a:pt x="50902" y="148020"/>
                  <a:pt x="10077" y="188843"/>
                </a:cubicBezTo>
                <a:cubicBezTo>
                  <a:pt x="-1772" y="544329"/>
                  <a:pt x="-8181" y="417008"/>
                  <a:pt x="20017" y="755374"/>
                </a:cubicBezTo>
                <a:cubicBezTo>
                  <a:pt x="22508" y="785271"/>
                  <a:pt x="25024" y="815233"/>
                  <a:pt x="29956" y="844826"/>
                </a:cubicBezTo>
                <a:cubicBezTo>
                  <a:pt x="31678" y="855160"/>
                  <a:pt x="33350" y="866462"/>
                  <a:pt x="39895" y="874643"/>
                </a:cubicBezTo>
                <a:cubicBezTo>
                  <a:pt x="47357" y="883971"/>
                  <a:pt x="59773" y="887896"/>
                  <a:pt x="69712" y="894522"/>
                </a:cubicBezTo>
                <a:cubicBezTo>
                  <a:pt x="107432" y="951101"/>
                  <a:pt x="67706" y="904735"/>
                  <a:pt x="119408" y="934278"/>
                </a:cubicBezTo>
                <a:cubicBezTo>
                  <a:pt x="133790" y="942496"/>
                  <a:pt x="143873" y="957724"/>
                  <a:pt x="159164" y="964095"/>
                </a:cubicBezTo>
                <a:cubicBezTo>
                  <a:pt x="184383" y="974603"/>
                  <a:pt x="238677" y="983974"/>
                  <a:pt x="238677" y="983974"/>
                </a:cubicBezTo>
                <a:cubicBezTo>
                  <a:pt x="298312" y="980661"/>
                  <a:pt x="358516" y="982895"/>
                  <a:pt x="417582" y="974035"/>
                </a:cubicBezTo>
                <a:cubicBezTo>
                  <a:pt x="426849" y="972645"/>
                  <a:pt x="432639" y="962191"/>
                  <a:pt x="437460" y="954156"/>
                </a:cubicBezTo>
                <a:cubicBezTo>
                  <a:pt x="445470" y="940805"/>
                  <a:pt x="453005" y="896136"/>
                  <a:pt x="457338" y="884582"/>
                </a:cubicBezTo>
                <a:cubicBezTo>
                  <a:pt x="462540" y="870709"/>
                  <a:pt x="470591" y="858078"/>
                  <a:pt x="477217" y="844826"/>
                </a:cubicBezTo>
                <a:cubicBezTo>
                  <a:pt x="515086" y="655477"/>
                  <a:pt x="505250" y="723382"/>
                  <a:pt x="477217" y="337930"/>
                </a:cubicBezTo>
                <a:cubicBezTo>
                  <a:pt x="471843" y="264032"/>
                  <a:pt x="456704" y="257783"/>
                  <a:pt x="417582" y="218661"/>
                </a:cubicBezTo>
                <a:cubicBezTo>
                  <a:pt x="395127" y="151293"/>
                  <a:pt x="426474" y="230519"/>
                  <a:pt x="357947" y="139148"/>
                </a:cubicBezTo>
                <a:cubicBezTo>
                  <a:pt x="352965" y="132506"/>
                  <a:pt x="322614" y="88131"/>
                  <a:pt x="308251" y="79513"/>
                </a:cubicBezTo>
                <a:cubicBezTo>
                  <a:pt x="299267" y="74123"/>
                  <a:pt x="288373" y="72887"/>
                  <a:pt x="278434" y="69574"/>
                </a:cubicBezTo>
                <a:cubicBezTo>
                  <a:pt x="275121" y="59635"/>
                  <a:pt x="275903" y="47164"/>
                  <a:pt x="268495" y="39756"/>
                </a:cubicBezTo>
                <a:cubicBezTo>
                  <a:pt x="261087" y="32348"/>
                  <a:pt x="248904" y="32090"/>
                  <a:pt x="238677" y="29817"/>
                </a:cubicBezTo>
                <a:cubicBezTo>
                  <a:pt x="219005" y="25445"/>
                  <a:pt x="198921" y="23191"/>
                  <a:pt x="179043" y="19878"/>
                </a:cubicBezTo>
                <a:cubicBezTo>
                  <a:pt x="69761" y="30806"/>
                  <a:pt x="79651" y="-3479"/>
                  <a:pt x="79651" y="59635"/>
                </a:cubicBezTo>
              </a:path>
            </a:pathLst>
          </a:cu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22" name="Freeform: Shape 21">
            <a:extLst>
              <a:ext uri="{FF2B5EF4-FFF2-40B4-BE49-F238E27FC236}">
                <a16:creationId xmlns:a16="http://schemas.microsoft.com/office/drawing/2014/main" id="{66A8CFCE-2C53-4DD2-90D7-350B19763D2E}"/>
              </a:ext>
            </a:extLst>
          </p:cNvPr>
          <p:cNvSpPr/>
          <p:nvPr/>
        </p:nvSpPr>
        <p:spPr>
          <a:xfrm>
            <a:off x="712304" y="4030732"/>
            <a:ext cx="228600" cy="837789"/>
          </a:xfrm>
          <a:custGeom>
            <a:avLst/>
            <a:gdLst>
              <a:gd name="connsiteX0" fmla="*/ 79513 w 228600"/>
              <a:gd name="connsiteY0" fmla="*/ 0 h 837789"/>
              <a:gd name="connsiteX1" fmla="*/ 29818 w 228600"/>
              <a:gd name="connsiteY1" fmla="*/ 19878 h 837789"/>
              <a:gd name="connsiteX2" fmla="*/ 9939 w 228600"/>
              <a:gd name="connsiteY2" fmla="*/ 39756 h 837789"/>
              <a:gd name="connsiteX3" fmla="*/ 0 w 228600"/>
              <a:gd name="connsiteY3" fmla="*/ 397565 h 837789"/>
              <a:gd name="connsiteX4" fmla="*/ 19879 w 228600"/>
              <a:gd name="connsiteY4" fmla="*/ 745434 h 837789"/>
              <a:gd name="connsiteX5" fmla="*/ 29818 w 228600"/>
              <a:gd name="connsiteY5" fmla="*/ 785191 h 837789"/>
              <a:gd name="connsiteX6" fmla="*/ 69574 w 228600"/>
              <a:gd name="connsiteY6" fmla="*/ 805069 h 837789"/>
              <a:gd name="connsiteX7" fmla="*/ 79513 w 228600"/>
              <a:gd name="connsiteY7" fmla="*/ 834886 h 837789"/>
              <a:gd name="connsiteX8" fmla="*/ 159026 w 228600"/>
              <a:gd name="connsiteY8" fmla="*/ 795130 h 837789"/>
              <a:gd name="connsiteX9" fmla="*/ 168966 w 228600"/>
              <a:gd name="connsiteY9" fmla="*/ 765313 h 837789"/>
              <a:gd name="connsiteX10" fmla="*/ 178905 w 228600"/>
              <a:gd name="connsiteY10" fmla="*/ 725556 h 837789"/>
              <a:gd name="connsiteX11" fmla="*/ 228600 w 228600"/>
              <a:gd name="connsiteY11" fmla="*/ 606286 h 837789"/>
              <a:gd name="connsiteX12" fmla="*/ 218661 w 228600"/>
              <a:gd name="connsiteY12" fmla="*/ 357808 h 837789"/>
              <a:gd name="connsiteX13" fmla="*/ 208722 w 228600"/>
              <a:gd name="connsiteY13" fmla="*/ 318052 h 837789"/>
              <a:gd name="connsiteX14" fmla="*/ 188844 w 228600"/>
              <a:gd name="connsiteY14" fmla="*/ 288234 h 837789"/>
              <a:gd name="connsiteX15" fmla="*/ 139148 w 228600"/>
              <a:gd name="connsiteY15" fmla="*/ 238539 h 837789"/>
              <a:gd name="connsiteX16" fmla="*/ 129209 w 228600"/>
              <a:gd name="connsiteY16" fmla="*/ 198782 h 837789"/>
              <a:gd name="connsiteX17" fmla="*/ 99392 w 228600"/>
              <a:gd name="connsiteY17" fmla="*/ 69573 h 837789"/>
              <a:gd name="connsiteX18" fmla="*/ 69574 w 228600"/>
              <a:gd name="connsiteY18" fmla="*/ 59634 h 837789"/>
              <a:gd name="connsiteX19" fmla="*/ 49696 w 228600"/>
              <a:gd name="connsiteY19" fmla="*/ 49695 h 837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600" h="837789">
                <a:moveTo>
                  <a:pt x="79513" y="0"/>
                </a:moveTo>
                <a:cubicBezTo>
                  <a:pt x="62948" y="6626"/>
                  <a:pt x="45308" y="11026"/>
                  <a:pt x="29818" y="19878"/>
                </a:cubicBezTo>
                <a:cubicBezTo>
                  <a:pt x="21682" y="24527"/>
                  <a:pt x="10677" y="30414"/>
                  <a:pt x="9939" y="39756"/>
                </a:cubicBezTo>
                <a:cubicBezTo>
                  <a:pt x="548" y="158702"/>
                  <a:pt x="3313" y="278295"/>
                  <a:pt x="0" y="397565"/>
                </a:cubicBezTo>
                <a:cubicBezTo>
                  <a:pt x="6626" y="513521"/>
                  <a:pt x="10971" y="629631"/>
                  <a:pt x="19879" y="745434"/>
                </a:cubicBezTo>
                <a:cubicBezTo>
                  <a:pt x="20927" y="759054"/>
                  <a:pt x="21073" y="774697"/>
                  <a:pt x="29818" y="785191"/>
                </a:cubicBezTo>
                <a:cubicBezTo>
                  <a:pt x="39303" y="796573"/>
                  <a:pt x="56322" y="798443"/>
                  <a:pt x="69574" y="805069"/>
                </a:cubicBezTo>
                <a:cubicBezTo>
                  <a:pt x="72887" y="815008"/>
                  <a:pt x="69574" y="831573"/>
                  <a:pt x="79513" y="834886"/>
                </a:cubicBezTo>
                <a:cubicBezTo>
                  <a:pt x="117601" y="847582"/>
                  <a:pt x="138390" y="815766"/>
                  <a:pt x="159026" y="795130"/>
                </a:cubicBezTo>
                <a:cubicBezTo>
                  <a:pt x="162339" y="785191"/>
                  <a:pt x="166088" y="775387"/>
                  <a:pt x="168966" y="765313"/>
                </a:cubicBezTo>
                <a:cubicBezTo>
                  <a:pt x="172719" y="752178"/>
                  <a:pt x="173651" y="738165"/>
                  <a:pt x="178905" y="725556"/>
                </a:cubicBezTo>
                <a:cubicBezTo>
                  <a:pt x="236236" y="587959"/>
                  <a:pt x="206188" y="695934"/>
                  <a:pt x="228600" y="606286"/>
                </a:cubicBezTo>
                <a:cubicBezTo>
                  <a:pt x="225287" y="523460"/>
                  <a:pt x="224364" y="440504"/>
                  <a:pt x="218661" y="357808"/>
                </a:cubicBezTo>
                <a:cubicBezTo>
                  <a:pt x="217721" y="344181"/>
                  <a:pt x="214103" y="330607"/>
                  <a:pt x="208722" y="318052"/>
                </a:cubicBezTo>
                <a:cubicBezTo>
                  <a:pt x="204017" y="307072"/>
                  <a:pt x="195470" y="298173"/>
                  <a:pt x="188844" y="288234"/>
                </a:cubicBezTo>
                <a:cubicBezTo>
                  <a:pt x="162340" y="182217"/>
                  <a:pt x="205409" y="304800"/>
                  <a:pt x="139148" y="238539"/>
                </a:cubicBezTo>
                <a:cubicBezTo>
                  <a:pt x="129489" y="228880"/>
                  <a:pt x="132522" y="212034"/>
                  <a:pt x="129209" y="198782"/>
                </a:cubicBezTo>
                <a:cubicBezTo>
                  <a:pt x="126214" y="168835"/>
                  <a:pt x="134821" y="97916"/>
                  <a:pt x="99392" y="69573"/>
                </a:cubicBezTo>
                <a:cubicBezTo>
                  <a:pt x="91211" y="63028"/>
                  <a:pt x="79302" y="63525"/>
                  <a:pt x="69574" y="59634"/>
                </a:cubicBezTo>
                <a:cubicBezTo>
                  <a:pt x="62696" y="56883"/>
                  <a:pt x="56322" y="53008"/>
                  <a:pt x="49696" y="49695"/>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91BA1315-EE2D-422B-9249-AE5D03269D07}"/>
              </a:ext>
            </a:extLst>
          </p:cNvPr>
          <p:cNvCxnSpPr>
            <a:cxnSpLocks/>
          </p:cNvCxnSpPr>
          <p:nvPr/>
        </p:nvCxnSpPr>
        <p:spPr>
          <a:xfrm flipH="1">
            <a:off x="1820862" y="4337992"/>
            <a:ext cx="1031589" cy="171038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38078E7-08A6-403B-8AAC-835A81662242}"/>
              </a:ext>
            </a:extLst>
          </p:cNvPr>
          <p:cNvCxnSpPr>
            <a:cxnSpLocks/>
          </p:cNvCxnSpPr>
          <p:nvPr/>
        </p:nvCxnSpPr>
        <p:spPr>
          <a:xfrm>
            <a:off x="883791" y="4956557"/>
            <a:ext cx="937071" cy="1091818"/>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07DF0E27-9308-4988-95B0-0DD1B0D6338C}"/>
              </a:ext>
            </a:extLst>
          </p:cNvPr>
          <p:cNvSpPr txBox="1"/>
          <p:nvPr/>
        </p:nvSpPr>
        <p:spPr>
          <a:xfrm>
            <a:off x="564516" y="6059464"/>
            <a:ext cx="3021020" cy="338554"/>
          </a:xfrm>
          <a:prstGeom prst="rect">
            <a:avLst/>
          </a:prstGeom>
          <a:noFill/>
        </p:spPr>
        <p:txBody>
          <a:bodyPr wrap="none" rtlCol="0">
            <a:spAutoFit/>
          </a:bodyPr>
          <a:lstStyle/>
          <a:p>
            <a:r>
              <a:rPr lang="en-US" sz="1600" dirty="0"/>
              <a:t>need to be in phase for resonance</a:t>
            </a:r>
          </a:p>
        </p:txBody>
      </p:sp>
      <p:sp>
        <p:nvSpPr>
          <p:cNvPr id="29" name="Rectangle 28">
            <a:extLst>
              <a:ext uri="{FF2B5EF4-FFF2-40B4-BE49-F238E27FC236}">
                <a16:creationId xmlns:a16="http://schemas.microsoft.com/office/drawing/2014/main" id="{62173BDC-CE24-4874-A2EA-E96B55E60094}"/>
              </a:ext>
            </a:extLst>
          </p:cNvPr>
          <p:cNvSpPr/>
          <p:nvPr/>
        </p:nvSpPr>
        <p:spPr>
          <a:xfrm>
            <a:off x="492604" y="992678"/>
            <a:ext cx="11206791" cy="830997"/>
          </a:xfrm>
          <a:prstGeom prst="rect">
            <a:avLst/>
          </a:prstGeom>
        </p:spPr>
        <p:txBody>
          <a:bodyPr wrap="square">
            <a:spAutoFit/>
          </a:bodyPr>
          <a:lstStyle/>
          <a:p>
            <a:r>
              <a:rPr lang="en-US" sz="1600" dirty="0"/>
              <a:t>That’s one particular example of resonance, but now let’s analyze stuff in more generality.   Say we have a clarinet of length, L.  Which wavelengths will resonate?  Again, if we look back through the previous illustration, we’ll see that we’ll get resonance automatically, if the 2</a:t>
            </a:r>
            <a:r>
              <a:rPr lang="en-US" sz="1600" baseline="30000" dirty="0"/>
              <a:t>nd</a:t>
            </a:r>
            <a:r>
              <a:rPr lang="en-US" sz="1600" dirty="0"/>
              <a:t> reflected wave is in phase with the original incident wave.  So we need,</a:t>
            </a:r>
          </a:p>
        </p:txBody>
      </p:sp>
      <p:graphicFrame>
        <p:nvGraphicFramePr>
          <p:cNvPr id="31" name="Object 30">
            <a:extLst>
              <a:ext uri="{FF2B5EF4-FFF2-40B4-BE49-F238E27FC236}">
                <a16:creationId xmlns:a16="http://schemas.microsoft.com/office/drawing/2014/main" id="{76AFCB4D-DE38-43B2-844F-170D655DA3C1}"/>
              </a:ext>
            </a:extLst>
          </p:cNvPr>
          <p:cNvGraphicFramePr>
            <a:graphicFrameLocks noChangeAspect="1"/>
          </p:cNvGraphicFramePr>
          <p:nvPr>
            <p:extLst>
              <p:ext uri="{D42A27DB-BD31-4B8C-83A1-F6EECF244321}">
                <p14:modId xmlns:p14="http://schemas.microsoft.com/office/powerpoint/2010/main" val="3670558430"/>
              </p:ext>
            </p:extLst>
          </p:nvPr>
        </p:nvGraphicFramePr>
        <p:xfrm>
          <a:off x="4126391" y="2161719"/>
          <a:ext cx="3353599" cy="341768"/>
        </p:xfrm>
        <a:graphic>
          <a:graphicData uri="http://schemas.openxmlformats.org/presentationml/2006/ole">
            <mc:AlternateContent xmlns:mc="http://schemas.openxmlformats.org/markup-compatibility/2006">
              <mc:Choice xmlns:v="urn:schemas-microsoft-com:vml" Requires="v">
                <p:oleObj name="Equation" r:id="rId4" imgW="1993680" imgH="203040" progId="Equation.DSMT4">
                  <p:embed/>
                </p:oleObj>
              </mc:Choice>
              <mc:Fallback>
                <p:oleObj name="Equation" r:id="rId4" imgW="1993680" imgH="203040" progId="Equation.DSMT4">
                  <p:embed/>
                  <p:pic>
                    <p:nvPicPr>
                      <p:cNvPr id="21" name="Object 20">
                        <a:extLst>
                          <a:ext uri="{FF2B5EF4-FFF2-40B4-BE49-F238E27FC236}">
                            <a16:creationId xmlns:a16="http://schemas.microsoft.com/office/drawing/2014/main" id="{C455A44D-AD14-4A9C-8749-E986E4B3299C}"/>
                          </a:ext>
                        </a:extLst>
                      </p:cNvPr>
                      <p:cNvPicPr/>
                      <p:nvPr/>
                    </p:nvPicPr>
                    <p:blipFill>
                      <a:blip r:embed="rId5"/>
                      <a:stretch>
                        <a:fillRect/>
                      </a:stretch>
                    </p:blipFill>
                    <p:spPr>
                      <a:xfrm>
                        <a:off x="4126391" y="2161719"/>
                        <a:ext cx="3353599" cy="341768"/>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5EAB1B24-9300-49B4-A1CB-F259C8812138}"/>
              </a:ext>
            </a:extLst>
          </p:cNvPr>
          <p:cNvGraphicFramePr>
            <a:graphicFrameLocks noChangeAspect="1"/>
          </p:cNvGraphicFramePr>
          <p:nvPr>
            <p:extLst>
              <p:ext uri="{D42A27DB-BD31-4B8C-83A1-F6EECF244321}">
                <p14:modId xmlns:p14="http://schemas.microsoft.com/office/powerpoint/2010/main" val="3884268865"/>
              </p:ext>
            </p:extLst>
          </p:nvPr>
        </p:nvGraphicFramePr>
        <p:xfrm>
          <a:off x="4126396" y="2655836"/>
          <a:ext cx="1730375" cy="298450"/>
        </p:xfrm>
        <a:graphic>
          <a:graphicData uri="http://schemas.openxmlformats.org/presentationml/2006/ole">
            <mc:AlternateContent xmlns:mc="http://schemas.openxmlformats.org/markup-compatibility/2006">
              <mc:Choice xmlns:v="urn:schemas-microsoft-com:vml" Requires="v">
                <p:oleObj name="Equation" r:id="rId6" imgW="1028520" imgH="177480" progId="Equation.DSMT4">
                  <p:embed/>
                </p:oleObj>
              </mc:Choice>
              <mc:Fallback>
                <p:oleObj name="Equation" r:id="rId6" imgW="1028520" imgH="177480" progId="Equation.DSMT4">
                  <p:embed/>
                  <p:pic>
                    <p:nvPicPr>
                      <p:cNvPr id="22" name="Object 21">
                        <a:extLst>
                          <a:ext uri="{FF2B5EF4-FFF2-40B4-BE49-F238E27FC236}">
                            <a16:creationId xmlns:a16="http://schemas.microsoft.com/office/drawing/2014/main" id="{B83A01F2-F5CB-4CD1-82D8-AFDB2ADF5C32}"/>
                          </a:ext>
                        </a:extLst>
                      </p:cNvPr>
                      <p:cNvPicPr/>
                      <p:nvPr/>
                    </p:nvPicPr>
                    <p:blipFill>
                      <a:blip r:embed="rId7"/>
                      <a:stretch>
                        <a:fillRect/>
                      </a:stretch>
                    </p:blipFill>
                    <p:spPr>
                      <a:xfrm>
                        <a:off x="4126396" y="2655836"/>
                        <a:ext cx="1730375" cy="298450"/>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299E68E7-9533-4866-8296-5C6882309AA6}"/>
              </a:ext>
            </a:extLst>
          </p:cNvPr>
          <p:cNvGraphicFramePr>
            <a:graphicFrameLocks noChangeAspect="1"/>
          </p:cNvGraphicFramePr>
          <p:nvPr>
            <p:extLst>
              <p:ext uri="{D42A27DB-BD31-4B8C-83A1-F6EECF244321}">
                <p14:modId xmlns:p14="http://schemas.microsoft.com/office/powerpoint/2010/main" val="790836544"/>
              </p:ext>
            </p:extLst>
          </p:nvPr>
        </p:nvGraphicFramePr>
        <p:xfrm>
          <a:off x="4112964" y="3129535"/>
          <a:ext cx="2243138" cy="661988"/>
        </p:xfrm>
        <a:graphic>
          <a:graphicData uri="http://schemas.openxmlformats.org/presentationml/2006/ole">
            <mc:AlternateContent xmlns:mc="http://schemas.openxmlformats.org/markup-compatibility/2006">
              <mc:Choice xmlns:v="urn:schemas-microsoft-com:vml" Requires="v">
                <p:oleObj name="Equation" r:id="rId8" imgW="1333440" imgH="393480" progId="Equation.DSMT4">
                  <p:embed/>
                </p:oleObj>
              </mc:Choice>
              <mc:Fallback>
                <p:oleObj name="Equation" r:id="rId8" imgW="1333440" imgH="393480" progId="Equation.DSMT4">
                  <p:embed/>
                  <p:pic>
                    <p:nvPicPr>
                      <p:cNvPr id="23" name="Object 22">
                        <a:extLst>
                          <a:ext uri="{FF2B5EF4-FFF2-40B4-BE49-F238E27FC236}">
                            <a16:creationId xmlns:a16="http://schemas.microsoft.com/office/drawing/2014/main" id="{695EA5E1-AA3E-475D-AF38-8A60087FDCF3}"/>
                          </a:ext>
                        </a:extLst>
                      </p:cNvPr>
                      <p:cNvPicPr/>
                      <p:nvPr/>
                    </p:nvPicPr>
                    <p:blipFill>
                      <a:blip r:embed="rId9"/>
                      <a:stretch>
                        <a:fillRect/>
                      </a:stretch>
                    </p:blipFill>
                    <p:spPr>
                      <a:xfrm>
                        <a:off x="4112964" y="3129535"/>
                        <a:ext cx="2243138" cy="661988"/>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CBE92155-1688-4319-AED5-D899CBFBE437}"/>
              </a:ext>
            </a:extLst>
          </p:cNvPr>
          <p:cNvGraphicFramePr>
            <a:graphicFrameLocks noChangeAspect="1"/>
          </p:cNvGraphicFramePr>
          <p:nvPr>
            <p:extLst>
              <p:ext uri="{D42A27DB-BD31-4B8C-83A1-F6EECF244321}">
                <p14:modId xmlns:p14="http://schemas.microsoft.com/office/powerpoint/2010/main" val="2451133813"/>
              </p:ext>
            </p:extLst>
          </p:nvPr>
        </p:nvGraphicFramePr>
        <p:xfrm>
          <a:off x="4126391" y="3817654"/>
          <a:ext cx="1323975" cy="661987"/>
        </p:xfrm>
        <a:graphic>
          <a:graphicData uri="http://schemas.openxmlformats.org/presentationml/2006/ole">
            <mc:AlternateContent xmlns:mc="http://schemas.openxmlformats.org/markup-compatibility/2006">
              <mc:Choice xmlns:v="urn:schemas-microsoft-com:vml" Requires="v">
                <p:oleObj name="Equation" r:id="rId10" imgW="787320" imgH="393480" progId="Equation.DSMT4">
                  <p:embed/>
                </p:oleObj>
              </mc:Choice>
              <mc:Fallback>
                <p:oleObj name="Equation" r:id="rId10" imgW="787320" imgH="393480" progId="Equation.DSMT4">
                  <p:embed/>
                  <p:pic>
                    <p:nvPicPr>
                      <p:cNvPr id="24" name="Object 23">
                        <a:extLst>
                          <a:ext uri="{FF2B5EF4-FFF2-40B4-BE49-F238E27FC236}">
                            <a16:creationId xmlns:a16="http://schemas.microsoft.com/office/drawing/2014/main" id="{C2EF138F-EC55-4B32-8809-FB3475CA54FA}"/>
                          </a:ext>
                        </a:extLst>
                      </p:cNvPr>
                      <p:cNvPicPr/>
                      <p:nvPr/>
                    </p:nvPicPr>
                    <p:blipFill>
                      <a:blip r:embed="rId11"/>
                      <a:stretch>
                        <a:fillRect/>
                      </a:stretch>
                    </p:blipFill>
                    <p:spPr>
                      <a:xfrm>
                        <a:off x="4126391" y="3817654"/>
                        <a:ext cx="1323975" cy="661987"/>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21EA3378-8098-463E-8ABB-9DC7A4A2C077}"/>
              </a:ext>
            </a:extLst>
          </p:cNvPr>
          <p:cNvGraphicFramePr>
            <a:graphicFrameLocks noChangeAspect="1"/>
          </p:cNvGraphicFramePr>
          <p:nvPr>
            <p:extLst>
              <p:ext uri="{D42A27DB-BD31-4B8C-83A1-F6EECF244321}">
                <p14:modId xmlns:p14="http://schemas.microsoft.com/office/powerpoint/2010/main" val="1919438908"/>
              </p:ext>
            </p:extLst>
          </p:nvPr>
        </p:nvGraphicFramePr>
        <p:xfrm>
          <a:off x="7109306" y="2790592"/>
          <a:ext cx="4748213" cy="4013200"/>
        </p:xfrm>
        <a:graphic>
          <a:graphicData uri="http://schemas.openxmlformats.org/presentationml/2006/ole">
            <mc:AlternateContent xmlns:mc="http://schemas.openxmlformats.org/markup-compatibility/2006">
              <mc:Choice xmlns:v="urn:schemas-microsoft-com:vml" Requires="v">
                <p:oleObj name="Bitmap Image" r:id="rId12" imgW="2659320" imgH="3520440" progId="Paint.Picture">
                  <p:embed/>
                </p:oleObj>
              </mc:Choice>
              <mc:Fallback>
                <p:oleObj name="Bitmap Image" r:id="rId12" imgW="2659320" imgH="3520440" progId="Paint.Picture">
                  <p:embed/>
                  <p:pic>
                    <p:nvPicPr>
                      <p:cNvPr id="25" name="Object 24">
                        <a:extLst>
                          <a:ext uri="{FF2B5EF4-FFF2-40B4-BE49-F238E27FC236}">
                            <a16:creationId xmlns:a16="http://schemas.microsoft.com/office/drawing/2014/main" id="{91C7950C-E868-48C7-B52E-1067621697FF}"/>
                          </a:ext>
                        </a:extLst>
                      </p:cNvPr>
                      <p:cNvPicPr>
                        <a:picLocks noChangeAspect="1" noChangeArrowheads="1"/>
                      </p:cNvPicPr>
                      <p:nvPr/>
                    </p:nvPicPr>
                    <p:blipFill>
                      <a:blip r:embed="rId13"/>
                      <a:srcRect/>
                      <a:stretch>
                        <a:fillRect/>
                      </a:stretch>
                    </p:blipFill>
                    <p:spPr bwMode="auto">
                      <a:xfrm>
                        <a:off x="7109306" y="2790592"/>
                        <a:ext cx="4748213" cy="4013200"/>
                      </a:xfrm>
                      <a:prstGeom prst="rect">
                        <a:avLst/>
                      </a:prstGeom>
                      <a:noFill/>
                    </p:spPr>
                  </p:pic>
                </p:oleObj>
              </mc:Fallback>
            </mc:AlternateContent>
          </a:graphicData>
        </a:graphic>
      </p:graphicFrame>
      <p:cxnSp>
        <p:nvCxnSpPr>
          <p:cNvPr id="40" name="Straight Arrow Connector 39">
            <a:extLst>
              <a:ext uri="{FF2B5EF4-FFF2-40B4-BE49-F238E27FC236}">
                <a16:creationId xmlns:a16="http://schemas.microsoft.com/office/drawing/2014/main" id="{4DEE889C-97B1-448A-8F9D-FDF53B5874F2}"/>
              </a:ext>
            </a:extLst>
          </p:cNvPr>
          <p:cNvCxnSpPr>
            <a:cxnSpLocks/>
          </p:cNvCxnSpPr>
          <p:nvPr/>
        </p:nvCxnSpPr>
        <p:spPr>
          <a:xfrm flipH="1">
            <a:off x="9089398" y="2923513"/>
            <a:ext cx="621454" cy="844434"/>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428F082-3A49-498B-BE5A-44A8206F2F93}"/>
              </a:ext>
            </a:extLst>
          </p:cNvPr>
          <p:cNvCxnSpPr>
            <a:cxnSpLocks/>
          </p:cNvCxnSpPr>
          <p:nvPr/>
        </p:nvCxnSpPr>
        <p:spPr>
          <a:xfrm flipH="1">
            <a:off x="9814943" y="2867620"/>
            <a:ext cx="642422" cy="957441"/>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EE1DCB9C-542C-4129-92F4-D4E8F6E939BC}"/>
              </a:ext>
            </a:extLst>
          </p:cNvPr>
          <p:cNvCxnSpPr>
            <a:cxnSpLocks/>
          </p:cNvCxnSpPr>
          <p:nvPr/>
        </p:nvCxnSpPr>
        <p:spPr>
          <a:xfrm flipV="1">
            <a:off x="7849517" y="4868521"/>
            <a:ext cx="1104333" cy="1431568"/>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C39D2072-5FED-4E16-B27D-E9CF506738F0}"/>
              </a:ext>
            </a:extLst>
          </p:cNvPr>
          <p:cNvSpPr txBox="1"/>
          <p:nvPr/>
        </p:nvSpPr>
        <p:spPr>
          <a:xfrm>
            <a:off x="10095767" y="2500804"/>
            <a:ext cx="707245" cy="369332"/>
          </a:xfrm>
          <a:prstGeom prst="rect">
            <a:avLst/>
          </a:prstGeom>
          <a:noFill/>
        </p:spPr>
        <p:txBody>
          <a:bodyPr wrap="none" rtlCol="0">
            <a:spAutoFit/>
          </a:bodyPr>
          <a:lstStyle/>
          <a:p>
            <a:r>
              <a:rPr lang="en-US" dirty="0"/>
              <a:t>m = 1</a:t>
            </a:r>
          </a:p>
        </p:txBody>
      </p:sp>
      <p:sp>
        <p:nvSpPr>
          <p:cNvPr id="45" name="TextBox 44">
            <a:extLst>
              <a:ext uri="{FF2B5EF4-FFF2-40B4-BE49-F238E27FC236}">
                <a16:creationId xmlns:a16="http://schemas.microsoft.com/office/drawing/2014/main" id="{D9F7C21C-2D28-4588-9923-3CB7A9CEC752}"/>
              </a:ext>
            </a:extLst>
          </p:cNvPr>
          <p:cNvSpPr txBox="1"/>
          <p:nvPr/>
        </p:nvSpPr>
        <p:spPr>
          <a:xfrm>
            <a:off x="9269759" y="2542107"/>
            <a:ext cx="707245" cy="369332"/>
          </a:xfrm>
          <a:prstGeom prst="rect">
            <a:avLst/>
          </a:prstGeom>
          <a:noFill/>
        </p:spPr>
        <p:txBody>
          <a:bodyPr wrap="none" rtlCol="0">
            <a:spAutoFit/>
          </a:bodyPr>
          <a:lstStyle/>
          <a:p>
            <a:r>
              <a:rPr lang="en-US" dirty="0"/>
              <a:t>m = 2</a:t>
            </a:r>
          </a:p>
        </p:txBody>
      </p:sp>
      <p:sp>
        <p:nvSpPr>
          <p:cNvPr id="46" name="TextBox 45">
            <a:extLst>
              <a:ext uri="{FF2B5EF4-FFF2-40B4-BE49-F238E27FC236}">
                <a16:creationId xmlns:a16="http://schemas.microsoft.com/office/drawing/2014/main" id="{563453A0-07D3-42C9-8A2A-F4D75557DD60}"/>
              </a:ext>
            </a:extLst>
          </p:cNvPr>
          <p:cNvSpPr txBox="1"/>
          <p:nvPr/>
        </p:nvSpPr>
        <p:spPr>
          <a:xfrm>
            <a:off x="7389463" y="6274075"/>
            <a:ext cx="707245" cy="369332"/>
          </a:xfrm>
          <a:prstGeom prst="rect">
            <a:avLst/>
          </a:prstGeom>
          <a:noFill/>
        </p:spPr>
        <p:txBody>
          <a:bodyPr wrap="none" rtlCol="0">
            <a:spAutoFit/>
          </a:bodyPr>
          <a:lstStyle/>
          <a:p>
            <a:r>
              <a:rPr lang="en-US" dirty="0"/>
              <a:t>m = 3</a:t>
            </a:r>
          </a:p>
        </p:txBody>
      </p:sp>
      <p:sp>
        <p:nvSpPr>
          <p:cNvPr id="48" name="TextBox 47">
            <a:extLst>
              <a:ext uri="{FF2B5EF4-FFF2-40B4-BE49-F238E27FC236}">
                <a16:creationId xmlns:a16="http://schemas.microsoft.com/office/drawing/2014/main" id="{A0E3A835-9846-4BC9-A315-132681B70E36}"/>
              </a:ext>
            </a:extLst>
          </p:cNvPr>
          <p:cNvSpPr txBox="1"/>
          <p:nvPr/>
        </p:nvSpPr>
        <p:spPr>
          <a:xfrm>
            <a:off x="4041155" y="4628760"/>
            <a:ext cx="3055158" cy="1631216"/>
          </a:xfrm>
          <a:prstGeom prst="rect">
            <a:avLst/>
          </a:prstGeom>
          <a:noFill/>
          <a:ln>
            <a:solidFill>
              <a:srgbClr val="002060"/>
            </a:solidFill>
          </a:ln>
        </p:spPr>
        <p:txBody>
          <a:bodyPr wrap="square" rtlCol="0">
            <a:spAutoFit/>
          </a:bodyPr>
          <a:lstStyle/>
          <a:p>
            <a:pPr marL="285750" indent="-285750">
              <a:buFont typeface="Arial" panose="020B0604020202020204" pitchFamily="34" charset="0"/>
              <a:buChar char="•"/>
            </a:pPr>
            <a:r>
              <a:rPr lang="en-US" sz="1600" dirty="0"/>
              <a:t>only m ≥ 1 makes sense, is # of nodes</a:t>
            </a:r>
          </a:p>
          <a:p>
            <a:pPr marL="285750" indent="-285750">
              <a:buFont typeface="Arial" panose="020B0604020202020204" pitchFamily="34" charset="0"/>
              <a:buChar char="•"/>
            </a:pPr>
            <a:r>
              <a:rPr lang="en-US" sz="1600" dirty="0"/>
              <a:t>m = 1 gives is ‘fundamental’, or ‘first’ harmonic</a:t>
            </a:r>
          </a:p>
          <a:p>
            <a:pPr marL="285750" indent="-285750">
              <a:buFont typeface="Arial" panose="020B0604020202020204" pitchFamily="34" charset="0"/>
              <a:buChar char="•"/>
            </a:pPr>
            <a:r>
              <a:rPr lang="en-US" sz="1600" dirty="0"/>
              <a:t>m = 2, 3, 4 etc. are 2</a:t>
            </a:r>
            <a:r>
              <a:rPr lang="en-US" sz="1600" baseline="30000" dirty="0"/>
              <a:t>nd</a:t>
            </a:r>
            <a:r>
              <a:rPr lang="en-US" sz="1600" dirty="0"/>
              <a:t>, 3</a:t>
            </a:r>
            <a:r>
              <a:rPr lang="en-US" sz="1600" baseline="30000" dirty="0"/>
              <a:t>rd</a:t>
            </a:r>
            <a:r>
              <a:rPr lang="en-US" sz="1600" dirty="0"/>
              <a:t>, 4</a:t>
            </a:r>
            <a:r>
              <a:rPr lang="en-US" sz="1600" baseline="30000" dirty="0"/>
              <a:t>th</a:t>
            </a:r>
            <a:r>
              <a:rPr lang="en-US" sz="1600" dirty="0"/>
              <a:t>, etc. harmonics</a:t>
            </a:r>
          </a:p>
        </p:txBody>
      </p:sp>
      <p:sp>
        <p:nvSpPr>
          <p:cNvPr id="50" name="Freeform: Shape 49">
            <a:extLst>
              <a:ext uri="{FF2B5EF4-FFF2-40B4-BE49-F238E27FC236}">
                <a16:creationId xmlns:a16="http://schemas.microsoft.com/office/drawing/2014/main" id="{7008959A-E8ED-40DB-8D88-F10736D6A75B}"/>
              </a:ext>
            </a:extLst>
          </p:cNvPr>
          <p:cNvSpPr/>
          <p:nvPr/>
        </p:nvSpPr>
        <p:spPr>
          <a:xfrm>
            <a:off x="8343900" y="3646391"/>
            <a:ext cx="2362200" cy="1506634"/>
          </a:xfrm>
          <a:custGeom>
            <a:avLst/>
            <a:gdLst>
              <a:gd name="connsiteX0" fmla="*/ 0 w 2362200"/>
              <a:gd name="connsiteY0" fmla="*/ 1506634 h 1506634"/>
              <a:gd name="connsiteX1" fmla="*/ 1123950 w 2362200"/>
              <a:gd name="connsiteY1" fmla="*/ 506509 h 1506634"/>
              <a:gd name="connsiteX2" fmla="*/ 1971675 w 2362200"/>
              <a:gd name="connsiteY2" fmla="*/ 77884 h 1506634"/>
              <a:gd name="connsiteX3" fmla="*/ 2362200 w 2362200"/>
              <a:gd name="connsiteY3" fmla="*/ 1684 h 1506634"/>
            </a:gdLst>
            <a:ahLst/>
            <a:cxnLst>
              <a:cxn ang="0">
                <a:pos x="connsiteX0" y="connsiteY0"/>
              </a:cxn>
              <a:cxn ang="0">
                <a:pos x="connsiteX1" y="connsiteY1"/>
              </a:cxn>
              <a:cxn ang="0">
                <a:pos x="connsiteX2" y="connsiteY2"/>
              </a:cxn>
              <a:cxn ang="0">
                <a:pos x="connsiteX3" y="connsiteY3"/>
              </a:cxn>
            </a:cxnLst>
            <a:rect l="l" t="t" r="r" b="b"/>
            <a:pathLst>
              <a:path w="2362200" h="1506634">
                <a:moveTo>
                  <a:pt x="0" y="1506634"/>
                </a:moveTo>
                <a:cubicBezTo>
                  <a:pt x="397669" y="1125634"/>
                  <a:pt x="795338" y="744634"/>
                  <a:pt x="1123950" y="506509"/>
                </a:cubicBezTo>
                <a:cubicBezTo>
                  <a:pt x="1452562" y="268384"/>
                  <a:pt x="1765300" y="162021"/>
                  <a:pt x="1971675" y="77884"/>
                </a:cubicBezTo>
                <a:cubicBezTo>
                  <a:pt x="2178050" y="-6254"/>
                  <a:pt x="2270125" y="-2285"/>
                  <a:pt x="2362200" y="1684"/>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D2B7CE5A-F3F9-46B7-BE50-4B7355F82677}"/>
              </a:ext>
            </a:extLst>
          </p:cNvPr>
          <p:cNvSpPr/>
          <p:nvPr/>
        </p:nvSpPr>
        <p:spPr>
          <a:xfrm>
            <a:off x="8343900" y="3849209"/>
            <a:ext cx="2400300" cy="2484916"/>
          </a:xfrm>
          <a:custGeom>
            <a:avLst/>
            <a:gdLst>
              <a:gd name="connsiteX0" fmla="*/ 0 w 2400300"/>
              <a:gd name="connsiteY0" fmla="*/ 1322866 h 2484916"/>
              <a:gd name="connsiteX1" fmla="*/ 781050 w 2400300"/>
              <a:gd name="connsiteY1" fmla="*/ 8416 h 2484916"/>
              <a:gd name="connsiteX2" fmla="*/ 1847850 w 2400300"/>
              <a:gd name="connsiteY2" fmla="*/ 1884841 h 2484916"/>
              <a:gd name="connsiteX3" fmla="*/ 2162175 w 2400300"/>
              <a:gd name="connsiteY3" fmla="*/ 2361091 h 2484916"/>
              <a:gd name="connsiteX4" fmla="*/ 2400300 w 2400300"/>
              <a:gd name="connsiteY4" fmla="*/ 2484916 h 2484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0300" h="2484916">
                <a:moveTo>
                  <a:pt x="0" y="1322866"/>
                </a:moveTo>
                <a:cubicBezTo>
                  <a:pt x="236537" y="618810"/>
                  <a:pt x="473075" y="-85246"/>
                  <a:pt x="781050" y="8416"/>
                </a:cubicBezTo>
                <a:cubicBezTo>
                  <a:pt x="1089025" y="102078"/>
                  <a:pt x="1617663" y="1492729"/>
                  <a:pt x="1847850" y="1884841"/>
                </a:cubicBezTo>
                <a:cubicBezTo>
                  <a:pt x="2078037" y="2276953"/>
                  <a:pt x="2070100" y="2261079"/>
                  <a:pt x="2162175" y="2361091"/>
                </a:cubicBezTo>
                <a:cubicBezTo>
                  <a:pt x="2254250" y="2461103"/>
                  <a:pt x="2327275" y="2473009"/>
                  <a:pt x="2400300" y="2484916"/>
                </a:cubicBezTo>
              </a:path>
            </a:pathLst>
          </a:custGeom>
          <a:noFill/>
          <a:ln w="2222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Shape 55">
            <a:extLst>
              <a:ext uri="{FF2B5EF4-FFF2-40B4-BE49-F238E27FC236}">
                <a16:creationId xmlns:a16="http://schemas.microsoft.com/office/drawing/2014/main" id="{32674D62-2CCA-4FF0-9E2A-F328CB528421}"/>
              </a:ext>
            </a:extLst>
          </p:cNvPr>
          <p:cNvSpPr/>
          <p:nvPr/>
        </p:nvSpPr>
        <p:spPr>
          <a:xfrm>
            <a:off x="8353425" y="4224671"/>
            <a:ext cx="2390775" cy="1795240"/>
          </a:xfrm>
          <a:custGeom>
            <a:avLst/>
            <a:gdLst>
              <a:gd name="connsiteX0" fmla="*/ 0 w 2390775"/>
              <a:gd name="connsiteY0" fmla="*/ 937879 h 1795240"/>
              <a:gd name="connsiteX1" fmla="*/ 466725 w 2390775"/>
              <a:gd name="connsiteY1" fmla="*/ 80629 h 1795240"/>
              <a:gd name="connsiteX2" fmla="*/ 1495425 w 2390775"/>
              <a:gd name="connsiteY2" fmla="*/ 1795129 h 1795240"/>
              <a:gd name="connsiteX3" fmla="*/ 2238375 w 2390775"/>
              <a:gd name="connsiteY3" fmla="*/ 166354 h 1795240"/>
              <a:gd name="connsiteX4" fmla="*/ 2390775 w 2390775"/>
              <a:gd name="connsiteY4" fmla="*/ 137779 h 1795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0775" h="1795240">
                <a:moveTo>
                  <a:pt x="0" y="937879"/>
                </a:moveTo>
                <a:cubicBezTo>
                  <a:pt x="108744" y="437816"/>
                  <a:pt x="217488" y="-62246"/>
                  <a:pt x="466725" y="80629"/>
                </a:cubicBezTo>
                <a:cubicBezTo>
                  <a:pt x="715963" y="223504"/>
                  <a:pt x="1200150" y="1780842"/>
                  <a:pt x="1495425" y="1795129"/>
                </a:cubicBezTo>
                <a:cubicBezTo>
                  <a:pt x="1790700" y="1809416"/>
                  <a:pt x="2089150" y="442579"/>
                  <a:pt x="2238375" y="166354"/>
                </a:cubicBezTo>
                <a:cubicBezTo>
                  <a:pt x="2387600" y="-109871"/>
                  <a:pt x="2389187" y="13954"/>
                  <a:pt x="2390775" y="137779"/>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7" name="Object 56">
            <a:extLst>
              <a:ext uri="{FF2B5EF4-FFF2-40B4-BE49-F238E27FC236}">
                <a16:creationId xmlns:a16="http://schemas.microsoft.com/office/drawing/2014/main" id="{8D9B146B-6859-4632-9F58-6A45EB952473}"/>
              </a:ext>
            </a:extLst>
          </p:cNvPr>
          <p:cNvGraphicFramePr>
            <a:graphicFrameLocks noChangeAspect="1"/>
          </p:cNvGraphicFramePr>
          <p:nvPr>
            <p:extLst>
              <p:ext uri="{D42A27DB-BD31-4B8C-83A1-F6EECF244321}">
                <p14:modId xmlns:p14="http://schemas.microsoft.com/office/powerpoint/2010/main" val="2786127790"/>
              </p:ext>
            </p:extLst>
          </p:nvPr>
        </p:nvGraphicFramePr>
        <p:xfrm>
          <a:off x="220661" y="257689"/>
          <a:ext cx="2506663" cy="723900"/>
        </p:xfrm>
        <a:graphic>
          <a:graphicData uri="http://schemas.openxmlformats.org/presentationml/2006/ole">
            <mc:AlternateContent xmlns:mc="http://schemas.openxmlformats.org/markup-compatibility/2006">
              <mc:Choice xmlns:v="urn:schemas-microsoft-com:vml" Requires="v">
                <p:oleObj name="Bitmap Image" r:id="rId14" imgW="2507040" imgH="723960" progId="Paint.Picture">
                  <p:embed/>
                </p:oleObj>
              </mc:Choice>
              <mc:Fallback>
                <p:oleObj name="Bitmap Image" r:id="rId14" imgW="2507040" imgH="723960" progId="Paint.Picture">
                  <p:embed/>
                  <p:pic>
                    <p:nvPicPr>
                      <p:cNvPr id="24" name="Object 23">
                        <a:extLst>
                          <a:ext uri="{FF2B5EF4-FFF2-40B4-BE49-F238E27FC236}">
                            <a16:creationId xmlns:a16="http://schemas.microsoft.com/office/drawing/2014/main" id="{F9B11C84-F8DD-454B-8E67-5FCDDB0D8029}"/>
                          </a:ext>
                        </a:extLst>
                      </p:cNvPr>
                      <p:cNvPicPr>
                        <a:picLocks noChangeAspect="1" noChangeArrowheads="1"/>
                      </p:cNvPicPr>
                      <p:nvPr/>
                    </p:nvPicPr>
                    <p:blipFill>
                      <a:blip r:embed="rId15"/>
                      <a:srcRect/>
                      <a:stretch>
                        <a:fillRect/>
                      </a:stretch>
                    </p:blipFill>
                    <p:spPr bwMode="auto">
                      <a:xfrm>
                        <a:off x="220661" y="257689"/>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0271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5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43"/>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1" grpId="0" animBg="1"/>
      <p:bldP spid="22" grpId="0" animBg="1"/>
      <p:bldP spid="25" grpId="0"/>
      <p:bldP spid="44" grpId="0"/>
      <p:bldP spid="45" grpId="0"/>
      <p:bldP spid="46" grpId="0"/>
      <p:bldP spid="48" grpId="0" animBg="1"/>
      <p:bldP spid="50" grpId="0" animBg="1"/>
      <p:bldP spid="51" grpId="0" animBg="1"/>
      <p:bldP spid="5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A9C48-5806-4850-986A-C8848A59B8AB}"/>
              </a:ext>
            </a:extLst>
          </p:cNvPr>
          <p:cNvSpPr txBox="1">
            <a:spLocks/>
          </p:cNvSpPr>
          <p:nvPr/>
        </p:nvSpPr>
        <p:spPr>
          <a:xfrm>
            <a:off x="2852451" y="388998"/>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 name="Object 2">
            <a:extLst>
              <a:ext uri="{FF2B5EF4-FFF2-40B4-BE49-F238E27FC236}">
                <a16:creationId xmlns:a16="http://schemas.microsoft.com/office/drawing/2014/main" id="{DE2F6B92-12F5-4806-8178-78B7DBDD7541}"/>
              </a:ext>
            </a:extLst>
          </p:cNvPr>
          <p:cNvGraphicFramePr>
            <a:graphicFrameLocks noChangeAspect="1"/>
          </p:cNvGraphicFramePr>
          <p:nvPr>
            <p:extLst>
              <p:ext uri="{D42A27DB-BD31-4B8C-83A1-F6EECF244321}">
                <p14:modId xmlns:p14="http://schemas.microsoft.com/office/powerpoint/2010/main" val="56340519"/>
              </p:ext>
            </p:extLst>
          </p:nvPr>
        </p:nvGraphicFramePr>
        <p:xfrm>
          <a:off x="220661" y="257689"/>
          <a:ext cx="2506663" cy="723900"/>
        </p:xfrm>
        <a:graphic>
          <a:graphicData uri="http://schemas.openxmlformats.org/presentationml/2006/ole">
            <mc:AlternateContent xmlns:mc="http://schemas.openxmlformats.org/markup-compatibility/2006">
              <mc:Choice xmlns:v="urn:schemas-microsoft-com:vml" Requires="v">
                <p:oleObj name="Bitmap Image" r:id="rId2" imgW="2507040" imgH="723960" progId="Paint.Picture">
                  <p:embed/>
                </p:oleObj>
              </mc:Choice>
              <mc:Fallback>
                <p:oleObj name="Bitmap Image" r:id="rId2" imgW="2507040" imgH="723960" progId="Paint.Picture">
                  <p:embed/>
                  <p:pic>
                    <p:nvPicPr>
                      <p:cNvPr id="57" name="Object 56">
                        <a:extLst>
                          <a:ext uri="{FF2B5EF4-FFF2-40B4-BE49-F238E27FC236}">
                            <a16:creationId xmlns:a16="http://schemas.microsoft.com/office/drawing/2014/main" id="{8D9B146B-6859-4632-9F58-6A45EB952473}"/>
                          </a:ext>
                        </a:extLst>
                      </p:cNvPr>
                      <p:cNvPicPr>
                        <a:picLocks noChangeAspect="1" noChangeArrowheads="1"/>
                      </p:cNvPicPr>
                      <p:nvPr/>
                    </p:nvPicPr>
                    <p:blipFill>
                      <a:blip r:embed="rId3"/>
                      <a:srcRect/>
                      <a:stretch>
                        <a:fillRect/>
                      </a:stretch>
                    </p:blipFill>
                    <p:spPr bwMode="auto">
                      <a:xfrm>
                        <a:off x="220661" y="257689"/>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a:extLst>
              <a:ext uri="{FF2B5EF4-FFF2-40B4-BE49-F238E27FC236}">
                <a16:creationId xmlns:a16="http://schemas.microsoft.com/office/drawing/2014/main" id="{FE204D94-08E2-495C-8C51-D8AE6C28E368}"/>
              </a:ext>
            </a:extLst>
          </p:cNvPr>
          <p:cNvSpPr txBox="1"/>
          <p:nvPr/>
        </p:nvSpPr>
        <p:spPr>
          <a:xfrm>
            <a:off x="476250" y="1143000"/>
            <a:ext cx="10776283" cy="646331"/>
          </a:xfrm>
          <a:prstGeom prst="rect">
            <a:avLst/>
          </a:prstGeom>
          <a:noFill/>
        </p:spPr>
        <p:txBody>
          <a:bodyPr wrap="none" rtlCol="0">
            <a:spAutoFit/>
          </a:bodyPr>
          <a:lstStyle/>
          <a:p>
            <a:r>
              <a:rPr lang="en-US" dirty="0">
                <a:solidFill>
                  <a:srgbClr val="0070C0"/>
                </a:solidFill>
              </a:rPr>
              <a:t>We have a clarinet with all stops (is that what they’re called?) closed, except for one 40cm from the reed.  </a:t>
            </a:r>
          </a:p>
          <a:p>
            <a:r>
              <a:rPr lang="en-US" dirty="0">
                <a:solidFill>
                  <a:srgbClr val="0070C0"/>
                </a:solidFill>
              </a:rPr>
              <a:t>Say the air temperature is T = 300K, and its molar mass is 0.028kg.  What are its first three resonant frequencies?</a:t>
            </a:r>
          </a:p>
        </p:txBody>
      </p:sp>
      <p:sp>
        <p:nvSpPr>
          <p:cNvPr id="5" name="TextBox 4">
            <a:extLst>
              <a:ext uri="{FF2B5EF4-FFF2-40B4-BE49-F238E27FC236}">
                <a16:creationId xmlns:a16="http://schemas.microsoft.com/office/drawing/2014/main" id="{78BCDE49-727E-48BB-92B7-6E241EBA34EC}"/>
              </a:ext>
            </a:extLst>
          </p:cNvPr>
          <p:cNvSpPr txBox="1"/>
          <p:nvPr/>
        </p:nvSpPr>
        <p:spPr>
          <a:xfrm>
            <a:off x="476250" y="1854089"/>
            <a:ext cx="5928098" cy="369332"/>
          </a:xfrm>
          <a:prstGeom prst="rect">
            <a:avLst/>
          </a:prstGeom>
          <a:noFill/>
        </p:spPr>
        <p:txBody>
          <a:bodyPr wrap="none" rtlCol="0">
            <a:spAutoFit/>
          </a:bodyPr>
          <a:lstStyle/>
          <a:p>
            <a:r>
              <a:rPr lang="en-US" dirty="0"/>
              <a:t>Repeating our analysis, the resonant waveforms are given by:</a:t>
            </a:r>
          </a:p>
        </p:txBody>
      </p:sp>
      <p:graphicFrame>
        <p:nvGraphicFramePr>
          <p:cNvPr id="6" name="Object 5">
            <a:extLst>
              <a:ext uri="{FF2B5EF4-FFF2-40B4-BE49-F238E27FC236}">
                <a16:creationId xmlns:a16="http://schemas.microsoft.com/office/drawing/2014/main" id="{1D16D52A-1C39-4AED-9970-E38A73A85C3F}"/>
              </a:ext>
            </a:extLst>
          </p:cNvPr>
          <p:cNvGraphicFramePr>
            <a:graphicFrameLocks noChangeAspect="1"/>
          </p:cNvGraphicFramePr>
          <p:nvPr>
            <p:extLst>
              <p:ext uri="{D42A27DB-BD31-4B8C-83A1-F6EECF244321}">
                <p14:modId xmlns:p14="http://schemas.microsoft.com/office/powerpoint/2010/main" val="3526122956"/>
              </p:ext>
            </p:extLst>
          </p:nvPr>
        </p:nvGraphicFramePr>
        <p:xfrm>
          <a:off x="555624" y="2408238"/>
          <a:ext cx="1111251" cy="329260"/>
        </p:xfrm>
        <a:graphic>
          <a:graphicData uri="http://schemas.openxmlformats.org/presentationml/2006/ole">
            <mc:AlternateContent xmlns:mc="http://schemas.openxmlformats.org/markup-compatibility/2006">
              <mc:Choice xmlns:v="urn:schemas-microsoft-com:vml" Requires="v">
                <p:oleObj name="Equation" r:id="rId4" imgW="685800" imgH="203040" progId="Equation.DSMT4">
                  <p:embed/>
                </p:oleObj>
              </mc:Choice>
              <mc:Fallback>
                <p:oleObj name="Equation" r:id="rId4" imgW="685800" imgH="203040" progId="Equation.DSMT4">
                  <p:embed/>
                  <p:pic>
                    <p:nvPicPr>
                      <p:cNvPr id="5" name="Object 4">
                        <a:extLst>
                          <a:ext uri="{FF2B5EF4-FFF2-40B4-BE49-F238E27FC236}">
                            <a16:creationId xmlns:a16="http://schemas.microsoft.com/office/drawing/2014/main" id="{C2DDD4C8-44FC-4154-9B6F-63C05EC0B6CC}"/>
                          </a:ext>
                        </a:extLst>
                      </p:cNvPr>
                      <p:cNvPicPr/>
                      <p:nvPr/>
                    </p:nvPicPr>
                    <p:blipFill>
                      <a:blip r:embed="rId5"/>
                      <a:stretch>
                        <a:fillRect/>
                      </a:stretch>
                    </p:blipFill>
                    <p:spPr>
                      <a:xfrm>
                        <a:off x="555624" y="2408238"/>
                        <a:ext cx="1111251" cy="32926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A389AD9A-0BD7-4134-9662-7B9D7B926C5F}"/>
              </a:ext>
            </a:extLst>
          </p:cNvPr>
          <p:cNvGraphicFramePr>
            <a:graphicFrameLocks noChangeAspect="1"/>
          </p:cNvGraphicFramePr>
          <p:nvPr>
            <p:extLst>
              <p:ext uri="{D42A27DB-BD31-4B8C-83A1-F6EECF244321}">
                <p14:modId xmlns:p14="http://schemas.microsoft.com/office/powerpoint/2010/main" val="3511505829"/>
              </p:ext>
            </p:extLst>
          </p:nvPr>
        </p:nvGraphicFramePr>
        <p:xfrm>
          <a:off x="555624" y="2832747"/>
          <a:ext cx="1666875" cy="287338"/>
        </p:xfrm>
        <a:graphic>
          <a:graphicData uri="http://schemas.openxmlformats.org/presentationml/2006/ole">
            <mc:AlternateContent xmlns:mc="http://schemas.openxmlformats.org/markup-compatibility/2006">
              <mc:Choice xmlns:v="urn:schemas-microsoft-com:vml" Requires="v">
                <p:oleObj name="Equation" r:id="rId6" imgW="1028520" imgH="177480" progId="Equation.DSMT4">
                  <p:embed/>
                </p:oleObj>
              </mc:Choice>
              <mc:Fallback>
                <p:oleObj name="Equation" r:id="rId6" imgW="1028520" imgH="177480" progId="Equation.DSMT4">
                  <p:embed/>
                  <p:pic>
                    <p:nvPicPr>
                      <p:cNvPr id="7" name="Object 6">
                        <a:extLst>
                          <a:ext uri="{FF2B5EF4-FFF2-40B4-BE49-F238E27FC236}">
                            <a16:creationId xmlns:a16="http://schemas.microsoft.com/office/drawing/2014/main" id="{0CC1C51F-BD2C-4B53-8087-D62E0458122E}"/>
                          </a:ext>
                        </a:extLst>
                      </p:cNvPr>
                      <p:cNvPicPr/>
                      <p:nvPr/>
                    </p:nvPicPr>
                    <p:blipFill>
                      <a:blip r:embed="rId7"/>
                      <a:stretch>
                        <a:fillRect/>
                      </a:stretch>
                    </p:blipFill>
                    <p:spPr>
                      <a:xfrm>
                        <a:off x="555624" y="2832747"/>
                        <a:ext cx="1666875" cy="287338"/>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932F2BBC-570D-4490-9008-475F59761663}"/>
              </a:ext>
            </a:extLst>
          </p:cNvPr>
          <p:cNvGraphicFramePr>
            <a:graphicFrameLocks noChangeAspect="1"/>
          </p:cNvGraphicFramePr>
          <p:nvPr>
            <p:extLst>
              <p:ext uri="{D42A27DB-BD31-4B8C-83A1-F6EECF244321}">
                <p14:modId xmlns:p14="http://schemas.microsoft.com/office/powerpoint/2010/main" val="356012815"/>
              </p:ext>
            </p:extLst>
          </p:nvPr>
        </p:nvGraphicFramePr>
        <p:xfrm>
          <a:off x="579438" y="3224213"/>
          <a:ext cx="2798762" cy="698500"/>
        </p:xfrm>
        <a:graphic>
          <a:graphicData uri="http://schemas.openxmlformats.org/presentationml/2006/ole">
            <mc:AlternateContent xmlns:mc="http://schemas.openxmlformats.org/markup-compatibility/2006">
              <mc:Choice xmlns:v="urn:schemas-microsoft-com:vml" Requires="v">
                <p:oleObj name="Equation" r:id="rId8" imgW="1726920" imgH="431640" progId="Equation.DSMT4">
                  <p:embed/>
                </p:oleObj>
              </mc:Choice>
              <mc:Fallback>
                <p:oleObj name="Equation" r:id="rId8" imgW="1726920" imgH="431640" progId="Equation.DSMT4">
                  <p:embed/>
                  <p:pic>
                    <p:nvPicPr>
                      <p:cNvPr id="8" name="Object 7">
                        <a:extLst>
                          <a:ext uri="{FF2B5EF4-FFF2-40B4-BE49-F238E27FC236}">
                            <a16:creationId xmlns:a16="http://schemas.microsoft.com/office/drawing/2014/main" id="{3379833E-73E7-4D0B-987B-F5F7A9CB392D}"/>
                          </a:ext>
                        </a:extLst>
                      </p:cNvPr>
                      <p:cNvPicPr/>
                      <p:nvPr/>
                    </p:nvPicPr>
                    <p:blipFill>
                      <a:blip r:embed="rId9"/>
                      <a:stretch>
                        <a:fillRect/>
                      </a:stretch>
                    </p:blipFill>
                    <p:spPr>
                      <a:xfrm>
                        <a:off x="579438" y="3224213"/>
                        <a:ext cx="2798762" cy="6985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041BBAED-FA3C-4EA3-83DD-2E3BA87205C8}"/>
              </a:ext>
            </a:extLst>
          </p:cNvPr>
          <p:cNvGraphicFramePr>
            <a:graphicFrameLocks noChangeAspect="1"/>
          </p:cNvGraphicFramePr>
          <p:nvPr>
            <p:extLst>
              <p:ext uri="{D42A27DB-BD31-4B8C-83A1-F6EECF244321}">
                <p14:modId xmlns:p14="http://schemas.microsoft.com/office/powerpoint/2010/main" val="1598843204"/>
              </p:ext>
            </p:extLst>
          </p:nvPr>
        </p:nvGraphicFramePr>
        <p:xfrm>
          <a:off x="576263" y="4027488"/>
          <a:ext cx="2079625" cy="638175"/>
        </p:xfrm>
        <a:graphic>
          <a:graphicData uri="http://schemas.openxmlformats.org/presentationml/2006/ole">
            <mc:AlternateContent xmlns:mc="http://schemas.openxmlformats.org/markup-compatibility/2006">
              <mc:Choice xmlns:v="urn:schemas-microsoft-com:vml" Requires="v">
                <p:oleObj name="Equation" r:id="rId10" imgW="1282680" imgH="393480" progId="Equation.DSMT4">
                  <p:embed/>
                </p:oleObj>
              </mc:Choice>
              <mc:Fallback>
                <p:oleObj name="Equation" r:id="rId10" imgW="1282680" imgH="393480" progId="Equation.DSMT4">
                  <p:embed/>
                  <p:pic>
                    <p:nvPicPr>
                      <p:cNvPr id="9" name="Object 8">
                        <a:extLst>
                          <a:ext uri="{FF2B5EF4-FFF2-40B4-BE49-F238E27FC236}">
                            <a16:creationId xmlns:a16="http://schemas.microsoft.com/office/drawing/2014/main" id="{B8B77B1E-D431-4780-841E-7F129D967568}"/>
                          </a:ext>
                        </a:extLst>
                      </p:cNvPr>
                      <p:cNvPicPr/>
                      <p:nvPr/>
                    </p:nvPicPr>
                    <p:blipFill>
                      <a:blip r:embed="rId11"/>
                      <a:stretch>
                        <a:fillRect/>
                      </a:stretch>
                    </p:blipFill>
                    <p:spPr>
                      <a:xfrm>
                        <a:off x="576263" y="4027488"/>
                        <a:ext cx="2079625" cy="638175"/>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32137B25-5309-4944-9A65-C85D8F9681C4}"/>
              </a:ext>
            </a:extLst>
          </p:cNvPr>
          <p:cNvSpPr txBox="1"/>
          <p:nvPr/>
        </p:nvSpPr>
        <p:spPr>
          <a:xfrm>
            <a:off x="517711" y="4771082"/>
            <a:ext cx="4284186" cy="369332"/>
          </a:xfrm>
          <a:prstGeom prst="rect">
            <a:avLst/>
          </a:prstGeom>
          <a:noFill/>
        </p:spPr>
        <p:txBody>
          <a:bodyPr wrap="none" rtlCol="0">
            <a:spAutoFit/>
          </a:bodyPr>
          <a:lstStyle/>
          <a:p>
            <a:r>
              <a:rPr lang="en-US" dirty="0"/>
              <a:t>So the first three resonant wavelengths are:</a:t>
            </a:r>
          </a:p>
        </p:txBody>
      </p:sp>
      <p:graphicFrame>
        <p:nvGraphicFramePr>
          <p:cNvPr id="11" name="Object 10">
            <a:extLst>
              <a:ext uri="{FF2B5EF4-FFF2-40B4-BE49-F238E27FC236}">
                <a16:creationId xmlns:a16="http://schemas.microsoft.com/office/drawing/2014/main" id="{DD666423-C837-42E6-BD7B-CDCD8E8C8701}"/>
              </a:ext>
            </a:extLst>
          </p:cNvPr>
          <p:cNvGraphicFramePr>
            <a:graphicFrameLocks noChangeAspect="1"/>
          </p:cNvGraphicFramePr>
          <p:nvPr>
            <p:extLst>
              <p:ext uri="{D42A27DB-BD31-4B8C-83A1-F6EECF244321}">
                <p14:modId xmlns:p14="http://schemas.microsoft.com/office/powerpoint/2010/main" val="39657998"/>
              </p:ext>
            </p:extLst>
          </p:nvPr>
        </p:nvGraphicFramePr>
        <p:xfrm>
          <a:off x="608013" y="5327650"/>
          <a:ext cx="3913187" cy="679450"/>
        </p:xfrm>
        <a:graphic>
          <a:graphicData uri="http://schemas.openxmlformats.org/presentationml/2006/ole">
            <mc:AlternateContent xmlns:mc="http://schemas.openxmlformats.org/markup-compatibility/2006">
              <mc:Choice xmlns:v="urn:schemas-microsoft-com:vml" Requires="v">
                <p:oleObj name="Equation" r:id="rId12" imgW="2412720" imgH="419040" progId="Equation.DSMT4">
                  <p:embed/>
                </p:oleObj>
              </mc:Choice>
              <mc:Fallback>
                <p:oleObj name="Equation" r:id="rId12" imgW="2412720" imgH="419040" progId="Equation.DSMT4">
                  <p:embed/>
                  <p:pic>
                    <p:nvPicPr>
                      <p:cNvPr id="12" name="Object 11">
                        <a:extLst>
                          <a:ext uri="{FF2B5EF4-FFF2-40B4-BE49-F238E27FC236}">
                            <a16:creationId xmlns:a16="http://schemas.microsoft.com/office/drawing/2014/main" id="{E122268D-3913-49F5-9BE6-94A4C349F847}"/>
                          </a:ext>
                        </a:extLst>
                      </p:cNvPr>
                      <p:cNvPicPr/>
                      <p:nvPr/>
                    </p:nvPicPr>
                    <p:blipFill>
                      <a:blip r:embed="rId13"/>
                      <a:stretch>
                        <a:fillRect/>
                      </a:stretch>
                    </p:blipFill>
                    <p:spPr>
                      <a:xfrm>
                        <a:off x="608013" y="5327650"/>
                        <a:ext cx="3913187" cy="679450"/>
                      </a:xfrm>
                      <a:prstGeom prst="rect">
                        <a:avLst/>
                      </a:prstGeom>
                    </p:spPr>
                  </p:pic>
                </p:oleObj>
              </mc:Fallback>
            </mc:AlternateContent>
          </a:graphicData>
        </a:graphic>
      </p:graphicFrame>
      <p:cxnSp>
        <p:nvCxnSpPr>
          <p:cNvPr id="12" name="Connector: Elbow 11">
            <a:extLst>
              <a:ext uri="{FF2B5EF4-FFF2-40B4-BE49-F238E27FC236}">
                <a16:creationId xmlns:a16="http://schemas.microsoft.com/office/drawing/2014/main" id="{3ED5CE12-2D0A-44F0-88AE-E7F23F1D1A12}"/>
              </a:ext>
            </a:extLst>
          </p:cNvPr>
          <p:cNvCxnSpPr/>
          <p:nvPr/>
        </p:nvCxnSpPr>
        <p:spPr>
          <a:xfrm rot="5400000" flipH="1" flipV="1">
            <a:off x="3848616" y="3806487"/>
            <a:ext cx="3075544" cy="714375"/>
          </a:xfrm>
          <a:prstGeom prst="bentConnector3">
            <a:avLst>
              <a:gd name="adj1" fmla="val 99862"/>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0C2FF94-A00A-4820-BBAF-4C795055DD08}"/>
              </a:ext>
            </a:extLst>
          </p:cNvPr>
          <p:cNvSpPr txBox="1"/>
          <p:nvPr/>
        </p:nvSpPr>
        <p:spPr>
          <a:xfrm>
            <a:off x="5886450" y="2414765"/>
            <a:ext cx="4794389" cy="369332"/>
          </a:xfrm>
          <a:prstGeom prst="rect">
            <a:avLst/>
          </a:prstGeom>
          <a:noFill/>
        </p:spPr>
        <p:txBody>
          <a:bodyPr wrap="none" rtlCol="0">
            <a:spAutoFit/>
          </a:bodyPr>
          <a:lstStyle/>
          <a:p>
            <a:r>
              <a:rPr lang="en-US" dirty="0"/>
              <a:t>then to get the resonant frequencies we just use:</a:t>
            </a:r>
          </a:p>
        </p:txBody>
      </p:sp>
      <p:graphicFrame>
        <p:nvGraphicFramePr>
          <p:cNvPr id="14" name="Object 13">
            <a:extLst>
              <a:ext uri="{FF2B5EF4-FFF2-40B4-BE49-F238E27FC236}">
                <a16:creationId xmlns:a16="http://schemas.microsoft.com/office/drawing/2014/main" id="{FA39E904-3526-4309-BA92-6657B6CE54B0}"/>
              </a:ext>
            </a:extLst>
          </p:cNvPr>
          <p:cNvGraphicFramePr>
            <a:graphicFrameLocks noChangeAspect="1"/>
          </p:cNvGraphicFramePr>
          <p:nvPr>
            <p:extLst>
              <p:ext uri="{D42A27DB-BD31-4B8C-83A1-F6EECF244321}">
                <p14:modId xmlns:p14="http://schemas.microsoft.com/office/powerpoint/2010/main" val="1559572700"/>
              </p:ext>
            </p:extLst>
          </p:nvPr>
        </p:nvGraphicFramePr>
        <p:xfrm>
          <a:off x="5970879" y="2771762"/>
          <a:ext cx="644525" cy="605463"/>
        </p:xfrm>
        <a:graphic>
          <a:graphicData uri="http://schemas.openxmlformats.org/presentationml/2006/ole">
            <mc:AlternateContent xmlns:mc="http://schemas.openxmlformats.org/markup-compatibility/2006">
              <mc:Choice xmlns:v="urn:schemas-microsoft-com:vml" Requires="v">
                <p:oleObj name="Equation" r:id="rId14" imgW="419040" imgH="393480" progId="Equation.DSMT4">
                  <p:embed/>
                </p:oleObj>
              </mc:Choice>
              <mc:Fallback>
                <p:oleObj name="Equation" r:id="rId14" imgW="419040" imgH="393480" progId="Equation.DSMT4">
                  <p:embed/>
                  <p:pic>
                    <p:nvPicPr>
                      <p:cNvPr id="17" name="Object 16">
                        <a:extLst>
                          <a:ext uri="{FF2B5EF4-FFF2-40B4-BE49-F238E27FC236}">
                            <a16:creationId xmlns:a16="http://schemas.microsoft.com/office/drawing/2014/main" id="{0A850AD7-42C6-4D76-9B4D-76D215164BF5}"/>
                          </a:ext>
                        </a:extLst>
                      </p:cNvPr>
                      <p:cNvPicPr/>
                      <p:nvPr/>
                    </p:nvPicPr>
                    <p:blipFill>
                      <a:blip r:embed="rId15"/>
                      <a:stretch>
                        <a:fillRect/>
                      </a:stretch>
                    </p:blipFill>
                    <p:spPr>
                      <a:xfrm>
                        <a:off x="5970879" y="2771762"/>
                        <a:ext cx="644525" cy="605463"/>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C4CAD9DF-6815-4E40-B245-82C5221BF670}"/>
              </a:ext>
            </a:extLst>
          </p:cNvPr>
          <p:cNvSpPr txBox="1"/>
          <p:nvPr/>
        </p:nvSpPr>
        <p:spPr>
          <a:xfrm>
            <a:off x="5886450" y="3451691"/>
            <a:ext cx="1436419" cy="369332"/>
          </a:xfrm>
          <a:prstGeom prst="rect">
            <a:avLst/>
          </a:prstGeom>
          <a:noFill/>
        </p:spPr>
        <p:txBody>
          <a:bodyPr wrap="none" rtlCol="0">
            <a:spAutoFit/>
          </a:bodyPr>
          <a:lstStyle/>
          <a:p>
            <a:r>
              <a:rPr lang="en-US" dirty="0"/>
              <a:t>but what’s v?</a:t>
            </a:r>
          </a:p>
        </p:txBody>
      </p:sp>
      <p:graphicFrame>
        <p:nvGraphicFramePr>
          <p:cNvPr id="16" name="Object 15">
            <a:extLst>
              <a:ext uri="{FF2B5EF4-FFF2-40B4-BE49-F238E27FC236}">
                <a16:creationId xmlns:a16="http://schemas.microsoft.com/office/drawing/2014/main" id="{0B1BC739-C443-4F6C-96A6-7071FAB94578}"/>
              </a:ext>
            </a:extLst>
          </p:cNvPr>
          <p:cNvGraphicFramePr>
            <a:graphicFrameLocks noChangeAspect="1"/>
          </p:cNvGraphicFramePr>
          <p:nvPr>
            <p:extLst>
              <p:ext uri="{D42A27DB-BD31-4B8C-83A1-F6EECF244321}">
                <p14:modId xmlns:p14="http://schemas.microsoft.com/office/powerpoint/2010/main" val="871669158"/>
              </p:ext>
            </p:extLst>
          </p:nvPr>
        </p:nvGraphicFramePr>
        <p:xfrm>
          <a:off x="5970879" y="3933087"/>
          <a:ext cx="1054100" cy="677862"/>
        </p:xfrm>
        <a:graphic>
          <a:graphicData uri="http://schemas.openxmlformats.org/presentationml/2006/ole">
            <mc:AlternateContent xmlns:mc="http://schemas.openxmlformats.org/markup-compatibility/2006">
              <mc:Choice xmlns:v="urn:schemas-microsoft-com:vml" Requires="v">
                <p:oleObj name="Equation" r:id="rId16" imgW="749160" imgH="482400" progId="Equation.DSMT4">
                  <p:embed/>
                </p:oleObj>
              </mc:Choice>
              <mc:Fallback>
                <p:oleObj name="Equation" r:id="rId16" imgW="749160" imgH="482400" progId="Equation.DSMT4">
                  <p:embed/>
                  <p:pic>
                    <p:nvPicPr>
                      <p:cNvPr id="19" name="Object 18">
                        <a:extLst>
                          <a:ext uri="{FF2B5EF4-FFF2-40B4-BE49-F238E27FC236}">
                            <a16:creationId xmlns:a16="http://schemas.microsoft.com/office/drawing/2014/main" id="{807D73F9-F07C-4D86-AE06-E5C1AB391E9D}"/>
                          </a:ext>
                        </a:extLst>
                      </p:cNvPr>
                      <p:cNvPicPr/>
                      <p:nvPr/>
                    </p:nvPicPr>
                    <p:blipFill>
                      <a:blip r:embed="rId17"/>
                      <a:stretch>
                        <a:fillRect/>
                      </a:stretch>
                    </p:blipFill>
                    <p:spPr>
                      <a:xfrm>
                        <a:off x="5970879" y="3933087"/>
                        <a:ext cx="1054100" cy="677862"/>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0C2B313A-7DFE-48ED-A2B8-224ED7CF6930}"/>
              </a:ext>
            </a:extLst>
          </p:cNvPr>
          <p:cNvGraphicFramePr>
            <a:graphicFrameLocks noChangeAspect="1"/>
          </p:cNvGraphicFramePr>
          <p:nvPr>
            <p:extLst>
              <p:ext uri="{D42A27DB-BD31-4B8C-83A1-F6EECF244321}">
                <p14:modId xmlns:p14="http://schemas.microsoft.com/office/powerpoint/2010/main" val="1052966154"/>
              </p:ext>
            </p:extLst>
          </p:nvPr>
        </p:nvGraphicFramePr>
        <p:xfrm>
          <a:off x="7016750" y="3959225"/>
          <a:ext cx="2643188" cy="623888"/>
        </p:xfrm>
        <a:graphic>
          <a:graphicData uri="http://schemas.openxmlformats.org/presentationml/2006/ole">
            <mc:AlternateContent xmlns:mc="http://schemas.openxmlformats.org/markup-compatibility/2006">
              <mc:Choice xmlns:v="urn:schemas-microsoft-com:vml" Requires="v">
                <p:oleObj name="Equation" r:id="rId18" imgW="1879560" imgH="444240" progId="Equation.DSMT4">
                  <p:embed/>
                </p:oleObj>
              </mc:Choice>
              <mc:Fallback>
                <p:oleObj name="Equation" r:id="rId18" imgW="1879560" imgH="444240" progId="Equation.DSMT4">
                  <p:embed/>
                  <p:pic>
                    <p:nvPicPr>
                      <p:cNvPr id="20" name="Object 19">
                        <a:extLst>
                          <a:ext uri="{FF2B5EF4-FFF2-40B4-BE49-F238E27FC236}">
                            <a16:creationId xmlns:a16="http://schemas.microsoft.com/office/drawing/2014/main" id="{EE6346C8-2E72-4A79-955F-2D95EE1C9D0B}"/>
                          </a:ext>
                        </a:extLst>
                      </p:cNvPr>
                      <p:cNvPicPr/>
                      <p:nvPr/>
                    </p:nvPicPr>
                    <p:blipFill>
                      <a:blip r:embed="rId19"/>
                      <a:stretch>
                        <a:fillRect/>
                      </a:stretch>
                    </p:blipFill>
                    <p:spPr>
                      <a:xfrm>
                        <a:off x="7016750" y="3959225"/>
                        <a:ext cx="2643188" cy="623888"/>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EE725FDB-AA0F-4074-A715-22450B4E10AB}"/>
              </a:ext>
            </a:extLst>
          </p:cNvPr>
          <p:cNvSpPr txBox="1"/>
          <p:nvPr/>
        </p:nvSpPr>
        <p:spPr>
          <a:xfrm>
            <a:off x="5970879" y="4652003"/>
            <a:ext cx="1127103" cy="369332"/>
          </a:xfrm>
          <a:prstGeom prst="rect">
            <a:avLst/>
          </a:prstGeom>
          <a:noFill/>
        </p:spPr>
        <p:txBody>
          <a:bodyPr wrap="none" rtlCol="0">
            <a:spAutoFit/>
          </a:bodyPr>
          <a:lstStyle/>
          <a:p>
            <a:r>
              <a:rPr lang="en-US" dirty="0"/>
              <a:t>therefore,</a:t>
            </a:r>
          </a:p>
        </p:txBody>
      </p:sp>
      <p:graphicFrame>
        <p:nvGraphicFramePr>
          <p:cNvPr id="19" name="Object 18">
            <a:extLst>
              <a:ext uri="{FF2B5EF4-FFF2-40B4-BE49-F238E27FC236}">
                <a16:creationId xmlns:a16="http://schemas.microsoft.com/office/drawing/2014/main" id="{F4EDFC51-78F0-4AC0-BAAC-0CF1CB5D7596}"/>
              </a:ext>
            </a:extLst>
          </p:cNvPr>
          <p:cNvGraphicFramePr>
            <a:graphicFrameLocks noChangeAspect="1"/>
          </p:cNvGraphicFramePr>
          <p:nvPr>
            <p:extLst>
              <p:ext uri="{D42A27DB-BD31-4B8C-83A1-F6EECF244321}">
                <p14:modId xmlns:p14="http://schemas.microsoft.com/office/powerpoint/2010/main" val="665742371"/>
              </p:ext>
            </p:extLst>
          </p:nvPr>
        </p:nvGraphicFramePr>
        <p:xfrm>
          <a:off x="5938838" y="5054600"/>
          <a:ext cx="4452937" cy="604838"/>
        </p:xfrm>
        <a:graphic>
          <a:graphicData uri="http://schemas.openxmlformats.org/presentationml/2006/ole">
            <mc:AlternateContent xmlns:mc="http://schemas.openxmlformats.org/markup-compatibility/2006">
              <mc:Choice xmlns:v="urn:schemas-microsoft-com:vml" Requires="v">
                <p:oleObj name="Equation" r:id="rId20" imgW="2895480" imgH="393480" progId="Equation.DSMT4">
                  <p:embed/>
                </p:oleObj>
              </mc:Choice>
              <mc:Fallback>
                <p:oleObj name="Equation" r:id="rId20" imgW="2895480" imgH="393480" progId="Equation.DSMT4">
                  <p:embed/>
                  <p:pic>
                    <p:nvPicPr>
                      <p:cNvPr id="22" name="Object 21">
                        <a:extLst>
                          <a:ext uri="{FF2B5EF4-FFF2-40B4-BE49-F238E27FC236}">
                            <a16:creationId xmlns:a16="http://schemas.microsoft.com/office/drawing/2014/main" id="{7D0F0456-61AB-4F51-80C9-6860D3F01667}"/>
                          </a:ext>
                        </a:extLst>
                      </p:cNvPr>
                      <p:cNvPicPr/>
                      <p:nvPr/>
                    </p:nvPicPr>
                    <p:blipFill>
                      <a:blip r:embed="rId21"/>
                      <a:stretch>
                        <a:fillRect/>
                      </a:stretch>
                    </p:blipFill>
                    <p:spPr>
                      <a:xfrm>
                        <a:off x="5938838" y="5054600"/>
                        <a:ext cx="4452937" cy="604838"/>
                      </a:xfrm>
                      <a:prstGeom prst="rect">
                        <a:avLst/>
                      </a:prstGeom>
                    </p:spPr>
                  </p:pic>
                </p:oleObj>
              </mc:Fallback>
            </mc:AlternateContent>
          </a:graphicData>
        </a:graphic>
      </p:graphicFrame>
      <p:cxnSp>
        <p:nvCxnSpPr>
          <p:cNvPr id="20" name="Straight Arrow Connector 19">
            <a:extLst>
              <a:ext uri="{FF2B5EF4-FFF2-40B4-BE49-F238E27FC236}">
                <a16:creationId xmlns:a16="http://schemas.microsoft.com/office/drawing/2014/main" id="{71C05983-3BDF-485E-86CE-E4E2D2AA740C}"/>
              </a:ext>
            </a:extLst>
          </p:cNvPr>
          <p:cNvCxnSpPr>
            <a:cxnSpLocks/>
          </p:cNvCxnSpPr>
          <p:nvPr/>
        </p:nvCxnSpPr>
        <p:spPr>
          <a:xfrm flipV="1">
            <a:off x="7631925" y="5648413"/>
            <a:ext cx="731025" cy="4942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5B92DBC-D8B7-4A7B-A37F-F555E9FBFEEF}"/>
              </a:ext>
            </a:extLst>
          </p:cNvPr>
          <p:cNvSpPr txBox="1"/>
          <p:nvPr/>
        </p:nvSpPr>
        <p:spPr>
          <a:xfrm>
            <a:off x="6293141" y="5988137"/>
            <a:ext cx="1398524" cy="584775"/>
          </a:xfrm>
          <a:prstGeom prst="rect">
            <a:avLst/>
          </a:prstGeom>
          <a:noFill/>
        </p:spPr>
        <p:txBody>
          <a:bodyPr wrap="none" rtlCol="0">
            <a:spAutoFit/>
          </a:bodyPr>
          <a:lstStyle/>
          <a:p>
            <a:r>
              <a:rPr lang="en-US" sz="1600" dirty="0"/>
              <a:t>‘fundamental’ </a:t>
            </a:r>
          </a:p>
          <a:p>
            <a:r>
              <a:rPr lang="en-US" sz="1600" dirty="0"/>
              <a:t>frequency</a:t>
            </a:r>
          </a:p>
        </p:txBody>
      </p:sp>
      <p:cxnSp>
        <p:nvCxnSpPr>
          <p:cNvPr id="22" name="Straight Arrow Connector 21">
            <a:extLst>
              <a:ext uri="{FF2B5EF4-FFF2-40B4-BE49-F238E27FC236}">
                <a16:creationId xmlns:a16="http://schemas.microsoft.com/office/drawing/2014/main" id="{25E3F4CB-41B6-427D-9039-498A3A3915CF}"/>
              </a:ext>
            </a:extLst>
          </p:cNvPr>
          <p:cNvCxnSpPr>
            <a:cxnSpLocks/>
          </p:cNvCxnSpPr>
          <p:nvPr/>
        </p:nvCxnSpPr>
        <p:spPr>
          <a:xfrm flipH="1" flipV="1">
            <a:off x="9168365" y="5590002"/>
            <a:ext cx="768285" cy="401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6033913-8612-43A3-B0A9-29B04B096046}"/>
              </a:ext>
            </a:extLst>
          </p:cNvPr>
          <p:cNvCxnSpPr>
            <a:cxnSpLocks/>
          </p:cNvCxnSpPr>
          <p:nvPr/>
        </p:nvCxnSpPr>
        <p:spPr>
          <a:xfrm flipH="1" flipV="1">
            <a:off x="10008703" y="5560523"/>
            <a:ext cx="777582" cy="4276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426D11F-FDC6-4783-8FBB-71DBCB3CECDA}"/>
              </a:ext>
            </a:extLst>
          </p:cNvPr>
          <p:cNvSpPr txBox="1"/>
          <p:nvPr/>
        </p:nvSpPr>
        <p:spPr>
          <a:xfrm>
            <a:off x="8936021" y="6061726"/>
            <a:ext cx="3182794" cy="584775"/>
          </a:xfrm>
          <a:prstGeom prst="rect">
            <a:avLst/>
          </a:prstGeom>
          <a:noFill/>
        </p:spPr>
        <p:txBody>
          <a:bodyPr wrap="none" rtlCol="0">
            <a:spAutoFit/>
          </a:bodyPr>
          <a:lstStyle/>
          <a:p>
            <a:r>
              <a:rPr lang="en-US" sz="1600" dirty="0"/>
              <a:t>higher harmonics are </a:t>
            </a:r>
            <a:r>
              <a:rPr lang="en-US" sz="1600" i="1" dirty="0"/>
              <a:t>odd</a:t>
            </a:r>
            <a:r>
              <a:rPr lang="en-US" sz="1600" dirty="0"/>
              <a:t> multiples </a:t>
            </a:r>
          </a:p>
          <a:p>
            <a:r>
              <a:rPr lang="en-US" sz="1600" dirty="0"/>
              <a:t>of fundamental</a:t>
            </a:r>
          </a:p>
        </p:txBody>
      </p:sp>
    </p:spTree>
    <p:extLst>
      <p:ext uri="{BB962C8B-B14F-4D97-AF65-F5344CB8AC3E}">
        <p14:creationId xmlns:p14="http://schemas.microsoft.com/office/powerpoint/2010/main" val="935501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3" grpId="0"/>
      <p:bldP spid="15" grpId="0"/>
      <p:bldP spid="18" grpId="0"/>
      <p:bldP spid="21"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CEEF9-D195-4FA9-8BEB-A709B872481D}"/>
              </a:ext>
            </a:extLst>
          </p:cNvPr>
          <p:cNvSpPr txBox="1">
            <a:spLocks/>
          </p:cNvSpPr>
          <p:nvPr/>
        </p:nvSpPr>
        <p:spPr>
          <a:xfrm>
            <a:off x="2862124" y="38958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 name="TextBox 2">
            <a:extLst>
              <a:ext uri="{FF2B5EF4-FFF2-40B4-BE49-F238E27FC236}">
                <a16:creationId xmlns:a16="http://schemas.microsoft.com/office/drawing/2014/main" id="{09B940A3-BC68-4BF9-8968-4F71A166F46A}"/>
              </a:ext>
            </a:extLst>
          </p:cNvPr>
          <p:cNvSpPr txBox="1"/>
          <p:nvPr/>
        </p:nvSpPr>
        <p:spPr>
          <a:xfrm>
            <a:off x="676275" y="1143000"/>
            <a:ext cx="7002943" cy="369332"/>
          </a:xfrm>
          <a:prstGeom prst="rect">
            <a:avLst/>
          </a:prstGeom>
          <a:noFill/>
        </p:spPr>
        <p:txBody>
          <a:bodyPr wrap="none" rtlCol="0">
            <a:spAutoFit/>
          </a:bodyPr>
          <a:lstStyle/>
          <a:p>
            <a:r>
              <a:rPr lang="en-US" dirty="0">
                <a:solidFill>
                  <a:srgbClr val="0070C0"/>
                </a:solidFill>
              </a:rPr>
              <a:t>Which frequency do you hear when you blow on the end of the clarinet?</a:t>
            </a:r>
          </a:p>
        </p:txBody>
      </p:sp>
      <p:sp>
        <p:nvSpPr>
          <p:cNvPr id="4" name="TextBox 3">
            <a:extLst>
              <a:ext uri="{FF2B5EF4-FFF2-40B4-BE49-F238E27FC236}">
                <a16:creationId xmlns:a16="http://schemas.microsoft.com/office/drawing/2014/main" id="{90F14D50-04B8-4372-AC59-25AF635F87CC}"/>
              </a:ext>
            </a:extLst>
          </p:cNvPr>
          <p:cNvSpPr txBox="1"/>
          <p:nvPr/>
        </p:nvSpPr>
        <p:spPr>
          <a:xfrm>
            <a:off x="676275" y="1590675"/>
            <a:ext cx="11212557" cy="830997"/>
          </a:xfrm>
          <a:prstGeom prst="rect">
            <a:avLst/>
          </a:prstGeom>
          <a:noFill/>
        </p:spPr>
        <p:txBody>
          <a:bodyPr wrap="none" rtlCol="0">
            <a:spAutoFit/>
          </a:bodyPr>
          <a:lstStyle/>
          <a:p>
            <a:r>
              <a:rPr lang="en-US" sz="1600" dirty="0"/>
              <a:t>You’ll hear the one whose waveform whose frequency most closely matches the frequency of the sound wave you’re creating</a:t>
            </a:r>
          </a:p>
          <a:p>
            <a:r>
              <a:rPr lang="en-US" sz="1600" dirty="0"/>
              <a:t>when you buzz on the end of the reed.   Often this will be the fundamental frequency, but if you ‘buzz’ faster then you can reach the </a:t>
            </a:r>
          </a:p>
          <a:p>
            <a:r>
              <a:rPr lang="en-US" sz="1600" dirty="0"/>
              <a:t>next couple harmonics.  </a:t>
            </a:r>
          </a:p>
        </p:txBody>
      </p:sp>
      <p:sp>
        <p:nvSpPr>
          <p:cNvPr id="5" name="TextBox 4">
            <a:extLst>
              <a:ext uri="{FF2B5EF4-FFF2-40B4-BE49-F238E27FC236}">
                <a16:creationId xmlns:a16="http://schemas.microsoft.com/office/drawing/2014/main" id="{287CEF3E-75FC-4D77-B227-169E6912FB38}"/>
              </a:ext>
            </a:extLst>
          </p:cNvPr>
          <p:cNvSpPr txBox="1"/>
          <p:nvPr/>
        </p:nvSpPr>
        <p:spPr>
          <a:xfrm>
            <a:off x="723900" y="2505075"/>
            <a:ext cx="10913629" cy="646331"/>
          </a:xfrm>
          <a:prstGeom prst="rect">
            <a:avLst/>
          </a:prstGeom>
          <a:noFill/>
        </p:spPr>
        <p:txBody>
          <a:bodyPr wrap="none" rtlCol="0">
            <a:spAutoFit/>
          </a:bodyPr>
          <a:lstStyle/>
          <a:p>
            <a:r>
              <a:rPr lang="en-US" dirty="0">
                <a:solidFill>
                  <a:srgbClr val="0070C0"/>
                </a:solidFill>
              </a:rPr>
              <a:t>What would happen to these frequencies if the air temperature increased, or if you played in a room full of helium</a:t>
            </a:r>
          </a:p>
          <a:p>
            <a:r>
              <a:rPr lang="en-US" dirty="0">
                <a:solidFill>
                  <a:srgbClr val="0070C0"/>
                </a:solidFill>
              </a:rPr>
              <a:t>instead of air (never mind how you’d survive)?</a:t>
            </a:r>
          </a:p>
        </p:txBody>
      </p:sp>
      <p:sp>
        <p:nvSpPr>
          <p:cNvPr id="6" name="TextBox 5">
            <a:extLst>
              <a:ext uri="{FF2B5EF4-FFF2-40B4-BE49-F238E27FC236}">
                <a16:creationId xmlns:a16="http://schemas.microsoft.com/office/drawing/2014/main" id="{84ABB757-5B93-40B8-9A80-01DE2508CBF2}"/>
              </a:ext>
            </a:extLst>
          </p:cNvPr>
          <p:cNvSpPr txBox="1"/>
          <p:nvPr/>
        </p:nvSpPr>
        <p:spPr>
          <a:xfrm>
            <a:off x="723900" y="3216720"/>
            <a:ext cx="10923375" cy="584775"/>
          </a:xfrm>
          <a:prstGeom prst="rect">
            <a:avLst/>
          </a:prstGeom>
          <a:noFill/>
        </p:spPr>
        <p:txBody>
          <a:bodyPr wrap="none" rtlCol="0">
            <a:spAutoFit/>
          </a:bodyPr>
          <a:lstStyle/>
          <a:p>
            <a:r>
              <a:rPr lang="en-US" sz="1600" dirty="0"/>
              <a:t>Increasing T would increase v, and so would increase f.  Switching out air for He would decrease m</a:t>
            </a:r>
            <a:r>
              <a:rPr lang="en-US" sz="1600" baseline="-25000" dirty="0"/>
              <a:t>mol</a:t>
            </a:r>
            <a:r>
              <a:rPr lang="en-US" sz="1600" dirty="0"/>
              <a:t> which would also increase v,</a:t>
            </a:r>
          </a:p>
          <a:p>
            <a:r>
              <a:rPr lang="en-US" sz="1600" dirty="0"/>
              <a:t>increasing f.  </a:t>
            </a:r>
          </a:p>
        </p:txBody>
      </p:sp>
      <p:graphicFrame>
        <p:nvGraphicFramePr>
          <p:cNvPr id="7" name="Object 6">
            <a:extLst>
              <a:ext uri="{FF2B5EF4-FFF2-40B4-BE49-F238E27FC236}">
                <a16:creationId xmlns:a16="http://schemas.microsoft.com/office/drawing/2014/main" id="{3E9F619B-B224-40BD-A115-EA47253DD25D}"/>
              </a:ext>
            </a:extLst>
          </p:cNvPr>
          <p:cNvGraphicFramePr>
            <a:graphicFrameLocks noChangeAspect="1"/>
          </p:cNvGraphicFramePr>
          <p:nvPr>
            <p:extLst>
              <p:ext uri="{D42A27DB-BD31-4B8C-83A1-F6EECF244321}">
                <p14:modId xmlns:p14="http://schemas.microsoft.com/office/powerpoint/2010/main" val="2500173694"/>
              </p:ext>
            </p:extLst>
          </p:nvPr>
        </p:nvGraphicFramePr>
        <p:xfrm>
          <a:off x="329455" y="251984"/>
          <a:ext cx="1681756" cy="746057"/>
        </p:xfrm>
        <a:graphic>
          <a:graphicData uri="http://schemas.openxmlformats.org/presentationml/2006/ole">
            <mc:AlternateContent xmlns:mc="http://schemas.openxmlformats.org/markup-compatibility/2006">
              <mc:Choice xmlns:v="urn:schemas-microsoft-com:vml" Requires="v">
                <p:oleObj name="Bitmap Image" r:id="rId2" imgW="4054191" imgH="1798095" progId="Paint.Picture">
                  <p:embed/>
                </p:oleObj>
              </mc:Choice>
              <mc:Fallback>
                <p:oleObj name="Bitmap Image" r:id="rId2" imgW="4054191" imgH="1798095" progId="Paint.Picture">
                  <p:embed/>
                  <p:pic>
                    <p:nvPicPr>
                      <p:cNvPr id="7" name="Object 6">
                        <a:extLst>
                          <a:ext uri="{FF2B5EF4-FFF2-40B4-BE49-F238E27FC236}">
                            <a16:creationId xmlns:a16="http://schemas.microsoft.com/office/drawing/2014/main" id="{2F6C0BFB-4385-4DD9-B5BF-45F23B2D51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455" y="251984"/>
                        <a:ext cx="1681756" cy="746057"/>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02E5654F-DFEC-4E50-A864-F6161A8CB54E}"/>
              </a:ext>
            </a:extLst>
          </p:cNvPr>
          <p:cNvGraphicFramePr>
            <a:graphicFrameLocks noChangeAspect="1"/>
          </p:cNvGraphicFramePr>
          <p:nvPr>
            <p:extLst>
              <p:ext uri="{D42A27DB-BD31-4B8C-83A1-F6EECF244321}">
                <p14:modId xmlns:p14="http://schemas.microsoft.com/office/powerpoint/2010/main" val="3273593211"/>
              </p:ext>
            </p:extLst>
          </p:nvPr>
        </p:nvGraphicFramePr>
        <p:xfrm>
          <a:off x="220661" y="257689"/>
          <a:ext cx="2506663" cy="723900"/>
        </p:xfrm>
        <a:graphic>
          <a:graphicData uri="http://schemas.openxmlformats.org/presentationml/2006/ole">
            <mc:AlternateContent xmlns:mc="http://schemas.openxmlformats.org/markup-compatibility/2006">
              <mc:Choice xmlns:v="urn:schemas-microsoft-com:vml" Requires="v">
                <p:oleObj name="Bitmap Image" r:id="rId4" imgW="2507040" imgH="723960" progId="Paint.Picture">
                  <p:embed/>
                </p:oleObj>
              </mc:Choice>
              <mc:Fallback>
                <p:oleObj name="Bitmap Image" r:id="rId4" imgW="2507040" imgH="723960" progId="Paint.Picture">
                  <p:embed/>
                  <p:pic>
                    <p:nvPicPr>
                      <p:cNvPr id="3" name="Object 2">
                        <a:extLst>
                          <a:ext uri="{FF2B5EF4-FFF2-40B4-BE49-F238E27FC236}">
                            <a16:creationId xmlns:a16="http://schemas.microsoft.com/office/drawing/2014/main" id="{DE2F6B92-12F5-4806-8178-78B7DBDD7541}"/>
                          </a:ext>
                        </a:extLst>
                      </p:cNvPr>
                      <p:cNvPicPr>
                        <a:picLocks noChangeAspect="1" noChangeArrowheads="1"/>
                      </p:cNvPicPr>
                      <p:nvPr/>
                    </p:nvPicPr>
                    <p:blipFill>
                      <a:blip r:embed="rId5"/>
                      <a:srcRect/>
                      <a:stretch>
                        <a:fillRect/>
                      </a:stretch>
                    </p:blipFill>
                    <p:spPr bwMode="auto">
                      <a:xfrm>
                        <a:off x="220661" y="257689"/>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a:extLst>
              <a:ext uri="{FF2B5EF4-FFF2-40B4-BE49-F238E27FC236}">
                <a16:creationId xmlns:a16="http://schemas.microsoft.com/office/drawing/2014/main" id="{689133C3-9E0C-441B-BA89-3394A1A93B48}"/>
              </a:ext>
            </a:extLst>
          </p:cNvPr>
          <p:cNvGraphicFramePr>
            <a:graphicFrameLocks noChangeAspect="1"/>
          </p:cNvGraphicFramePr>
          <p:nvPr>
            <p:extLst>
              <p:ext uri="{D42A27DB-BD31-4B8C-83A1-F6EECF244321}">
                <p14:modId xmlns:p14="http://schemas.microsoft.com/office/powerpoint/2010/main" val="4083570606"/>
              </p:ext>
            </p:extLst>
          </p:nvPr>
        </p:nvGraphicFramePr>
        <p:xfrm>
          <a:off x="220661" y="323003"/>
          <a:ext cx="2506663" cy="723900"/>
        </p:xfrm>
        <a:graphic>
          <a:graphicData uri="http://schemas.openxmlformats.org/presentationml/2006/ole">
            <mc:AlternateContent xmlns:mc="http://schemas.openxmlformats.org/markup-compatibility/2006">
              <mc:Choice xmlns:v="urn:schemas-microsoft-com:vml" Requires="v">
                <p:oleObj name="Bitmap Image" r:id="rId4" imgW="2507040" imgH="723960" progId="Paint.Picture">
                  <p:embed/>
                </p:oleObj>
              </mc:Choice>
              <mc:Fallback>
                <p:oleObj name="Bitmap Image" r:id="rId4" imgW="2507040" imgH="723960" progId="Paint.Picture">
                  <p:embed/>
                  <p:pic>
                    <p:nvPicPr>
                      <p:cNvPr id="3" name="Object 2">
                        <a:extLst>
                          <a:ext uri="{FF2B5EF4-FFF2-40B4-BE49-F238E27FC236}">
                            <a16:creationId xmlns:a16="http://schemas.microsoft.com/office/drawing/2014/main" id="{DE2F6B92-12F5-4806-8178-78B7DBDD7541}"/>
                          </a:ext>
                        </a:extLst>
                      </p:cNvPr>
                      <p:cNvPicPr>
                        <a:picLocks noChangeAspect="1" noChangeArrowheads="1"/>
                      </p:cNvPicPr>
                      <p:nvPr/>
                    </p:nvPicPr>
                    <p:blipFill>
                      <a:blip r:embed="rId5"/>
                      <a:srcRect/>
                      <a:stretch>
                        <a:fillRect/>
                      </a:stretch>
                    </p:blipFill>
                    <p:spPr bwMode="auto">
                      <a:xfrm>
                        <a:off x="220661" y="323003"/>
                        <a:ext cx="2506663"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06593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A9662-DF0E-4879-A9D7-F1787C232138}"/>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 name="TextBox 2">
            <a:extLst>
              <a:ext uri="{FF2B5EF4-FFF2-40B4-BE49-F238E27FC236}">
                <a16:creationId xmlns:a16="http://schemas.microsoft.com/office/drawing/2014/main" id="{6BFF51B9-11E1-4B72-BA5E-3E694A866A65}"/>
              </a:ext>
            </a:extLst>
          </p:cNvPr>
          <p:cNvSpPr txBox="1"/>
          <p:nvPr/>
        </p:nvSpPr>
        <p:spPr>
          <a:xfrm>
            <a:off x="1721913" y="817633"/>
            <a:ext cx="9886123" cy="1077218"/>
          </a:xfrm>
          <a:prstGeom prst="rect">
            <a:avLst/>
          </a:prstGeom>
          <a:noFill/>
        </p:spPr>
        <p:txBody>
          <a:bodyPr wrap="square" rtlCol="0">
            <a:spAutoFit/>
          </a:bodyPr>
          <a:lstStyle/>
          <a:p>
            <a:r>
              <a:rPr lang="en-US" sz="1600" dirty="0"/>
              <a:t>Last, let’s consider the flute example.  The flute is played with your mouth just above the opening, which effectively makes this a soft boundary for the air column.  So a flute would be considered to have a soft boundary on either end.  Thus, the waves which reflect back and forth along the air column will not invert at all.  Let’s consider a 30cm wave first, traveling down our 40cm long flute.</a:t>
            </a:r>
          </a:p>
        </p:txBody>
      </p:sp>
      <p:sp>
        <p:nvSpPr>
          <p:cNvPr id="5" name="Rectangle 2">
            <a:extLst>
              <a:ext uri="{FF2B5EF4-FFF2-40B4-BE49-F238E27FC236}">
                <a16:creationId xmlns:a16="http://schemas.microsoft.com/office/drawing/2014/main" id="{749EFFD9-39BB-4A6A-ADF6-ABC763ABB66B}"/>
              </a:ext>
            </a:extLst>
          </p:cNvPr>
          <p:cNvSpPr>
            <a:spLocks noChangeArrowheads="1"/>
          </p:cNvSpPr>
          <p:nvPr/>
        </p:nvSpPr>
        <p:spPr bwMode="auto">
          <a:xfrm>
            <a:off x="308113" y="200827"/>
            <a:ext cx="334362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B1309496-28FA-4C60-9702-8B702CA0D008}"/>
              </a:ext>
            </a:extLst>
          </p:cNvPr>
          <p:cNvGraphicFramePr>
            <a:graphicFrameLocks noChangeAspect="1"/>
          </p:cNvGraphicFramePr>
          <p:nvPr>
            <p:extLst>
              <p:ext uri="{D42A27DB-BD31-4B8C-83A1-F6EECF244321}">
                <p14:modId xmlns:p14="http://schemas.microsoft.com/office/powerpoint/2010/main" val="3119312713"/>
              </p:ext>
            </p:extLst>
          </p:nvPr>
        </p:nvGraphicFramePr>
        <p:xfrm>
          <a:off x="218661" y="467650"/>
          <a:ext cx="1406387" cy="1366569"/>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661" y="467650"/>
                        <a:ext cx="1406387" cy="1366569"/>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E64DED1B-FF48-4CEF-8EC0-593F5B28AFFD}"/>
              </a:ext>
            </a:extLst>
          </p:cNvPr>
          <p:cNvGraphicFramePr>
            <a:graphicFrameLocks noChangeAspect="1"/>
          </p:cNvGraphicFramePr>
          <p:nvPr>
            <p:extLst>
              <p:ext uri="{D42A27DB-BD31-4B8C-83A1-F6EECF244321}">
                <p14:modId xmlns:p14="http://schemas.microsoft.com/office/powerpoint/2010/main" val="2896181934"/>
              </p:ext>
            </p:extLst>
          </p:nvPr>
        </p:nvGraphicFramePr>
        <p:xfrm>
          <a:off x="308113" y="2551411"/>
          <a:ext cx="5140135" cy="3927774"/>
        </p:xfrm>
        <a:graphic>
          <a:graphicData uri="http://schemas.openxmlformats.org/presentationml/2006/ole">
            <mc:AlternateContent xmlns:mc="http://schemas.openxmlformats.org/markup-compatibility/2006">
              <mc:Choice xmlns:v="urn:schemas-microsoft-com:vml" Requires="v">
                <p:oleObj name="Bitmap Image" r:id="rId4" imgW="4960800" imgH="3459600" progId="Paint.Picture">
                  <p:embed/>
                </p:oleObj>
              </mc:Choice>
              <mc:Fallback>
                <p:oleObj name="Bitmap Image" r:id="rId4" imgW="4960800" imgH="3459600" progId="Paint.Picture">
                  <p:embed/>
                  <p:pic>
                    <p:nvPicPr>
                      <p:cNvPr id="8" name="Object 7">
                        <a:extLst>
                          <a:ext uri="{FF2B5EF4-FFF2-40B4-BE49-F238E27FC236}">
                            <a16:creationId xmlns:a16="http://schemas.microsoft.com/office/drawing/2014/main" id="{CE78EFAA-14A1-451D-BBDC-E82E33FDBDA1}"/>
                          </a:ext>
                        </a:extLst>
                      </p:cNvPr>
                      <p:cNvPicPr>
                        <a:picLocks noChangeAspect="1" noChangeArrowheads="1"/>
                      </p:cNvPicPr>
                      <p:nvPr/>
                    </p:nvPicPr>
                    <p:blipFill>
                      <a:blip r:embed="rId5"/>
                      <a:srcRect/>
                      <a:stretch>
                        <a:fillRect/>
                      </a:stretch>
                    </p:blipFill>
                    <p:spPr bwMode="auto">
                      <a:xfrm>
                        <a:off x="308113" y="2551411"/>
                        <a:ext cx="5140135" cy="3927774"/>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2B655B9D-5BCF-4F59-B8B2-3E4D6BD73D4E}"/>
              </a:ext>
            </a:extLst>
          </p:cNvPr>
          <p:cNvGraphicFramePr>
            <a:graphicFrameLocks noChangeAspect="1"/>
          </p:cNvGraphicFramePr>
          <p:nvPr>
            <p:extLst>
              <p:ext uri="{D42A27DB-BD31-4B8C-83A1-F6EECF244321}">
                <p14:modId xmlns:p14="http://schemas.microsoft.com/office/powerpoint/2010/main" val="2219780805"/>
              </p:ext>
            </p:extLst>
          </p:nvPr>
        </p:nvGraphicFramePr>
        <p:xfrm>
          <a:off x="5694701" y="2631194"/>
          <a:ext cx="6281770" cy="3787258"/>
        </p:xfrm>
        <a:graphic>
          <a:graphicData uri="http://schemas.openxmlformats.org/presentationml/2006/ole">
            <mc:AlternateContent xmlns:mc="http://schemas.openxmlformats.org/markup-compatibility/2006">
              <mc:Choice xmlns:v="urn:schemas-microsoft-com:vml" Requires="v">
                <p:oleObj name="Bitmap Image" r:id="rId6" imgW="6309360" imgH="3429000" progId="Paint.Picture">
                  <p:embed/>
                </p:oleObj>
              </mc:Choice>
              <mc:Fallback>
                <p:oleObj name="Bitmap Image" r:id="rId6" imgW="6309360" imgH="3429000" progId="Paint.Picture">
                  <p:embed/>
                  <p:pic>
                    <p:nvPicPr>
                      <p:cNvPr id="34" name="Object 33">
                        <a:extLst>
                          <a:ext uri="{FF2B5EF4-FFF2-40B4-BE49-F238E27FC236}">
                            <a16:creationId xmlns:a16="http://schemas.microsoft.com/office/drawing/2014/main" id="{046743D7-40FD-46EC-A64C-8145C1687D51}"/>
                          </a:ext>
                        </a:extLst>
                      </p:cNvPr>
                      <p:cNvPicPr>
                        <a:picLocks noChangeAspect="1" noChangeArrowheads="1"/>
                      </p:cNvPicPr>
                      <p:nvPr/>
                    </p:nvPicPr>
                    <p:blipFill>
                      <a:blip r:embed="rId7"/>
                      <a:srcRect/>
                      <a:stretch>
                        <a:fillRect/>
                      </a:stretch>
                    </p:blipFill>
                    <p:spPr bwMode="auto">
                      <a:xfrm>
                        <a:off x="5694701" y="2631194"/>
                        <a:ext cx="6281770" cy="3787258"/>
                      </a:xfrm>
                      <a:prstGeom prst="rect">
                        <a:avLst/>
                      </a:prstGeom>
                      <a:noFill/>
                    </p:spPr>
                  </p:pic>
                </p:oleObj>
              </mc:Fallback>
            </mc:AlternateContent>
          </a:graphicData>
        </a:graphic>
      </p:graphicFrame>
      <p:sp>
        <p:nvSpPr>
          <p:cNvPr id="9" name="Freeform: Shape 8">
            <a:extLst>
              <a:ext uri="{FF2B5EF4-FFF2-40B4-BE49-F238E27FC236}">
                <a16:creationId xmlns:a16="http://schemas.microsoft.com/office/drawing/2014/main" id="{C886D8C2-B130-42AA-BCE6-BCEAE0A65748}"/>
              </a:ext>
            </a:extLst>
          </p:cNvPr>
          <p:cNvSpPr/>
          <p:nvPr/>
        </p:nvSpPr>
        <p:spPr>
          <a:xfrm flipH="1">
            <a:off x="7672932" y="3679972"/>
            <a:ext cx="257964" cy="1129902"/>
          </a:xfrm>
          <a:custGeom>
            <a:avLst/>
            <a:gdLst>
              <a:gd name="connsiteX0" fmla="*/ 0 w 209372"/>
              <a:gd name="connsiteY0" fmla="*/ 0 h 816123"/>
              <a:gd name="connsiteX1" fmla="*/ 51275 w 209372"/>
              <a:gd name="connsiteY1" fmla="*/ 34183 h 816123"/>
              <a:gd name="connsiteX2" fmla="*/ 94004 w 209372"/>
              <a:gd name="connsiteY2" fmla="*/ 149551 h 816123"/>
              <a:gd name="connsiteX3" fmla="*/ 141005 w 209372"/>
              <a:gd name="connsiteY3" fmla="*/ 418744 h 816123"/>
              <a:gd name="connsiteX4" fmla="*/ 209372 w 209372"/>
              <a:gd name="connsiteY4" fmla="*/ 816123 h 816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372" h="816123">
                <a:moveTo>
                  <a:pt x="0" y="0"/>
                </a:moveTo>
                <a:cubicBezTo>
                  <a:pt x="17804" y="4629"/>
                  <a:pt x="35608" y="9258"/>
                  <a:pt x="51275" y="34183"/>
                </a:cubicBezTo>
                <a:cubicBezTo>
                  <a:pt x="66942" y="59108"/>
                  <a:pt x="79049" y="85458"/>
                  <a:pt x="94004" y="149551"/>
                </a:cubicBezTo>
                <a:cubicBezTo>
                  <a:pt x="108959" y="213644"/>
                  <a:pt x="121777" y="307649"/>
                  <a:pt x="141005" y="418744"/>
                </a:cubicBezTo>
                <a:cubicBezTo>
                  <a:pt x="160233" y="529839"/>
                  <a:pt x="184802" y="672981"/>
                  <a:pt x="209372" y="816123"/>
                </a:cubicBezTo>
              </a:path>
            </a:pathLst>
          </a:custGeom>
          <a:ln>
            <a:solidFill>
              <a:srgbClr val="FF0066"/>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0DA9ED5D-03B8-4C8A-9DBD-FDDDE6C65DEE}"/>
              </a:ext>
            </a:extLst>
          </p:cNvPr>
          <p:cNvSpPr/>
          <p:nvPr/>
        </p:nvSpPr>
        <p:spPr>
          <a:xfrm>
            <a:off x="7900335" y="3624183"/>
            <a:ext cx="253093" cy="1151164"/>
          </a:xfrm>
          <a:custGeom>
            <a:avLst/>
            <a:gdLst>
              <a:gd name="connsiteX0" fmla="*/ 0 w 253093"/>
              <a:gd name="connsiteY0" fmla="*/ 0 h 1151164"/>
              <a:gd name="connsiteX1" fmla="*/ 97971 w 253093"/>
              <a:gd name="connsiteY1" fmla="*/ 122464 h 1151164"/>
              <a:gd name="connsiteX2" fmla="*/ 138793 w 253093"/>
              <a:gd name="connsiteY2" fmla="*/ 342900 h 1151164"/>
              <a:gd name="connsiteX3" fmla="*/ 179614 w 253093"/>
              <a:gd name="connsiteY3" fmla="*/ 669471 h 1151164"/>
              <a:gd name="connsiteX4" fmla="*/ 253093 w 253093"/>
              <a:gd name="connsiteY4" fmla="*/ 1151164 h 1151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093" h="1151164">
                <a:moveTo>
                  <a:pt x="0" y="0"/>
                </a:moveTo>
                <a:cubicBezTo>
                  <a:pt x="37419" y="32657"/>
                  <a:pt x="74839" y="65314"/>
                  <a:pt x="97971" y="122464"/>
                </a:cubicBezTo>
                <a:cubicBezTo>
                  <a:pt x="121103" y="179614"/>
                  <a:pt x="125186" y="251732"/>
                  <a:pt x="138793" y="342900"/>
                </a:cubicBezTo>
                <a:cubicBezTo>
                  <a:pt x="152400" y="434068"/>
                  <a:pt x="160564" y="534760"/>
                  <a:pt x="179614" y="669471"/>
                </a:cubicBezTo>
                <a:cubicBezTo>
                  <a:pt x="198664" y="804182"/>
                  <a:pt x="225878" y="977673"/>
                  <a:pt x="253093" y="1151164"/>
                </a:cubicBezTo>
              </a:path>
            </a:pathLst>
          </a:custGeom>
          <a:ln w="2540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cxnSp>
        <p:nvCxnSpPr>
          <p:cNvPr id="11" name="Connector: Curved 10">
            <a:extLst>
              <a:ext uri="{FF2B5EF4-FFF2-40B4-BE49-F238E27FC236}">
                <a16:creationId xmlns:a16="http://schemas.microsoft.com/office/drawing/2014/main" id="{C9678058-9ACB-464F-93AF-3EC18C3FB725}"/>
              </a:ext>
            </a:extLst>
          </p:cNvPr>
          <p:cNvCxnSpPr>
            <a:cxnSpLocks/>
          </p:cNvCxnSpPr>
          <p:nvPr/>
        </p:nvCxnSpPr>
        <p:spPr>
          <a:xfrm rot="5400000">
            <a:off x="8091400" y="3451773"/>
            <a:ext cx="370511" cy="246450"/>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64F033F-C556-464C-A43F-5FB24D1B6E84}"/>
              </a:ext>
            </a:extLst>
          </p:cNvPr>
          <p:cNvSpPr txBox="1"/>
          <p:nvPr/>
        </p:nvSpPr>
        <p:spPr>
          <a:xfrm>
            <a:off x="8153428" y="2758732"/>
            <a:ext cx="1592424" cy="646331"/>
          </a:xfrm>
          <a:prstGeom prst="rect">
            <a:avLst/>
          </a:prstGeom>
          <a:noFill/>
        </p:spPr>
        <p:txBody>
          <a:bodyPr wrap="none" rtlCol="0">
            <a:spAutoFit/>
          </a:bodyPr>
          <a:lstStyle/>
          <a:p>
            <a:r>
              <a:rPr lang="en-US" dirty="0">
                <a:solidFill>
                  <a:srgbClr val="FF0000"/>
                </a:solidFill>
              </a:rPr>
              <a:t>reflects once</a:t>
            </a:r>
          </a:p>
          <a:p>
            <a:r>
              <a:rPr lang="en-US" dirty="0">
                <a:solidFill>
                  <a:srgbClr val="FF0000"/>
                </a:solidFill>
              </a:rPr>
              <a:t>(inverts nonce)</a:t>
            </a:r>
          </a:p>
        </p:txBody>
      </p:sp>
      <p:cxnSp>
        <p:nvCxnSpPr>
          <p:cNvPr id="13" name="Straight Arrow Connector 12">
            <a:extLst>
              <a:ext uri="{FF2B5EF4-FFF2-40B4-BE49-F238E27FC236}">
                <a16:creationId xmlns:a16="http://schemas.microsoft.com/office/drawing/2014/main" id="{C84F38CE-1FF6-402A-B92D-5C4DE0DBDF11}"/>
              </a:ext>
            </a:extLst>
          </p:cNvPr>
          <p:cNvCxnSpPr/>
          <p:nvPr/>
        </p:nvCxnSpPr>
        <p:spPr>
          <a:xfrm>
            <a:off x="1159475" y="3405063"/>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14" name="Straight Arrow Connector 13">
            <a:extLst>
              <a:ext uri="{FF2B5EF4-FFF2-40B4-BE49-F238E27FC236}">
                <a16:creationId xmlns:a16="http://schemas.microsoft.com/office/drawing/2014/main" id="{405E061D-2960-4618-8030-7C7F195F1BE0}"/>
              </a:ext>
            </a:extLst>
          </p:cNvPr>
          <p:cNvCxnSpPr/>
          <p:nvPr/>
        </p:nvCxnSpPr>
        <p:spPr>
          <a:xfrm>
            <a:off x="6679005" y="3405063"/>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15" name="Straight Arrow Connector 14">
            <a:extLst>
              <a:ext uri="{FF2B5EF4-FFF2-40B4-BE49-F238E27FC236}">
                <a16:creationId xmlns:a16="http://schemas.microsoft.com/office/drawing/2014/main" id="{573E7DF5-62F8-425A-83E2-A97E0C861C83}"/>
              </a:ext>
            </a:extLst>
          </p:cNvPr>
          <p:cNvCxnSpPr>
            <a:cxnSpLocks/>
          </p:cNvCxnSpPr>
          <p:nvPr/>
        </p:nvCxnSpPr>
        <p:spPr>
          <a:xfrm flipH="1">
            <a:off x="7651030" y="6004550"/>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389595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B5DB5AE0-3B95-4C01-9387-D836F24006A9}"/>
              </a:ext>
            </a:extLst>
          </p:cNvPr>
          <p:cNvGraphicFramePr>
            <a:graphicFrameLocks noChangeAspect="1"/>
          </p:cNvGraphicFramePr>
          <p:nvPr>
            <p:extLst>
              <p:ext uri="{D42A27DB-BD31-4B8C-83A1-F6EECF244321}">
                <p14:modId xmlns:p14="http://schemas.microsoft.com/office/powerpoint/2010/main" val="1005152813"/>
              </p:ext>
            </p:extLst>
          </p:nvPr>
        </p:nvGraphicFramePr>
        <p:xfrm>
          <a:off x="147108" y="3221354"/>
          <a:ext cx="5339292" cy="3154429"/>
        </p:xfrm>
        <a:graphic>
          <a:graphicData uri="http://schemas.openxmlformats.org/presentationml/2006/ole">
            <mc:AlternateContent xmlns:mc="http://schemas.openxmlformats.org/markup-compatibility/2006">
              <mc:Choice xmlns:v="urn:schemas-microsoft-com:vml" Requires="v">
                <p:oleObj name="Bitmap Image" r:id="rId2" imgW="6256080" imgH="3695760" progId="Paint.Picture">
                  <p:embed/>
                </p:oleObj>
              </mc:Choice>
              <mc:Fallback>
                <p:oleObj name="Bitmap Image" r:id="rId2" imgW="6256080" imgH="3695760" progId="Paint.Picture">
                  <p:embed/>
                  <p:pic>
                    <p:nvPicPr>
                      <p:cNvPr id="0" name="Object 4"/>
                      <p:cNvPicPr>
                        <a:picLocks noChangeAspect="1" noChangeArrowheads="1"/>
                      </p:cNvPicPr>
                      <p:nvPr/>
                    </p:nvPicPr>
                    <p:blipFill>
                      <a:blip r:embed="rId3"/>
                      <a:srcRect/>
                      <a:stretch>
                        <a:fillRect/>
                      </a:stretch>
                    </p:blipFill>
                    <p:spPr bwMode="auto">
                      <a:xfrm>
                        <a:off x="147108" y="3221354"/>
                        <a:ext cx="5339292" cy="3154429"/>
                      </a:xfrm>
                      <a:prstGeom prst="rect">
                        <a:avLst/>
                      </a:prstGeom>
                      <a:noFill/>
                    </p:spPr>
                  </p:pic>
                </p:oleObj>
              </mc:Fallback>
            </mc:AlternateContent>
          </a:graphicData>
        </a:graphic>
      </p:graphicFrame>
      <p:sp>
        <p:nvSpPr>
          <p:cNvPr id="12" name="Freeform: Shape 11">
            <a:extLst>
              <a:ext uri="{FF2B5EF4-FFF2-40B4-BE49-F238E27FC236}">
                <a16:creationId xmlns:a16="http://schemas.microsoft.com/office/drawing/2014/main" id="{969B6E54-0D73-4557-9FF9-6D9A5DDC736D}"/>
              </a:ext>
            </a:extLst>
          </p:cNvPr>
          <p:cNvSpPr/>
          <p:nvPr/>
        </p:nvSpPr>
        <p:spPr>
          <a:xfrm>
            <a:off x="2045170" y="4014967"/>
            <a:ext cx="804323" cy="1807422"/>
          </a:xfrm>
          <a:custGeom>
            <a:avLst/>
            <a:gdLst>
              <a:gd name="connsiteX0" fmla="*/ 0 w 809037"/>
              <a:gd name="connsiteY0" fmla="*/ 903789 h 1775247"/>
              <a:gd name="connsiteX1" fmla="*/ 63970 w 809037"/>
              <a:gd name="connsiteY1" fmla="*/ 1291374 h 1775247"/>
              <a:gd name="connsiteX2" fmla="*/ 131704 w 809037"/>
              <a:gd name="connsiteY2" fmla="*/ 1584885 h 1775247"/>
              <a:gd name="connsiteX3" fmla="*/ 180622 w 809037"/>
              <a:gd name="connsiteY3" fmla="*/ 1727878 h 1775247"/>
              <a:gd name="connsiteX4" fmla="*/ 229541 w 809037"/>
              <a:gd name="connsiteY4" fmla="*/ 1739167 h 1775247"/>
              <a:gd name="connsiteX5" fmla="*/ 357482 w 809037"/>
              <a:gd name="connsiteY5" fmla="*/ 1280085 h 1775247"/>
              <a:gd name="connsiteX6" fmla="*/ 406400 w 809037"/>
              <a:gd name="connsiteY6" fmla="*/ 877448 h 1775247"/>
              <a:gd name="connsiteX7" fmla="*/ 470370 w 809037"/>
              <a:gd name="connsiteY7" fmla="*/ 546308 h 1775247"/>
              <a:gd name="connsiteX8" fmla="*/ 504237 w 809037"/>
              <a:gd name="connsiteY8" fmla="*/ 275374 h 1775247"/>
              <a:gd name="connsiteX9" fmla="*/ 564444 w 809037"/>
              <a:gd name="connsiteY9" fmla="*/ 45833 h 1775247"/>
              <a:gd name="connsiteX10" fmla="*/ 635941 w 809037"/>
              <a:gd name="connsiteY10" fmla="*/ 27019 h 1775247"/>
              <a:gd name="connsiteX11" fmla="*/ 730015 w 809037"/>
              <a:gd name="connsiteY11" fmla="*/ 346871 h 1775247"/>
              <a:gd name="connsiteX12" fmla="*/ 809037 w 809037"/>
              <a:gd name="connsiteY12" fmla="*/ 869922 h 1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9037" h="1775247">
                <a:moveTo>
                  <a:pt x="0" y="903789"/>
                </a:moveTo>
                <a:cubicBezTo>
                  <a:pt x="21009" y="1040823"/>
                  <a:pt x="42019" y="1177858"/>
                  <a:pt x="63970" y="1291374"/>
                </a:cubicBezTo>
                <a:cubicBezTo>
                  <a:pt x="85921" y="1404890"/>
                  <a:pt x="112262" y="1512134"/>
                  <a:pt x="131704" y="1584885"/>
                </a:cubicBezTo>
                <a:cubicBezTo>
                  <a:pt x="151146" y="1657636"/>
                  <a:pt x="164316" y="1702164"/>
                  <a:pt x="180622" y="1727878"/>
                </a:cubicBezTo>
                <a:cubicBezTo>
                  <a:pt x="196928" y="1753592"/>
                  <a:pt x="200064" y="1813799"/>
                  <a:pt x="229541" y="1739167"/>
                </a:cubicBezTo>
                <a:cubicBezTo>
                  <a:pt x="259018" y="1664535"/>
                  <a:pt x="328006" y="1423705"/>
                  <a:pt x="357482" y="1280085"/>
                </a:cubicBezTo>
                <a:cubicBezTo>
                  <a:pt x="386958" y="1136465"/>
                  <a:pt x="387585" y="999744"/>
                  <a:pt x="406400" y="877448"/>
                </a:cubicBezTo>
                <a:cubicBezTo>
                  <a:pt x="425215" y="755152"/>
                  <a:pt x="454064" y="646654"/>
                  <a:pt x="470370" y="546308"/>
                </a:cubicBezTo>
                <a:cubicBezTo>
                  <a:pt x="486676" y="445962"/>
                  <a:pt x="488558" y="358786"/>
                  <a:pt x="504237" y="275374"/>
                </a:cubicBezTo>
                <a:cubicBezTo>
                  <a:pt x="519916" y="191962"/>
                  <a:pt x="542493" y="87226"/>
                  <a:pt x="564444" y="45833"/>
                </a:cubicBezTo>
                <a:cubicBezTo>
                  <a:pt x="586395" y="4440"/>
                  <a:pt x="608346" y="-23154"/>
                  <a:pt x="635941" y="27019"/>
                </a:cubicBezTo>
                <a:cubicBezTo>
                  <a:pt x="663536" y="77192"/>
                  <a:pt x="701166" y="206387"/>
                  <a:pt x="730015" y="346871"/>
                </a:cubicBezTo>
                <a:cubicBezTo>
                  <a:pt x="758864" y="487355"/>
                  <a:pt x="783950" y="678638"/>
                  <a:pt x="809037" y="869922"/>
                </a:cubicBezTo>
              </a:path>
            </a:pathLst>
          </a:custGeom>
          <a:ln w="2222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id="{E0AC64D7-E4D6-4D80-9CDD-BE0D410936A2}"/>
              </a:ext>
            </a:extLst>
          </p:cNvPr>
          <p:cNvSpPr/>
          <p:nvPr/>
        </p:nvSpPr>
        <p:spPr>
          <a:xfrm flipH="1" flipV="1">
            <a:off x="1161085" y="4098429"/>
            <a:ext cx="892527" cy="1643902"/>
          </a:xfrm>
          <a:custGeom>
            <a:avLst/>
            <a:gdLst>
              <a:gd name="connsiteX0" fmla="*/ 0 w 809037"/>
              <a:gd name="connsiteY0" fmla="*/ 903789 h 1775247"/>
              <a:gd name="connsiteX1" fmla="*/ 63970 w 809037"/>
              <a:gd name="connsiteY1" fmla="*/ 1291374 h 1775247"/>
              <a:gd name="connsiteX2" fmla="*/ 131704 w 809037"/>
              <a:gd name="connsiteY2" fmla="*/ 1584885 h 1775247"/>
              <a:gd name="connsiteX3" fmla="*/ 180622 w 809037"/>
              <a:gd name="connsiteY3" fmla="*/ 1727878 h 1775247"/>
              <a:gd name="connsiteX4" fmla="*/ 229541 w 809037"/>
              <a:gd name="connsiteY4" fmla="*/ 1739167 h 1775247"/>
              <a:gd name="connsiteX5" fmla="*/ 357482 w 809037"/>
              <a:gd name="connsiteY5" fmla="*/ 1280085 h 1775247"/>
              <a:gd name="connsiteX6" fmla="*/ 406400 w 809037"/>
              <a:gd name="connsiteY6" fmla="*/ 877448 h 1775247"/>
              <a:gd name="connsiteX7" fmla="*/ 470370 w 809037"/>
              <a:gd name="connsiteY7" fmla="*/ 546308 h 1775247"/>
              <a:gd name="connsiteX8" fmla="*/ 504237 w 809037"/>
              <a:gd name="connsiteY8" fmla="*/ 275374 h 1775247"/>
              <a:gd name="connsiteX9" fmla="*/ 564444 w 809037"/>
              <a:gd name="connsiteY9" fmla="*/ 45833 h 1775247"/>
              <a:gd name="connsiteX10" fmla="*/ 635941 w 809037"/>
              <a:gd name="connsiteY10" fmla="*/ 27019 h 1775247"/>
              <a:gd name="connsiteX11" fmla="*/ 730015 w 809037"/>
              <a:gd name="connsiteY11" fmla="*/ 346871 h 1775247"/>
              <a:gd name="connsiteX12" fmla="*/ 809037 w 809037"/>
              <a:gd name="connsiteY12" fmla="*/ 869922 h 1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9037" h="1775247">
                <a:moveTo>
                  <a:pt x="0" y="903789"/>
                </a:moveTo>
                <a:cubicBezTo>
                  <a:pt x="21009" y="1040823"/>
                  <a:pt x="42019" y="1177858"/>
                  <a:pt x="63970" y="1291374"/>
                </a:cubicBezTo>
                <a:cubicBezTo>
                  <a:pt x="85921" y="1404890"/>
                  <a:pt x="112262" y="1512134"/>
                  <a:pt x="131704" y="1584885"/>
                </a:cubicBezTo>
                <a:cubicBezTo>
                  <a:pt x="151146" y="1657636"/>
                  <a:pt x="164316" y="1702164"/>
                  <a:pt x="180622" y="1727878"/>
                </a:cubicBezTo>
                <a:cubicBezTo>
                  <a:pt x="196928" y="1753592"/>
                  <a:pt x="200064" y="1813799"/>
                  <a:pt x="229541" y="1739167"/>
                </a:cubicBezTo>
                <a:cubicBezTo>
                  <a:pt x="259018" y="1664535"/>
                  <a:pt x="328006" y="1423705"/>
                  <a:pt x="357482" y="1280085"/>
                </a:cubicBezTo>
                <a:cubicBezTo>
                  <a:pt x="386958" y="1136465"/>
                  <a:pt x="387585" y="999744"/>
                  <a:pt x="406400" y="877448"/>
                </a:cubicBezTo>
                <a:cubicBezTo>
                  <a:pt x="425215" y="755152"/>
                  <a:pt x="454064" y="646654"/>
                  <a:pt x="470370" y="546308"/>
                </a:cubicBezTo>
                <a:cubicBezTo>
                  <a:pt x="486676" y="445962"/>
                  <a:pt x="488558" y="358786"/>
                  <a:pt x="504237" y="275374"/>
                </a:cubicBezTo>
                <a:cubicBezTo>
                  <a:pt x="519916" y="191962"/>
                  <a:pt x="542493" y="87226"/>
                  <a:pt x="564444" y="45833"/>
                </a:cubicBezTo>
                <a:cubicBezTo>
                  <a:pt x="586395" y="4440"/>
                  <a:pt x="608346" y="-23154"/>
                  <a:pt x="635941" y="27019"/>
                </a:cubicBezTo>
                <a:cubicBezTo>
                  <a:pt x="663536" y="77192"/>
                  <a:pt x="701166" y="206387"/>
                  <a:pt x="730015" y="346871"/>
                </a:cubicBezTo>
                <a:cubicBezTo>
                  <a:pt x="758864" y="487355"/>
                  <a:pt x="783950" y="678638"/>
                  <a:pt x="809037" y="869922"/>
                </a:cubicBezTo>
              </a:path>
            </a:pathLst>
          </a:custGeom>
          <a:ln w="222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cxnSp>
        <p:nvCxnSpPr>
          <p:cNvPr id="14" name="Connector: Curved 13">
            <a:extLst>
              <a:ext uri="{FF2B5EF4-FFF2-40B4-BE49-F238E27FC236}">
                <a16:creationId xmlns:a16="http://schemas.microsoft.com/office/drawing/2014/main" id="{44DE0E33-2A54-43DB-9B3C-23102528047C}"/>
              </a:ext>
            </a:extLst>
          </p:cNvPr>
          <p:cNvCxnSpPr>
            <a:cxnSpLocks/>
          </p:cNvCxnSpPr>
          <p:nvPr/>
        </p:nvCxnSpPr>
        <p:spPr>
          <a:xfrm rot="5400000">
            <a:off x="2791619" y="3785792"/>
            <a:ext cx="370512" cy="254763"/>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883DE2B-E9D6-49D1-A707-175BA7BCC929}"/>
              </a:ext>
            </a:extLst>
          </p:cNvPr>
          <p:cNvSpPr txBox="1"/>
          <p:nvPr/>
        </p:nvSpPr>
        <p:spPr>
          <a:xfrm>
            <a:off x="2616221" y="3053401"/>
            <a:ext cx="1582954" cy="584775"/>
          </a:xfrm>
          <a:prstGeom prst="rect">
            <a:avLst/>
          </a:prstGeom>
          <a:noFill/>
        </p:spPr>
        <p:txBody>
          <a:bodyPr wrap="square" rtlCol="0">
            <a:spAutoFit/>
          </a:bodyPr>
          <a:lstStyle/>
          <a:p>
            <a:r>
              <a:rPr lang="en-US" sz="1600" dirty="0">
                <a:solidFill>
                  <a:srgbClr val="FF0000"/>
                </a:solidFill>
              </a:rPr>
              <a:t>reflects once</a:t>
            </a:r>
          </a:p>
          <a:p>
            <a:r>
              <a:rPr lang="en-US" sz="1600" dirty="0">
                <a:solidFill>
                  <a:srgbClr val="FF0000"/>
                </a:solidFill>
              </a:rPr>
              <a:t>(inverts once)</a:t>
            </a:r>
          </a:p>
        </p:txBody>
      </p:sp>
      <p:graphicFrame>
        <p:nvGraphicFramePr>
          <p:cNvPr id="17" name="Object 16">
            <a:extLst>
              <a:ext uri="{FF2B5EF4-FFF2-40B4-BE49-F238E27FC236}">
                <a16:creationId xmlns:a16="http://schemas.microsoft.com/office/drawing/2014/main" id="{54D08CE8-9B43-44A2-807D-7340537E9CE5}"/>
              </a:ext>
            </a:extLst>
          </p:cNvPr>
          <p:cNvGraphicFramePr>
            <a:graphicFrameLocks noChangeAspect="1"/>
          </p:cNvGraphicFramePr>
          <p:nvPr>
            <p:extLst>
              <p:ext uri="{D42A27DB-BD31-4B8C-83A1-F6EECF244321}">
                <p14:modId xmlns:p14="http://schemas.microsoft.com/office/powerpoint/2010/main" val="1337834676"/>
              </p:ext>
            </p:extLst>
          </p:nvPr>
        </p:nvGraphicFramePr>
        <p:xfrm>
          <a:off x="5551878" y="3149478"/>
          <a:ext cx="5308789" cy="3106352"/>
        </p:xfrm>
        <a:graphic>
          <a:graphicData uri="http://schemas.openxmlformats.org/presentationml/2006/ole">
            <mc:AlternateContent xmlns:mc="http://schemas.openxmlformats.org/markup-compatibility/2006">
              <mc:Choice xmlns:v="urn:schemas-microsoft-com:vml" Requires="v">
                <p:oleObj name="Bitmap Image" r:id="rId4" imgW="6172200" imgH="3611880" progId="Paint.Picture">
                  <p:embed/>
                </p:oleObj>
              </mc:Choice>
              <mc:Fallback>
                <p:oleObj name="Bitmap Image" r:id="rId4" imgW="6172200" imgH="3611880" progId="Paint.Picture">
                  <p:embed/>
                  <p:pic>
                    <p:nvPicPr>
                      <p:cNvPr id="0" name="Object 9"/>
                      <p:cNvPicPr>
                        <a:picLocks noChangeAspect="1" noChangeArrowheads="1"/>
                      </p:cNvPicPr>
                      <p:nvPr/>
                    </p:nvPicPr>
                    <p:blipFill>
                      <a:blip r:embed="rId5"/>
                      <a:srcRect/>
                      <a:stretch>
                        <a:fillRect/>
                      </a:stretch>
                    </p:blipFill>
                    <p:spPr bwMode="auto">
                      <a:xfrm>
                        <a:off x="5551878" y="3149478"/>
                        <a:ext cx="5308789" cy="3106352"/>
                      </a:xfrm>
                      <a:prstGeom prst="rect">
                        <a:avLst/>
                      </a:prstGeom>
                      <a:noFill/>
                    </p:spPr>
                  </p:pic>
                </p:oleObj>
              </mc:Fallback>
            </mc:AlternateContent>
          </a:graphicData>
        </a:graphic>
      </p:graphicFrame>
      <p:sp>
        <p:nvSpPr>
          <p:cNvPr id="22" name="Freeform: Shape 21">
            <a:extLst>
              <a:ext uri="{FF2B5EF4-FFF2-40B4-BE49-F238E27FC236}">
                <a16:creationId xmlns:a16="http://schemas.microsoft.com/office/drawing/2014/main" id="{9D542AD6-AC49-4267-90BA-37A7B2A6273D}"/>
              </a:ext>
            </a:extLst>
          </p:cNvPr>
          <p:cNvSpPr/>
          <p:nvPr/>
        </p:nvSpPr>
        <p:spPr>
          <a:xfrm>
            <a:off x="7456714" y="3958740"/>
            <a:ext cx="1137557" cy="1848789"/>
          </a:xfrm>
          <a:custGeom>
            <a:avLst/>
            <a:gdLst>
              <a:gd name="connsiteX0" fmla="*/ 0 w 1137557"/>
              <a:gd name="connsiteY0" fmla="*/ 923503 h 1848789"/>
              <a:gd name="connsiteX1" fmla="*/ 76200 w 1137557"/>
              <a:gd name="connsiteY1" fmla="*/ 477189 h 1848789"/>
              <a:gd name="connsiteX2" fmla="*/ 130629 w 1137557"/>
              <a:gd name="connsiteY2" fmla="*/ 188717 h 1848789"/>
              <a:gd name="connsiteX3" fmla="*/ 174172 w 1137557"/>
              <a:gd name="connsiteY3" fmla="*/ 41760 h 1848789"/>
              <a:gd name="connsiteX4" fmla="*/ 223157 w 1137557"/>
              <a:gd name="connsiteY4" fmla="*/ 9103 h 1848789"/>
              <a:gd name="connsiteX5" fmla="*/ 321129 w 1137557"/>
              <a:gd name="connsiteY5" fmla="*/ 183274 h 1848789"/>
              <a:gd name="connsiteX6" fmla="*/ 375557 w 1137557"/>
              <a:gd name="connsiteY6" fmla="*/ 531617 h 1848789"/>
              <a:gd name="connsiteX7" fmla="*/ 424543 w 1137557"/>
              <a:gd name="connsiteY7" fmla="*/ 923503 h 1848789"/>
              <a:gd name="connsiteX8" fmla="*/ 484415 w 1137557"/>
              <a:gd name="connsiteY8" fmla="*/ 1320831 h 1848789"/>
              <a:gd name="connsiteX9" fmla="*/ 527957 w 1137557"/>
              <a:gd name="connsiteY9" fmla="*/ 1522217 h 1848789"/>
              <a:gd name="connsiteX10" fmla="*/ 593272 w 1137557"/>
              <a:gd name="connsiteY10" fmla="*/ 1788917 h 1848789"/>
              <a:gd name="connsiteX11" fmla="*/ 636815 w 1137557"/>
              <a:gd name="connsiteY11" fmla="*/ 1848789 h 1848789"/>
              <a:gd name="connsiteX12" fmla="*/ 636815 w 1137557"/>
              <a:gd name="connsiteY12" fmla="*/ 1848789 h 1848789"/>
              <a:gd name="connsiteX13" fmla="*/ 729343 w 1137557"/>
              <a:gd name="connsiteY13" fmla="*/ 1685503 h 1848789"/>
              <a:gd name="connsiteX14" fmla="*/ 789215 w 1137557"/>
              <a:gd name="connsiteY14" fmla="*/ 1353489 h 1848789"/>
              <a:gd name="connsiteX15" fmla="*/ 859972 w 1137557"/>
              <a:gd name="connsiteY15" fmla="*/ 939831 h 1848789"/>
              <a:gd name="connsiteX16" fmla="*/ 914400 w 1137557"/>
              <a:gd name="connsiteY16" fmla="*/ 558831 h 1848789"/>
              <a:gd name="connsiteX17" fmla="*/ 957943 w 1137557"/>
              <a:gd name="connsiteY17" fmla="*/ 254031 h 1848789"/>
              <a:gd name="connsiteX18" fmla="*/ 1034143 w 1137557"/>
              <a:gd name="connsiteY18" fmla="*/ 79860 h 1848789"/>
              <a:gd name="connsiteX19" fmla="*/ 1121229 w 1137557"/>
              <a:gd name="connsiteY19" fmla="*/ 41760 h 1848789"/>
              <a:gd name="connsiteX20" fmla="*/ 1121229 w 1137557"/>
              <a:gd name="connsiteY20" fmla="*/ 41760 h 1848789"/>
              <a:gd name="connsiteX21" fmla="*/ 1137557 w 1137557"/>
              <a:gd name="connsiteY21" fmla="*/ 145174 h 184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37557" h="1848789">
                <a:moveTo>
                  <a:pt x="0" y="923503"/>
                </a:moveTo>
                <a:cubicBezTo>
                  <a:pt x="27214" y="761578"/>
                  <a:pt x="54428" y="599653"/>
                  <a:pt x="76200" y="477189"/>
                </a:cubicBezTo>
                <a:cubicBezTo>
                  <a:pt x="97972" y="354725"/>
                  <a:pt x="114300" y="261289"/>
                  <a:pt x="130629" y="188717"/>
                </a:cubicBezTo>
                <a:cubicBezTo>
                  <a:pt x="146958" y="116145"/>
                  <a:pt x="158751" y="71696"/>
                  <a:pt x="174172" y="41760"/>
                </a:cubicBezTo>
                <a:cubicBezTo>
                  <a:pt x="189593" y="11824"/>
                  <a:pt x="198664" y="-14482"/>
                  <a:pt x="223157" y="9103"/>
                </a:cubicBezTo>
                <a:cubicBezTo>
                  <a:pt x="247650" y="32688"/>
                  <a:pt x="295729" y="96188"/>
                  <a:pt x="321129" y="183274"/>
                </a:cubicBezTo>
                <a:cubicBezTo>
                  <a:pt x="346529" y="270360"/>
                  <a:pt x="358321" y="408246"/>
                  <a:pt x="375557" y="531617"/>
                </a:cubicBezTo>
                <a:cubicBezTo>
                  <a:pt x="392793" y="654988"/>
                  <a:pt x="406400" y="791967"/>
                  <a:pt x="424543" y="923503"/>
                </a:cubicBezTo>
                <a:cubicBezTo>
                  <a:pt x="442686" y="1055039"/>
                  <a:pt x="467179" y="1221045"/>
                  <a:pt x="484415" y="1320831"/>
                </a:cubicBezTo>
                <a:cubicBezTo>
                  <a:pt x="501651" y="1420617"/>
                  <a:pt x="509814" y="1444203"/>
                  <a:pt x="527957" y="1522217"/>
                </a:cubicBezTo>
                <a:cubicBezTo>
                  <a:pt x="546100" y="1600231"/>
                  <a:pt x="575129" y="1734488"/>
                  <a:pt x="593272" y="1788917"/>
                </a:cubicBezTo>
                <a:cubicBezTo>
                  <a:pt x="611415" y="1843346"/>
                  <a:pt x="636815" y="1848789"/>
                  <a:pt x="636815" y="1848789"/>
                </a:cubicBezTo>
                <a:lnTo>
                  <a:pt x="636815" y="1848789"/>
                </a:lnTo>
                <a:cubicBezTo>
                  <a:pt x="652236" y="1821575"/>
                  <a:pt x="703943" y="1768053"/>
                  <a:pt x="729343" y="1685503"/>
                </a:cubicBezTo>
                <a:cubicBezTo>
                  <a:pt x="754743" y="1602953"/>
                  <a:pt x="767444" y="1477768"/>
                  <a:pt x="789215" y="1353489"/>
                </a:cubicBezTo>
                <a:cubicBezTo>
                  <a:pt x="810986" y="1229210"/>
                  <a:pt x="839108" y="1072274"/>
                  <a:pt x="859972" y="939831"/>
                </a:cubicBezTo>
                <a:cubicBezTo>
                  <a:pt x="880836" y="807388"/>
                  <a:pt x="914400" y="558831"/>
                  <a:pt x="914400" y="558831"/>
                </a:cubicBezTo>
                <a:cubicBezTo>
                  <a:pt x="930729" y="444531"/>
                  <a:pt x="937986" y="333860"/>
                  <a:pt x="957943" y="254031"/>
                </a:cubicBezTo>
                <a:cubicBezTo>
                  <a:pt x="977900" y="174202"/>
                  <a:pt x="1006929" y="115238"/>
                  <a:pt x="1034143" y="79860"/>
                </a:cubicBezTo>
                <a:cubicBezTo>
                  <a:pt x="1061357" y="44481"/>
                  <a:pt x="1121229" y="41760"/>
                  <a:pt x="1121229" y="41760"/>
                </a:cubicBezTo>
                <a:lnTo>
                  <a:pt x="1121229" y="41760"/>
                </a:lnTo>
                <a:cubicBezTo>
                  <a:pt x="1123950" y="58996"/>
                  <a:pt x="1129393" y="117960"/>
                  <a:pt x="1137557" y="145174"/>
                </a:cubicBezTo>
              </a:path>
            </a:pathLst>
          </a:cu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536F44DA-4D82-46A3-BFC2-81FF22277DA2}"/>
              </a:ext>
            </a:extLst>
          </p:cNvPr>
          <p:cNvSpPr/>
          <p:nvPr/>
        </p:nvSpPr>
        <p:spPr>
          <a:xfrm flipH="1" flipV="1">
            <a:off x="6340921" y="4033112"/>
            <a:ext cx="1137557" cy="1747197"/>
          </a:xfrm>
          <a:custGeom>
            <a:avLst/>
            <a:gdLst>
              <a:gd name="connsiteX0" fmla="*/ 0 w 1137557"/>
              <a:gd name="connsiteY0" fmla="*/ 923503 h 1848789"/>
              <a:gd name="connsiteX1" fmla="*/ 76200 w 1137557"/>
              <a:gd name="connsiteY1" fmla="*/ 477189 h 1848789"/>
              <a:gd name="connsiteX2" fmla="*/ 130629 w 1137557"/>
              <a:gd name="connsiteY2" fmla="*/ 188717 h 1848789"/>
              <a:gd name="connsiteX3" fmla="*/ 174172 w 1137557"/>
              <a:gd name="connsiteY3" fmla="*/ 41760 h 1848789"/>
              <a:gd name="connsiteX4" fmla="*/ 223157 w 1137557"/>
              <a:gd name="connsiteY4" fmla="*/ 9103 h 1848789"/>
              <a:gd name="connsiteX5" fmla="*/ 321129 w 1137557"/>
              <a:gd name="connsiteY5" fmla="*/ 183274 h 1848789"/>
              <a:gd name="connsiteX6" fmla="*/ 375557 w 1137557"/>
              <a:gd name="connsiteY6" fmla="*/ 531617 h 1848789"/>
              <a:gd name="connsiteX7" fmla="*/ 424543 w 1137557"/>
              <a:gd name="connsiteY7" fmla="*/ 923503 h 1848789"/>
              <a:gd name="connsiteX8" fmla="*/ 484415 w 1137557"/>
              <a:gd name="connsiteY8" fmla="*/ 1320831 h 1848789"/>
              <a:gd name="connsiteX9" fmla="*/ 527957 w 1137557"/>
              <a:gd name="connsiteY9" fmla="*/ 1522217 h 1848789"/>
              <a:gd name="connsiteX10" fmla="*/ 593272 w 1137557"/>
              <a:gd name="connsiteY10" fmla="*/ 1788917 h 1848789"/>
              <a:gd name="connsiteX11" fmla="*/ 636815 w 1137557"/>
              <a:gd name="connsiteY11" fmla="*/ 1848789 h 1848789"/>
              <a:gd name="connsiteX12" fmla="*/ 636815 w 1137557"/>
              <a:gd name="connsiteY12" fmla="*/ 1848789 h 1848789"/>
              <a:gd name="connsiteX13" fmla="*/ 729343 w 1137557"/>
              <a:gd name="connsiteY13" fmla="*/ 1685503 h 1848789"/>
              <a:gd name="connsiteX14" fmla="*/ 789215 w 1137557"/>
              <a:gd name="connsiteY14" fmla="*/ 1353489 h 1848789"/>
              <a:gd name="connsiteX15" fmla="*/ 859972 w 1137557"/>
              <a:gd name="connsiteY15" fmla="*/ 939831 h 1848789"/>
              <a:gd name="connsiteX16" fmla="*/ 914400 w 1137557"/>
              <a:gd name="connsiteY16" fmla="*/ 558831 h 1848789"/>
              <a:gd name="connsiteX17" fmla="*/ 957943 w 1137557"/>
              <a:gd name="connsiteY17" fmla="*/ 254031 h 1848789"/>
              <a:gd name="connsiteX18" fmla="*/ 1034143 w 1137557"/>
              <a:gd name="connsiteY18" fmla="*/ 79860 h 1848789"/>
              <a:gd name="connsiteX19" fmla="*/ 1121229 w 1137557"/>
              <a:gd name="connsiteY19" fmla="*/ 41760 h 1848789"/>
              <a:gd name="connsiteX20" fmla="*/ 1121229 w 1137557"/>
              <a:gd name="connsiteY20" fmla="*/ 41760 h 1848789"/>
              <a:gd name="connsiteX21" fmla="*/ 1137557 w 1137557"/>
              <a:gd name="connsiteY21" fmla="*/ 145174 h 184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37557" h="1848789">
                <a:moveTo>
                  <a:pt x="0" y="923503"/>
                </a:moveTo>
                <a:cubicBezTo>
                  <a:pt x="27214" y="761578"/>
                  <a:pt x="54428" y="599653"/>
                  <a:pt x="76200" y="477189"/>
                </a:cubicBezTo>
                <a:cubicBezTo>
                  <a:pt x="97972" y="354725"/>
                  <a:pt x="114300" y="261289"/>
                  <a:pt x="130629" y="188717"/>
                </a:cubicBezTo>
                <a:cubicBezTo>
                  <a:pt x="146958" y="116145"/>
                  <a:pt x="158751" y="71696"/>
                  <a:pt x="174172" y="41760"/>
                </a:cubicBezTo>
                <a:cubicBezTo>
                  <a:pt x="189593" y="11824"/>
                  <a:pt x="198664" y="-14482"/>
                  <a:pt x="223157" y="9103"/>
                </a:cubicBezTo>
                <a:cubicBezTo>
                  <a:pt x="247650" y="32688"/>
                  <a:pt x="295729" y="96188"/>
                  <a:pt x="321129" y="183274"/>
                </a:cubicBezTo>
                <a:cubicBezTo>
                  <a:pt x="346529" y="270360"/>
                  <a:pt x="358321" y="408246"/>
                  <a:pt x="375557" y="531617"/>
                </a:cubicBezTo>
                <a:cubicBezTo>
                  <a:pt x="392793" y="654988"/>
                  <a:pt x="406400" y="791967"/>
                  <a:pt x="424543" y="923503"/>
                </a:cubicBezTo>
                <a:cubicBezTo>
                  <a:pt x="442686" y="1055039"/>
                  <a:pt x="467179" y="1221045"/>
                  <a:pt x="484415" y="1320831"/>
                </a:cubicBezTo>
                <a:cubicBezTo>
                  <a:pt x="501651" y="1420617"/>
                  <a:pt x="509814" y="1444203"/>
                  <a:pt x="527957" y="1522217"/>
                </a:cubicBezTo>
                <a:cubicBezTo>
                  <a:pt x="546100" y="1600231"/>
                  <a:pt x="575129" y="1734488"/>
                  <a:pt x="593272" y="1788917"/>
                </a:cubicBezTo>
                <a:cubicBezTo>
                  <a:pt x="611415" y="1843346"/>
                  <a:pt x="636815" y="1848789"/>
                  <a:pt x="636815" y="1848789"/>
                </a:cubicBezTo>
                <a:lnTo>
                  <a:pt x="636815" y="1848789"/>
                </a:lnTo>
                <a:cubicBezTo>
                  <a:pt x="652236" y="1821575"/>
                  <a:pt x="703943" y="1768053"/>
                  <a:pt x="729343" y="1685503"/>
                </a:cubicBezTo>
                <a:cubicBezTo>
                  <a:pt x="754743" y="1602953"/>
                  <a:pt x="767444" y="1477768"/>
                  <a:pt x="789215" y="1353489"/>
                </a:cubicBezTo>
                <a:cubicBezTo>
                  <a:pt x="810986" y="1229210"/>
                  <a:pt x="839108" y="1072274"/>
                  <a:pt x="859972" y="939831"/>
                </a:cubicBezTo>
                <a:cubicBezTo>
                  <a:pt x="880836" y="807388"/>
                  <a:pt x="914400" y="558831"/>
                  <a:pt x="914400" y="558831"/>
                </a:cubicBezTo>
                <a:cubicBezTo>
                  <a:pt x="930729" y="444531"/>
                  <a:pt x="937986" y="333860"/>
                  <a:pt x="957943" y="254031"/>
                </a:cubicBezTo>
                <a:cubicBezTo>
                  <a:pt x="977900" y="174202"/>
                  <a:pt x="1006929" y="115238"/>
                  <a:pt x="1034143" y="79860"/>
                </a:cubicBezTo>
                <a:cubicBezTo>
                  <a:pt x="1061357" y="44481"/>
                  <a:pt x="1121229" y="41760"/>
                  <a:pt x="1121229" y="41760"/>
                </a:cubicBezTo>
                <a:lnTo>
                  <a:pt x="1121229" y="41760"/>
                </a:lnTo>
                <a:cubicBezTo>
                  <a:pt x="1123950" y="58996"/>
                  <a:pt x="1129393" y="117960"/>
                  <a:pt x="1137557" y="145174"/>
                </a:cubicBez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6474E58-E7EB-428B-9238-9C82D3B88D12}"/>
              </a:ext>
            </a:extLst>
          </p:cNvPr>
          <p:cNvSpPr/>
          <p:nvPr/>
        </p:nvSpPr>
        <p:spPr>
          <a:xfrm>
            <a:off x="8610600" y="4114800"/>
            <a:ext cx="130629" cy="729343"/>
          </a:xfrm>
          <a:custGeom>
            <a:avLst/>
            <a:gdLst>
              <a:gd name="connsiteX0" fmla="*/ 0 w 130629"/>
              <a:gd name="connsiteY0" fmla="*/ 0 h 729343"/>
              <a:gd name="connsiteX1" fmla="*/ 130629 w 130629"/>
              <a:gd name="connsiteY1" fmla="*/ 729343 h 729343"/>
            </a:gdLst>
            <a:ahLst/>
            <a:cxnLst>
              <a:cxn ang="0">
                <a:pos x="connsiteX0" y="connsiteY0"/>
              </a:cxn>
              <a:cxn ang="0">
                <a:pos x="connsiteX1" y="connsiteY1"/>
              </a:cxn>
            </a:cxnLst>
            <a:rect l="l" t="t" r="r" b="b"/>
            <a:pathLst>
              <a:path w="130629" h="729343">
                <a:moveTo>
                  <a:pt x="0" y="0"/>
                </a:moveTo>
                <a:lnTo>
                  <a:pt x="130629" y="729343"/>
                </a:lnTo>
              </a:path>
            </a:pathLst>
          </a:custGeom>
          <a:noFill/>
          <a:ln w="2540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Shape 24">
            <a:extLst>
              <a:ext uri="{FF2B5EF4-FFF2-40B4-BE49-F238E27FC236}">
                <a16:creationId xmlns:a16="http://schemas.microsoft.com/office/drawing/2014/main" id="{2340F38E-A7C0-4C9C-A1FB-700942FC3031}"/>
              </a:ext>
            </a:extLst>
          </p:cNvPr>
          <p:cNvSpPr/>
          <p:nvPr/>
        </p:nvSpPr>
        <p:spPr>
          <a:xfrm>
            <a:off x="6346354" y="4190998"/>
            <a:ext cx="130629" cy="729343"/>
          </a:xfrm>
          <a:custGeom>
            <a:avLst/>
            <a:gdLst>
              <a:gd name="connsiteX0" fmla="*/ 0 w 130629"/>
              <a:gd name="connsiteY0" fmla="*/ 0 h 729343"/>
              <a:gd name="connsiteX1" fmla="*/ 130629 w 130629"/>
              <a:gd name="connsiteY1" fmla="*/ 729343 h 729343"/>
            </a:gdLst>
            <a:ahLst/>
            <a:cxnLst>
              <a:cxn ang="0">
                <a:pos x="connsiteX0" y="connsiteY0"/>
              </a:cxn>
              <a:cxn ang="0">
                <a:pos x="connsiteX1" y="connsiteY1"/>
              </a:cxn>
            </a:cxnLst>
            <a:rect l="l" t="t" r="r" b="b"/>
            <a:pathLst>
              <a:path w="130629" h="729343">
                <a:moveTo>
                  <a:pt x="0" y="0"/>
                </a:moveTo>
                <a:lnTo>
                  <a:pt x="130629" y="729343"/>
                </a:lnTo>
              </a:path>
            </a:pathLst>
          </a:custGeom>
          <a:noFill/>
          <a:ln w="254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 name="Connector: Curved 25">
            <a:extLst>
              <a:ext uri="{FF2B5EF4-FFF2-40B4-BE49-F238E27FC236}">
                <a16:creationId xmlns:a16="http://schemas.microsoft.com/office/drawing/2014/main" id="{48DFF182-8E37-44D2-A2EF-B58244334207}"/>
              </a:ext>
            </a:extLst>
          </p:cNvPr>
          <p:cNvCxnSpPr>
            <a:cxnSpLocks/>
          </p:cNvCxnSpPr>
          <p:nvPr/>
        </p:nvCxnSpPr>
        <p:spPr>
          <a:xfrm rot="16200000" flipH="1">
            <a:off x="7347869" y="3484463"/>
            <a:ext cx="810404" cy="140438"/>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CCEA189-5C0A-465A-9D5D-263C85B1715D}"/>
              </a:ext>
            </a:extLst>
          </p:cNvPr>
          <p:cNvSpPr txBox="1"/>
          <p:nvPr/>
        </p:nvSpPr>
        <p:spPr>
          <a:xfrm>
            <a:off x="7286576" y="2598917"/>
            <a:ext cx="1582954" cy="584775"/>
          </a:xfrm>
          <a:prstGeom prst="rect">
            <a:avLst/>
          </a:prstGeom>
          <a:noFill/>
        </p:spPr>
        <p:txBody>
          <a:bodyPr wrap="square" rtlCol="0">
            <a:spAutoFit/>
          </a:bodyPr>
          <a:lstStyle/>
          <a:p>
            <a:r>
              <a:rPr lang="en-US" sz="1600" dirty="0">
                <a:solidFill>
                  <a:srgbClr val="FF0000"/>
                </a:solidFill>
              </a:rPr>
              <a:t>reflects once</a:t>
            </a:r>
          </a:p>
          <a:p>
            <a:r>
              <a:rPr lang="en-US" sz="1600" dirty="0">
                <a:solidFill>
                  <a:srgbClr val="FF0000"/>
                </a:solidFill>
              </a:rPr>
              <a:t>(inverts once)</a:t>
            </a:r>
          </a:p>
        </p:txBody>
      </p:sp>
      <p:cxnSp>
        <p:nvCxnSpPr>
          <p:cNvPr id="28" name="Connector: Curved 27">
            <a:extLst>
              <a:ext uri="{FF2B5EF4-FFF2-40B4-BE49-F238E27FC236}">
                <a16:creationId xmlns:a16="http://schemas.microsoft.com/office/drawing/2014/main" id="{47E441F8-6E0C-41BB-998C-13423929AC38}"/>
              </a:ext>
            </a:extLst>
          </p:cNvPr>
          <p:cNvCxnSpPr>
            <a:cxnSpLocks/>
          </p:cNvCxnSpPr>
          <p:nvPr/>
        </p:nvCxnSpPr>
        <p:spPr>
          <a:xfrm rot="5400000">
            <a:off x="8533226" y="3637007"/>
            <a:ext cx="761995" cy="345985"/>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39A423BC-33D3-4AAA-8460-9707FF9D5A82}"/>
              </a:ext>
            </a:extLst>
          </p:cNvPr>
          <p:cNvSpPr txBox="1"/>
          <p:nvPr/>
        </p:nvSpPr>
        <p:spPr>
          <a:xfrm>
            <a:off x="8550501" y="2844225"/>
            <a:ext cx="1582954"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twice)</a:t>
            </a:r>
          </a:p>
        </p:txBody>
      </p:sp>
      <p:sp>
        <p:nvSpPr>
          <p:cNvPr id="34" name="TextBox 33">
            <a:extLst>
              <a:ext uri="{FF2B5EF4-FFF2-40B4-BE49-F238E27FC236}">
                <a16:creationId xmlns:a16="http://schemas.microsoft.com/office/drawing/2014/main" id="{2DA8BB4C-BE6F-4E14-9673-4746EACC1A59}"/>
              </a:ext>
            </a:extLst>
          </p:cNvPr>
          <p:cNvSpPr txBox="1"/>
          <p:nvPr/>
        </p:nvSpPr>
        <p:spPr>
          <a:xfrm>
            <a:off x="5135013" y="1596739"/>
            <a:ext cx="2568428" cy="1077218"/>
          </a:xfrm>
          <a:prstGeom prst="rect">
            <a:avLst/>
          </a:prstGeom>
          <a:noFill/>
        </p:spPr>
        <p:txBody>
          <a:bodyPr wrap="square" rtlCol="0">
            <a:spAutoFit/>
          </a:bodyPr>
          <a:lstStyle/>
          <a:p>
            <a:r>
              <a:rPr lang="en-US" sz="1600" dirty="0"/>
              <a:t>already going bad, because this rightward going wave</a:t>
            </a:r>
          </a:p>
          <a:p>
            <a:r>
              <a:rPr lang="en-US" sz="1600" dirty="0"/>
              <a:t>is not overlapping the original incident wave.</a:t>
            </a:r>
          </a:p>
        </p:txBody>
      </p:sp>
      <p:cxnSp>
        <p:nvCxnSpPr>
          <p:cNvPr id="36" name="Connector: Curved 35">
            <a:extLst>
              <a:ext uri="{FF2B5EF4-FFF2-40B4-BE49-F238E27FC236}">
                <a16:creationId xmlns:a16="http://schemas.microsoft.com/office/drawing/2014/main" id="{34B5DDFB-FF50-46B8-9E1B-8E6E9B9210EC}"/>
              </a:ext>
            </a:extLst>
          </p:cNvPr>
          <p:cNvCxnSpPr>
            <a:cxnSpLocks/>
          </p:cNvCxnSpPr>
          <p:nvPr/>
        </p:nvCxnSpPr>
        <p:spPr>
          <a:xfrm rot="16200000" flipH="1">
            <a:off x="5181024" y="3086179"/>
            <a:ext cx="1270576" cy="786665"/>
          </a:xfrm>
          <a:prstGeom prst="curved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43BB3733-D0D1-4712-A25D-CC2C28DC6DC4}"/>
              </a:ext>
            </a:extLst>
          </p:cNvPr>
          <p:cNvCxnSpPr/>
          <p:nvPr/>
        </p:nvCxnSpPr>
        <p:spPr>
          <a:xfrm>
            <a:off x="1021937" y="3809999"/>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a:extLst>
              <a:ext uri="{FF2B5EF4-FFF2-40B4-BE49-F238E27FC236}">
                <a16:creationId xmlns:a16="http://schemas.microsoft.com/office/drawing/2014/main" id="{9E1EDA69-26CB-4EF9-B2E8-7A25F1AA7428}"/>
              </a:ext>
            </a:extLst>
          </p:cNvPr>
          <p:cNvCxnSpPr/>
          <p:nvPr/>
        </p:nvCxnSpPr>
        <p:spPr>
          <a:xfrm>
            <a:off x="6729985" y="3810742"/>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30" name="Straight Arrow Connector 29">
            <a:extLst>
              <a:ext uri="{FF2B5EF4-FFF2-40B4-BE49-F238E27FC236}">
                <a16:creationId xmlns:a16="http://schemas.microsoft.com/office/drawing/2014/main" id="{AF497A38-8A20-4CEE-910E-CFD3271F7C97}"/>
              </a:ext>
            </a:extLst>
          </p:cNvPr>
          <p:cNvCxnSpPr/>
          <p:nvPr/>
        </p:nvCxnSpPr>
        <p:spPr>
          <a:xfrm>
            <a:off x="6356605" y="4096715"/>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31" name="Straight Arrow Connector 30">
            <a:extLst>
              <a:ext uri="{FF2B5EF4-FFF2-40B4-BE49-F238E27FC236}">
                <a16:creationId xmlns:a16="http://schemas.microsoft.com/office/drawing/2014/main" id="{A6EC261E-E7EB-4837-A78E-BDF48BC5701F}"/>
              </a:ext>
            </a:extLst>
          </p:cNvPr>
          <p:cNvCxnSpPr>
            <a:cxnSpLocks/>
          </p:cNvCxnSpPr>
          <p:nvPr/>
        </p:nvCxnSpPr>
        <p:spPr>
          <a:xfrm flipH="1">
            <a:off x="1232319" y="5860020"/>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32" name="Straight Arrow Connector 31">
            <a:extLst>
              <a:ext uri="{FF2B5EF4-FFF2-40B4-BE49-F238E27FC236}">
                <a16:creationId xmlns:a16="http://schemas.microsoft.com/office/drawing/2014/main" id="{AE0740D9-B3A2-4C44-ABAF-A85E02575F49}"/>
              </a:ext>
            </a:extLst>
          </p:cNvPr>
          <p:cNvCxnSpPr>
            <a:cxnSpLocks/>
          </p:cNvCxnSpPr>
          <p:nvPr/>
        </p:nvCxnSpPr>
        <p:spPr>
          <a:xfrm flipH="1">
            <a:off x="7051023" y="5867834"/>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33" name="Title 1">
            <a:extLst>
              <a:ext uri="{FF2B5EF4-FFF2-40B4-BE49-F238E27FC236}">
                <a16:creationId xmlns:a16="http://schemas.microsoft.com/office/drawing/2014/main" id="{B747BDEA-2847-4197-972E-A1D17DD68797}"/>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5" name="Object 34">
            <a:extLst>
              <a:ext uri="{FF2B5EF4-FFF2-40B4-BE49-F238E27FC236}">
                <a16:creationId xmlns:a16="http://schemas.microsoft.com/office/drawing/2014/main" id="{CCDEF2C6-989E-41C2-A7C4-30917586B0E6}"/>
              </a:ext>
            </a:extLst>
          </p:cNvPr>
          <p:cNvGraphicFramePr>
            <a:graphicFrameLocks noChangeAspect="1"/>
          </p:cNvGraphicFramePr>
          <p:nvPr>
            <p:extLst>
              <p:ext uri="{D42A27DB-BD31-4B8C-83A1-F6EECF244321}">
                <p14:modId xmlns:p14="http://schemas.microsoft.com/office/powerpoint/2010/main" val="3217330531"/>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6" imgW="4054191" imgH="1798095" progId="Paint.Picture">
                  <p:embed/>
                </p:oleObj>
              </mc:Choice>
              <mc:Fallback>
                <p:oleObj name="Bitmap Image" r:id="rId6"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Tree>
    <p:extLst>
      <p:ext uri="{BB962C8B-B14F-4D97-AF65-F5344CB8AC3E}">
        <p14:creationId xmlns:p14="http://schemas.microsoft.com/office/powerpoint/2010/main" val="271786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p:bldP spid="22" grpId="0" animBg="1"/>
      <p:bldP spid="23" grpId="0" animBg="1"/>
      <p:bldP spid="24" grpId="0" animBg="1"/>
      <p:bldP spid="25" grpId="0" animBg="1"/>
      <p:bldP spid="27" grpId="0"/>
      <p:bldP spid="29" grpId="0"/>
      <p:bldP spid="3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2AE91FB6-0722-4A28-A5DE-1DB63A9B9A80}"/>
              </a:ext>
            </a:extLst>
          </p:cNvPr>
          <p:cNvGraphicFramePr>
            <a:graphicFrameLocks noChangeAspect="1"/>
          </p:cNvGraphicFramePr>
          <p:nvPr>
            <p:extLst>
              <p:ext uri="{D42A27DB-BD31-4B8C-83A1-F6EECF244321}">
                <p14:modId xmlns:p14="http://schemas.microsoft.com/office/powerpoint/2010/main" val="2894859196"/>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6" name="Object 5">
                        <a:extLst>
                          <a:ext uri="{FF2B5EF4-FFF2-40B4-BE49-F238E27FC236}">
                            <a16:creationId xmlns:a16="http://schemas.microsoft.com/office/drawing/2014/main" id="{B1309496-28FA-4C60-9702-8B702CA0D0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sp>
        <p:nvSpPr>
          <p:cNvPr id="3" name="Title 1">
            <a:extLst>
              <a:ext uri="{FF2B5EF4-FFF2-40B4-BE49-F238E27FC236}">
                <a16:creationId xmlns:a16="http://schemas.microsoft.com/office/drawing/2014/main" id="{6C559817-EF47-4C87-892B-E8570E6F3F0D}"/>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4" name="Object 3">
            <a:extLst>
              <a:ext uri="{FF2B5EF4-FFF2-40B4-BE49-F238E27FC236}">
                <a16:creationId xmlns:a16="http://schemas.microsoft.com/office/drawing/2014/main" id="{F76C8092-B296-414B-804C-7D9B1081BC0B}"/>
              </a:ext>
            </a:extLst>
          </p:cNvPr>
          <p:cNvGraphicFramePr>
            <a:graphicFrameLocks noChangeAspect="1"/>
          </p:cNvGraphicFramePr>
          <p:nvPr>
            <p:extLst>
              <p:ext uri="{D42A27DB-BD31-4B8C-83A1-F6EECF244321}">
                <p14:modId xmlns:p14="http://schemas.microsoft.com/office/powerpoint/2010/main" val="22471910"/>
              </p:ext>
            </p:extLst>
          </p:nvPr>
        </p:nvGraphicFramePr>
        <p:xfrm>
          <a:off x="147108" y="3221354"/>
          <a:ext cx="5339292" cy="3154429"/>
        </p:xfrm>
        <a:graphic>
          <a:graphicData uri="http://schemas.openxmlformats.org/presentationml/2006/ole">
            <mc:AlternateContent xmlns:mc="http://schemas.openxmlformats.org/markup-compatibility/2006">
              <mc:Choice xmlns:v="urn:schemas-microsoft-com:vml" Requires="v">
                <p:oleObj name="Bitmap Image" r:id="rId4" imgW="6256080" imgH="3695760" progId="Paint.Picture">
                  <p:embed/>
                </p:oleObj>
              </mc:Choice>
              <mc:Fallback>
                <p:oleObj name="Bitmap Image" r:id="rId4" imgW="6256080" imgH="3695760" progId="Paint.Picture">
                  <p:embed/>
                  <p:pic>
                    <p:nvPicPr>
                      <p:cNvPr id="5" name="Object 4">
                        <a:extLst>
                          <a:ext uri="{FF2B5EF4-FFF2-40B4-BE49-F238E27FC236}">
                            <a16:creationId xmlns:a16="http://schemas.microsoft.com/office/drawing/2014/main" id="{B5DB5AE0-3B95-4C01-9387-D836F24006A9}"/>
                          </a:ext>
                        </a:extLst>
                      </p:cNvPr>
                      <p:cNvPicPr>
                        <a:picLocks noChangeAspect="1" noChangeArrowheads="1"/>
                      </p:cNvPicPr>
                      <p:nvPr/>
                    </p:nvPicPr>
                    <p:blipFill>
                      <a:blip r:embed="rId5"/>
                      <a:srcRect/>
                      <a:stretch>
                        <a:fillRect/>
                      </a:stretch>
                    </p:blipFill>
                    <p:spPr bwMode="auto">
                      <a:xfrm>
                        <a:off x="147108" y="3221354"/>
                        <a:ext cx="5339292" cy="3154429"/>
                      </a:xfrm>
                      <a:prstGeom prst="rect">
                        <a:avLst/>
                      </a:prstGeom>
                      <a:noFill/>
                    </p:spPr>
                  </p:pic>
                </p:oleObj>
              </mc:Fallback>
            </mc:AlternateContent>
          </a:graphicData>
        </a:graphic>
      </p:graphicFrame>
      <p:sp>
        <p:nvSpPr>
          <p:cNvPr id="5" name="Freeform: Shape 4">
            <a:extLst>
              <a:ext uri="{FF2B5EF4-FFF2-40B4-BE49-F238E27FC236}">
                <a16:creationId xmlns:a16="http://schemas.microsoft.com/office/drawing/2014/main" id="{6A1CDE35-670A-490F-A81C-01A9CA3A0F3C}"/>
              </a:ext>
            </a:extLst>
          </p:cNvPr>
          <p:cNvSpPr/>
          <p:nvPr/>
        </p:nvSpPr>
        <p:spPr>
          <a:xfrm>
            <a:off x="2045170" y="4014967"/>
            <a:ext cx="804323" cy="1807422"/>
          </a:xfrm>
          <a:custGeom>
            <a:avLst/>
            <a:gdLst>
              <a:gd name="connsiteX0" fmla="*/ 0 w 809037"/>
              <a:gd name="connsiteY0" fmla="*/ 903789 h 1775247"/>
              <a:gd name="connsiteX1" fmla="*/ 63970 w 809037"/>
              <a:gd name="connsiteY1" fmla="*/ 1291374 h 1775247"/>
              <a:gd name="connsiteX2" fmla="*/ 131704 w 809037"/>
              <a:gd name="connsiteY2" fmla="*/ 1584885 h 1775247"/>
              <a:gd name="connsiteX3" fmla="*/ 180622 w 809037"/>
              <a:gd name="connsiteY3" fmla="*/ 1727878 h 1775247"/>
              <a:gd name="connsiteX4" fmla="*/ 229541 w 809037"/>
              <a:gd name="connsiteY4" fmla="*/ 1739167 h 1775247"/>
              <a:gd name="connsiteX5" fmla="*/ 357482 w 809037"/>
              <a:gd name="connsiteY5" fmla="*/ 1280085 h 1775247"/>
              <a:gd name="connsiteX6" fmla="*/ 406400 w 809037"/>
              <a:gd name="connsiteY6" fmla="*/ 877448 h 1775247"/>
              <a:gd name="connsiteX7" fmla="*/ 470370 w 809037"/>
              <a:gd name="connsiteY7" fmla="*/ 546308 h 1775247"/>
              <a:gd name="connsiteX8" fmla="*/ 504237 w 809037"/>
              <a:gd name="connsiteY8" fmla="*/ 275374 h 1775247"/>
              <a:gd name="connsiteX9" fmla="*/ 564444 w 809037"/>
              <a:gd name="connsiteY9" fmla="*/ 45833 h 1775247"/>
              <a:gd name="connsiteX10" fmla="*/ 635941 w 809037"/>
              <a:gd name="connsiteY10" fmla="*/ 27019 h 1775247"/>
              <a:gd name="connsiteX11" fmla="*/ 730015 w 809037"/>
              <a:gd name="connsiteY11" fmla="*/ 346871 h 1775247"/>
              <a:gd name="connsiteX12" fmla="*/ 809037 w 809037"/>
              <a:gd name="connsiteY12" fmla="*/ 869922 h 1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9037" h="1775247">
                <a:moveTo>
                  <a:pt x="0" y="903789"/>
                </a:moveTo>
                <a:cubicBezTo>
                  <a:pt x="21009" y="1040823"/>
                  <a:pt x="42019" y="1177858"/>
                  <a:pt x="63970" y="1291374"/>
                </a:cubicBezTo>
                <a:cubicBezTo>
                  <a:pt x="85921" y="1404890"/>
                  <a:pt x="112262" y="1512134"/>
                  <a:pt x="131704" y="1584885"/>
                </a:cubicBezTo>
                <a:cubicBezTo>
                  <a:pt x="151146" y="1657636"/>
                  <a:pt x="164316" y="1702164"/>
                  <a:pt x="180622" y="1727878"/>
                </a:cubicBezTo>
                <a:cubicBezTo>
                  <a:pt x="196928" y="1753592"/>
                  <a:pt x="200064" y="1813799"/>
                  <a:pt x="229541" y="1739167"/>
                </a:cubicBezTo>
                <a:cubicBezTo>
                  <a:pt x="259018" y="1664535"/>
                  <a:pt x="328006" y="1423705"/>
                  <a:pt x="357482" y="1280085"/>
                </a:cubicBezTo>
                <a:cubicBezTo>
                  <a:pt x="386958" y="1136465"/>
                  <a:pt x="387585" y="999744"/>
                  <a:pt x="406400" y="877448"/>
                </a:cubicBezTo>
                <a:cubicBezTo>
                  <a:pt x="425215" y="755152"/>
                  <a:pt x="454064" y="646654"/>
                  <a:pt x="470370" y="546308"/>
                </a:cubicBezTo>
                <a:cubicBezTo>
                  <a:pt x="486676" y="445962"/>
                  <a:pt x="488558" y="358786"/>
                  <a:pt x="504237" y="275374"/>
                </a:cubicBezTo>
                <a:cubicBezTo>
                  <a:pt x="519916" y="191962"/>
                  <a:pt x="542493" y="87226"/>
                  <a:pt x="564444" y="45833"/>
                </a:cubicBezTo>
                <a:cubicBezTo>
                  <a:pt x="586395" y="4440"/>
                  <a:pt x="608346" y="-23154"/>
                  <a:pt x="635941" y="27019"/>
                </a:cubicBezTo>
                <a:cubicBezTo>
                  <a:pt x="663536" y="77192"/>
                  <a:pt x="701166" y="206387"/>
                  <a:pt x="730015" y="346871"/>
                </a:cubicBezTo>
                <a:cubicBezTo>
                  <a:pt x="758864" y="487355"/>
                  <a:pt x="783950" y="678638"/>
                  <a:pt x="809037" y="869922"/>
                </a:cubicBezTo>
              </a:path>
            </a:pathLst>
          </a:custGeom>
          <a:ln w="2222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sp>
        <p:nvSpPr>
          <p:cNvPr id="6" name="Freeform: Shape 5">
            <a:extLst>
              <a:ext uri="{FF2B5EF4-FFF2-40B4-BE49-F238E27FC236}">
                <a16:creationId xmlns:a16="http://schemas.microsoft.com/office/drawing/2014/main" id="{5BB8CF12-986C-45A1-8C24-2694BDE02530}"/>
              </a:ext>
            </a:extLst>
          </p:cNvPr>
          <p:cNvSpPr/>
          <p:nvPr/>
        </p:nvSpPr>
        <p:spPr>
          <a:xfrm flipH="1">
            <a:off x="1161085" y="4098429"/>
            <a:ext cx="892527" cy="1643902"/>
          </a:xfrm>
          <a:custGeom>
            <a:avLst/>
            <a:gdLst>
              <a:gd name="connsiteX0" fmla="*/ 0 w 809037"/>
              <a:gd name="connsiteY0" fmla="*/ 903789 h 1775247"/>
              <a:gd name="connsiteX1" fmla="*/ 63970 w 809037"/>
              <a:gd name="connsiteY1" fmla="*/ 1291374 h 1775247"/>
              <a:gd name="connsiteX2" fmla="*/ 131704 w 809037"/>
              <a:gd name="connsiteY2" fmla="*/ 1584885 h 1775247"/>
              <a:gd name="connsiteX3" fmla="*/ 180622 w 809037"/>
              <a:gd name="connsiteY3" fmla="*/ 1727878 h 1775247"/>
              <a:gd name="connsiteX4" fmla="*/ 229541 w 809037"/>
              <a:gd name="connsiteY4" fmla="*/ 1739167 h 1775247"/>
              <a:gd name="connsiteX5" fmla="*/ 357482 w 809037"/>
              <a:gd name="connsiteY5" fmla="*/ 1280085 h 1775247"/>
              <a:gd name="connsiteX6" fmla="*/ 406400 w 809037"/>
              <a:gd name="connsiteY6" fmla="*/ 877448 h 1775247"/>
              <a:gd name="connsiteX7" fmla="*/ 470370 w 809037"/>
              <a:gd name="connsiteY7" fmla="*/ 546308 h 1775247"/>
              <a:gd name="connsiteX8" fmla="*/ 504237 w 809037"/>
              <a:gd name="connsiteY8" fmla="*/ 275374 h 1775247"/>
              <a:gd name="connsiteX9" fmla="*/ 564444 w 809037"/>
              <a:gd name="connsiteY9" fmla="*/ 45833 h 1775247"/>
              <a:gd name="connsiteX10" fmla="*/ 635941 w 809037"/>
              <a:gd name="connsiteY10" fmla="*/ 27019 h 1775247"/>
              <a:gd name="connsiteX11" fmla="*/ 730015 w 809037"/>
              <a:gd name="connsiteY11" fmla="*/ 346871 h 1775247"/>
              <a:gd name="connsiteX12" fmla="*/ 809037 w 809037"/>
              <a:gd name="connsiteY12" fmla="*/ 869922 h 1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9037" h="1775247">
                <a:moveTo>
                  <a:pt x="0" y="903789"/>
                </a:moveTo>
                <a:cubicBezTo>
                  <a:pt x="21009" y="1040823"/>
                  <a:pt x="42019" y="1177858"/>
                  <a:pt x="63970" y="1291374"/>
                </a:cubicBezTo>
                <a:cubicBezTo>
                  <a:pt x="85921" y="1404890"/>
                  <a:pt x="112262" y="1512134"/>
                  <a:pt x="131704" y="1584885"/>
                </a:cubicBezTo>
                <a:cubicBezTo>
                  <a:pt x="151146" y="1657636"/>
                  <a:pt x="164316" y="1702164"/>
                  <a:pt x="180622" y="1727878"/>
                </a:cubicBezTo>
                <a:cubicBezTo>
                  <a:pt x="196928" y="1753592"/>
                  <a:pt x="200064" y="1813799"/>
                  <a:pt x="229541" y="1739167"/>
                </a:cubicBezTo>
                <a:cubicBezTo>
                  <a:pt x="259018" y="1664535"/>
                  <a:pt x="328006" y="1423705"/>
                  <a:pt x="357482" y="1280085"/>
                </a:cubicBezTo>
                <a:cubicBezTo>
                  <a:pt x="386958" y="1136465"/>
                  <a:pt x="387585" y="999744"/>
                  <a:pt x="406400" y="877448"/>
                </a:cubicBezTo>
                <a:cubicBezTo>
                  <a:pt x="425215" y="755152"/>
                  <a:pt x="454064" y="646654"/>
                  <a:pt x="470370" y="546308"/>
                </a:cubicBezTo>
                <a:cubicBezTo>
                  <a:pt x="486676" y="445962"/>
                  <a:pt x="488558" y="358786"/>
                  <a:pt x="504237" y="275374"/>
                </a:cubicBezTo>
                <a:cubicBezTo>
                  <a:pt x="519916" y="191962"/>
                  <a:pt x="542493" y="87226"/>
                  <a:pt x="564444" y="45833"/>
                </a:cubicBezTo>
                <a:cubicBezTo>
                  <a:pt x="586395" y="4440"/>
                  <a:pt x="608346" y="-23154"/>
                  <a:pt x="635941" y="27019"/>
                </a:cubicBezTo>
                <a:cubicBezTo>
                  <a:pt x="663536" y="77192"/>
                  <a:pt x="701166" y="206387"/>
                  <a:pt x="730015" y="346871"/>
                </a:cubicBezTo>
                <a:cubicBezTo>
                  <a:pt x="758864" y="487355"/>
                  <a:pt x="783950" y="678638"/>
                  <a:pt x="809037" y="869922"/>
                </a:cubicBezTo>
              </a:path>
            </a:pathLst>
          </a:custGeom>
          <a:ln w="2222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US" dirty="0"/>
          </a:p>
        </p:txBody>
      </p:sp>
      <p:cxnSp>
        <p:nvCxnSpPr>
          <p:cNvPr id="7" name="Connector: Curved 6">
            <a:extLst>
              <a:ext uri="{FF2B5EF4-FFF2-40B4-BE49-F238E27FC236}">
                <a16:creationId xmlns:a16="http://schemas.microsoft.com/office/drawing/2014/main" id="{30AA3A0A-2BB1-4598-9D42-888B7317BD45}"/>
              </a:ext>
            </a:extLst>
          </p:cNvPr>
          <p:cNvCxnSpPr>
            <a:cxnSpLocks/>
          </p:cNvCxnSpPr>
          <p:nvPr/>
        </p:nvCxnSpPr>
        <p:spPr>
          <a:xfrm rot="5400000">
            <a:off x="2791619" y="3785792"/>
            <a:ext cx="370512" cy="254763"/>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6A9CF30-9679-43E4-9F91-27EE88632A2A}"/>
              </a:ext>
            </a:extLst>
          </p:cNvPr>
          <p:cNvSpPr txBox="1"/>
          <p:nvPr/>
        </p:nvSpPr>
        <p:spPr>
          <a:xfrm>
            <a:off x="2616221" y="3053401"/>
            <a:ext cx="1582954" cy="584775"/>
          </a:xfrm>
          <a:prstGeom prst="rect">
            <a:avLst/>
          </a:prstGeom>
          <a:noFill/>
        </p:spPr>
        <p:txBody>
          <a:bodyPr wrap="square" rtlCol="0">
            <a:spAutoFit/>
          </a:bodyPr>
          <a:lstStyle/>
          <a:p>
            <a:r>
              <a:rPr lang="en-US" sz="1600" dirty="0">
                <a:solidFill>
                  <a:srgbClr val="FF0000"/>
                </a:solidFill>
              </a:rPr>
              <a:t>reflects once</a:t>
            </a:r>
          </a:p>
          <a:p>
            <a:r>
              <a:rPr lang="en-US" sz="1600" dirty="0">
                <a:solidFill>
                  <a:srgbClr val="FF0000"/>
                </a:solidFill>
              </a:rPr>
              <a:t>(inverts nonce)</a:t>
            </a:r>
          </a:p>
        </p:txBody>
      </p:sp>
      <p:graphicFrame>
        <p:nvGraphicFramePr>
          <p:cNvPr id="9" name="Object 8">
            <a:extLst>
              <a:ext uri="{FF2B5EF4-FFF2-40B4-BE49-F238E27FC236}">
                <a16:creationId xmlns:a16="http://schemas.microsoft.com/office/drawing/2014/main" id="{0925D1F1-3803-4790-A2A1-6005C99E3EC4}"/>
              </a:ext>
            </a:extLst>
          </p:cNvPr>
          <p:cNvGraphicFramePr>
            <a:graphicFrameLocks noChangeAspect="1"/>
          </p:cNvGraphicFramePr>
          <p:nvPr>
            <p:extLst>
              <p:ext uri="{D42A27DB-BD31-4B8C-83A1-F6EECF244321}">
                <p14:modId xmlns:p14="http://schemas.microsoft.com/office/powerpoint/2010/main" val="361445992"/>
              </p:ext>
            </p:extLst>
          </p:nvPr>
        </p:nvGraphicFramePr>
        <p:xfrm>
          <a:off x="5551878" y="3149478"/>
          <a:ext cx="5308789" cy="3106352"/>
        </p:xfrm>
        <a:graphic>
          <a:graphicData uri="http://schemas.openxmlformats.org/presentationml/2006/ole">
            <mc:AlternateContent xmlns:mc="http://schemas.openxmlformats.org/markup-compatibility/2006">
              <mc:Choice xmlns:v="urn:schemas-microsoft-com:vml" Requires="v">
                <p:oleObj name="Bitmap Image" r:id="rId6" imgW="6172200" imgH="3611880" progId="Paint.Picture">
                  <p:embed/>
                </p:oleObj>
              </mc:Choice>
              <mc:Fallback>
                <p:oleObj name="Bitmap Image" r:id="rId6" imgW="6172200" imgH="3611880" progId="Paint.Picture">
                  <p:embed/>
                  <p:pic>
                    <p:nvPicPr>
                      <p:cNvPr id="17" name="Object 16">
                        <a:extLst>
                          <a:ext uri="{FF2B5EF4-FFF2-40B4-BE49-F238E27FC236}">
                            <a16:creationId xmlns:a16="http://schemas.microsoft.com/office/drawing/2014/main" id="{54D08CE8-9B43-44A2-807D-7340537E9CE5}"/>
                          </a:ext>
                        </a:extLst>
                      </p:cNvPr>
                      <p:cNvPicPr>
                        <a:picLocks noChangeAspect="1" noChangeArrowheads="1"/>
                      </p:cNvPicPr>
                      <p:nvPr/>
                    </p:nvPicPr>
                    <p:blipFill>
                      <a:blip r:embed="rId7"/>
                      <a:srcRect/>
                      <a:stretch>
                        <a:fillRect/>
                      </a:stretch>
                    </p:blipFill>
                    <p:spPr bwMode="auto">
                      <a:xfrm>
                        <a:off x="5551878" y="3149478"/>
                        <a:ext cx="5308789" cy="3106352"/>
                      </a:xfrm>
                      <a:prstGeom prst="rect">
                        <a:avLst/>
                      </a:prstGeom>
                      <a:noFill/>
                    </p:spPr>
                  </p:pic>
                </p:oleObj>
              </mc:Fallback>
            </mc:AlternateContent>
          </a:graphicData>
        </a:graphic>
      </p:graphicFrame>
      <p:sp>
        <p:nvSpPr>
          <p:cNvPr id="10" name="Freeform: Shape 9">
            <a:extLst>
              <a:ext uri="{FF2B5EF4-FFF2-40B4-BE49-F238E27FC236}">
                <a16:creationId xmlns:a16="http://schemas.microsoft.com/office/drawing/2014/main" id="{9093BC87-3278-44A6-ADB7-4987A5353EF9}"/>
              </a:ext>
            </a:extLst>
          </p:cNvPr>
          <p:cNvSpPr/>
          <p:nvPr/>
        </p:nvSpPr>
        <p:spPr>
          <a:xfrm>
            <a:off x="7456714" y="3958740"/>
            <a:ext cx="1137557" cy="1848789"/>
          </a:xfrm>
          <a:custGeom>
            <a:avLst/>
            <a:gdLst>
              <a:gd name="connsiteX0" fmla="*/ 0 w 1137557"/>
              <a:gd name="connsiteY0" fmla="*/ 923503 h 1848789"/>
              <a:gd name="connsiteX1" fmla="*/ 76200 w 1137557"/>
              <a:gd name="connsiteY1" fmla="*/ 477189 h 1848789"/>
              <a:gd name="connsiteX2" fmla="*/ 130629 w 1137557"/>
              <a:gd name="connsiteY2" fmla="*/ 188717 h 1848789"/>
              <a:gd name="connsiteX3" fmla="*/ 174172 w 1137557"/>
              <a:gd name="connsiteY3" fmla="*/ 41760 h 1848789"/>
              <a:gd name="connsiteX4" fmla="*/ 223157 w 1137557"/>
              <a:gd name="connsiteY4" fmla="*/ 9103 h 1848789"/>
              <a:gd name="connsiteX5" fmla="*/ 321129 w 1137557"/>
              <a:gd name="connsiteY5" fmla="*/ 183274 h 1848789"/>
              <a:gd name="connsiteX6" fmla="*/ 375557 w 1137557"/>
              <a:gd name="connsiteY6" fmla="*/ 531617 h 1848789"/>
              <a:gd name="connsiteX7" fmla="*/ 424543 w 1137557"/>
              <a:gd name="connsiteY7" fmla="*/ 923503 h 1848789"/>
              <a:gd name="connsiteX8" fmla="*/ 484415 w 1137557"/>
              <a:gd name="connsiteY8" fmla="*/ 1320831 h 1848789"/>
              <a:gd name="connsiteX9" fmla="*/ 527957 w 1137557"/>
              <a:gd name="connsiteY9" fmla="*/ 1522217 h 1848789"/>
              <a:gd name="connsiteX10" fmla="*/ 593272 w 1137557"/>
              <a:gd name="connsiteY10" fmla="*/ 1788917 h 1848789"/>
              <a:gd name="connsiteX11" fmla="*/ 636815 w 1137557"/>
              <a:gd name="connsiteY11" fmla="*/ 1848789 h 1848789"/>
              <a:gd name="connsiteX12" fmla="*/ 636815 w 1137557"/>
              <a:gd name="connsiteY12" fmla="*/ 1848789 h 1848789"/>
              <a:gd name="connsiteX13" fmla="*/ 729343 w 1137557"/>
              <a:gd name="connsiteY13" fmla="*/ 1685503 h 1848789"/>
              <a:gd name="connsiteX14" fmla="*/ 789215 w 1137557"/>
              <a:gd name="connsiteY14" fmla="*/ 1353489 h 1848789"/>
              <a:gd name="connsiteX15" fmla="*/ 859972 w 1137557"/>
              <a:gd name="connsiteY15" fmla="*/ 939831 h 1848789"/>
              <a:gd name="connsiteX16" fmla="*/ 914400 w 1137557"/>
              <a:gd name="connsiteY16" fmla="*/ 558831 h 1848789"/>
              <a:gd name="connsiteX17" fmla="*/ 957943 w 1137557"/>
              <a:gd name="connsiteY17" fmla="*/ 254031 h 1848789"/>
              <a:gd name="connsiteX18" fmla="*/ 1034143 w 1137557"/>
              <a:gd name="connsiteY18" fmla="*/ 79860 h 1848789"/>
              <a:gd name="connsiteX19" fmla="*/ 1121229 w 1137557"/>
              <a:gd name="connsiteY19" fmla="*/ 41760 h 1848789"/>
              <a:gd name="connsiteX20" fmla="*/ 1121229 w 1137557"/>
              <a:gd name="connsiteY20" fmla="*/ 41760 h 1848789"/>
              <a:gd name="connsiteX21" fmla="*/ 1137557 w 1137557"/>
              <a:gd name="connsiteY21" fmla="*/ 145174 h 184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37557" h="1848789">
                <a:moveTo>
                  <a:pt x="0" y="923503"/>
                </a:moveTo>
                <a:cubicBezTo>
                  <a:pt x="27214" y="761578"/>
                  <a:pt x="54428" y="599653"/>
                  <a:pt x="76200" y="477189"/>
                </a:cubicBezTo>
                <a:cubicBezTo>
                  <a:pt x="97972" y="354725"/>
                  <a:pt x="114300" y="261289"/>
                  <a:pt x="130629" y="188717"/>
                </a:cubicBezTo>
                <a:cubicBezTo>
                  <a:pt x="146958" y="116145"/>
                  <a:pt x="158751" y="71696"/>
                  <a:pt x="174172" y="41760"/>
                </a:cubicBezTo>
                <a:cubicBezTo>
                  <a:pt x="189593" y="11824"/>
                  <a:pt x="198664" y="-14482"/>
                  <a:pt x="223157" y="9103"/>
                </a:cubicBezTo>
                <a:cubicBezTo>
                  <a:pt x="247650" y="32688"/>
                  <a:pt x="295729" y="96188"/>
                  <a:pt x="321129" y="183274"/>
                </a:cubicBezTo>
                <a:cubicBezTo>
                  <a:pt x="346529" y="270360"/>
                  <a:pt x="358321" y="408246"/>
                  <a:pt x="375557" y="531617"/>
                </a:cubicBezTo>
                <a:cubicBezTo>
                  <a:pt x="392793" y="654988"/>
                  <a:pt x="406400" y="791967"/>
                  <a:pt x="424543" y="923503"/>
                </a:cubicBezTo>
                <a:cubicBezTo>
                  <a:pt x="442686" y="1055039"/>
                  <a:pt x="467179" y="1221045"/>
                  <a:pt x="484415" y="1320831"/>
                </a:cubicBezTo>
                <a:cubicBezTo>
                  <a:pt x="501651" y="1420617"/>
                  <a:pt x="509814" y="1444203"/>
                  <a:pt x="527957" y="1522217"/>
                </a:cubicBezTo>
                <a:cubicBezTo>
                  <a:pt x="546100" y="1600231"/>
                  <a:pt x="575129" y="1734488"/>
                  <a:pt x="593272" y="1788917"/>
                </a:cubicBezTo>
                <a:cubicBezTo>
                  <a:pt x="611415" y="1843346"/>
                  <a:pt x="636815" y="1848789"/>
                  <a:pt x="636815" y="1848789"/>
                </a:cubicBezTo>
                <a:lnTo>
                  <a:pt x="636815" y="1848789"/>
                </a:lnTo>
                <a:cubicBezTo>
                  <a:pt x="652236" y="1821575"/>
                  <a:pt x="703943" y="1768053"/>
                  <a:pt x="729343" y="1685503"/>
                </a:cubicBezTo>
                <a:cubicBezTo>
                  <a:pt x="754743" y="1602953"/>
                  <a:pt x="767444" y="1477768"/>
                  <a:pt x="789215" y="1353489"/>
                </a:cubicBezTo>
                <a:cubicBezTo>
                  <a:pt x="810986" y="1229210"/>
                  <a:pt x="839108" y="1072274"/>
                  <a:pt x="859972" y="939831"/>
                </a:cubicBezTo>
                <a:cubicBezTo>
                  <a:pt x="880836" y="807388"/>
                  <a:pt x="914400" y="558831"/>
                  <a:pt x="914400" y="558831"/>
                </a:cubicBezTo>
                <a:cubicBezTo>
                  <a:pt x="930729" y="444531"/>
                  <a:pt x="937986" y="333860"/>
                  <a:pt x="957943" y="254031"/>
                </a:cubicBezTo>
                <a:cubicBezTo>
                  <a:pt x="977900" y="174202"/>
                  <a:pt x="1006929" y="115238"/>
                  <a:pt x="1034143" y="79860"/>
                </a:cubicBezTo>
                <a:cubicBezTo>
                  <a:pt x="1061357" y="44481"/>
                  <a:pt x="1121229" y="41760"/>
                  <a:pt x="1121229" y="41760"/>
                </a:cubicBezTo>
                <a:lnTo>
                  <a:pt x="1121229" y="41760"/>
                </a:lnTo>
                <a:cubicBezTo>
                  <a:pt x="1123950" y="58996"/>
                  <a:pt x="1129393" y="117960"/>
                  <a:pt x="1137557" y="145174"/>
                </a:cubicBezTo>
              </a:path>
            </a:pathLst>
          </a:cu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07FB0CB8-DD4C-4656-ADB4-3C898F3CA08F}"/>
              </a:ext>
            </a:extLst>
          </p:cNvPr>
          <p:cNvSpPr/>
          <p:nvPr/>
        </p:nvSpPr>
        <p:spPr>
          <a:xfrm flipH="1">
            <a:off x="6340921" y="4033112"/>
            <a:ext cx="1137557" cy="1747197"/>
          </a:xfrm>
          <a:custGeom>
            <a:avLst/>
            <a:gdLst>
              <a:gd name="connsiteX0" fmla="*/ 0 w 1137557"/>
              <a:gd name="connsiteY0" fmla="*/ 923503 h 1848789"/>
              <a:gd name="connsiteX1" fmla="*/ 76200 w 1137557"/>
              <a:gd name="connsiteY1" fmla="*/ 477189 h 1848789"/>
              <a:gd name="connsiteX2" fmla="*/ 130629 w 1137557"/>
              <a:gd name="connsiteY2" fmla="*/ 188717 h 1848789"/>
              <a:gd name="connsiteX3" fmla="*/ 174172 w 1137557"/>
              <a:gd name="connsiteY3" fmla="*/ 41760 h 1848789"/>
              <a:gd name="connsiteX4" fmla="*/ 223157 w 1137557"/>
              <a:gd name="connsiteY4" fmla="*/ 9103 h 1848789"/>
              <a:gd name="connsiteX5" fmla="*/ 321129 w 1137557"/>
              <a:gd name="connsiteY5" fmla="*/ 183274 h 1848789"/>
              <a:gd name="connsiteX6" fmla="*/ 375557 w 1137557"/>
              <a:gd name="connsiteY6" fmla="*/ 531617 h 1848789"/>
              <a:gd name="connsiteX7" fmla="*/ 424543 w 1137557"/>
              <a:gd name="connsiteY7" fmla="*/ 923503 h 1848789"/>
              <a:gd name="connsiteX8" fmla="*/ 484415 w 1137557"/>
              <a:gd name="connsiteY8" fmla="*/ 1320831 h 1848789"/>
              <a:gd name="connsiteX9" fmla="*/ 527957 w 1137557"/>
              <a:gd name="connsiteY9" fmla="*/ 1522217 h 1848789"/>
              <a:gd name="connsiteX10" fmla="*/ 593272 w 1137557"/>
              <a:gd name="connsiteY10" fmla="*/ 1788917 h 1848789"/>
              <a:gd name="connsiteX11" fmla="*/ 636815 w 1137557"/>
              <a:gd name="connsiteY11" fmla="*/ 1848789 h 1848789"/>
              <a:gd name="connsiteX12" fmla="*/ 636815 w 1137557"/>
              <a:gd name="connsiteY12" fmla="*/ 1848789 h 1848789"/>
              <a:gd name="connsiteX13" fmla="*/ 729343 w 1137557"/>
              <a:gd name="connsiteY13" fmla="*/ 1685503 h 1848789"/>
              <a:gd name="connsiteX14" fmla="*/ 789215 w 1137557"/>
              <a:gd name="connsiteY14" fmla="*/ 1353489 h 1848789"/>
              <a:gd name="connsiteX15" fmla="*/ 859972 w 1137557"/>
              <a:gd name="connsiteY15" fmla="*/ 939831 h 1848789"/>
              <a:gd name="connsiteX16" fmla="*/ 914400 w 1137557"/>
              <a:gd name="connsiteY16" fmla="*/ 558831 h 1848789"/>
              <a:gd name="connsiteX17" fmla="*/ 957943 w 1137557"/>
              <a:gd name="connsiteY17" fmla="*/ 254031 h 1848789"/>
              <a:gd name="connsiteX18" fmla="*/ 1034143 w 1137557"/>
              <a:gd name="connsiteY18" fmla="*/ 79860 h 1848789"/>
              <a:gd name="connsiteX19" fmla="*/ 1121229 w 1137557"/>
              <a:gd name="connsiteY19" fmla="*/ 41760 h 1848789"/>
              <a:gd name="connsiteX20" fmla="*/ 1121229 w 1137557"/>
              <a:gd name="connsiteY20" fmla="*/ 41760 h 1848789"/>
              <a:gd name="connsiteX21" fmla="*/ 1137557 w 1137557"/>
              <a:gd name="connsiteY21" fmla="*/ 145174 h 184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37557" h="1848789">
                <a:moveTo>
                  <a:pt x="0" y="923503"/>
                </a:moveTo>
                <a:cubicBezTo>
                  <a:pt x="27214" y="761578"/>
                  <a:pt x="54428" y="599653"/>
                  <a:pt x="76200" y="477189"/>
                </a:cubicBezTo>
                <a:cubicBezTo>
                  <a:pt x="97972" y="354725"/>
                  <a:pt x="114300" y="261289"/>
                  <a:pt x="130629" y="188717"/>
                </a:cubicBezTo>
                <a:cubicBezTo>
                  <a:pt x="146958" y="116145"/>
                  <a:pt x="158751" y="71696"/>
                  <a:pt x="174172" y="41760"/>
                </a:cubicBezTo>
                <a:cubicBezTo>
                  <a:pt x="189593" y="11824"/>
                  <a:pt x="198664" y="-14482"/>
                  <a:pt x="223157" y="9103"/>
                </a:cubicBezTo>
                <a:cubicBezTo>
                  <a:pt x="247650" y="32688"/>
                  <a:pt x="295729" y="96188"/>
                  <a:pt x="321129" y="183274"/>
                </a:cubicBezTo>
                <a:cubicBezTo>
                  <a:pt x="346529" y="270360"/>
                  <a:pt x="358321" y="408246"/>
                  <a:pt x="375557" y="531617"/>
                </a:cubicBezTo>
                <a:cubicBezTo>
                  <a:pt x="392793" y="654988"/>
                  <a:pt x="406400" y="791967"/>
                  <a:pt x="424543" y="923503"/>
                </a:cubicBezTo>
                <a:cubicBezTo>
                  <a:pt x="442686" y="1055039"/>
                  <a:pt x="467179" y="1221045"/>
                  <a:pt x="484415" y="1320831"/>
                </a:cubicBezTo>
                <a:cubicBezTo>
                  <a:pt x="501651" y="1420617"/>
                  <a:pt x="509814" y="1444203"/>
                  <a:pt x="527957" y="1522217"/>
                </a:cubicBezTo>
                <a:cubicBezTo>
                  <a:pt x="546100" y="1600231"/>
                  <a:pt x="575129" y="1734488"/>
                  <a:pt x="593272" y="1788917"/>
                </a:cubicBezTo>
                <a:cubicBezTo>
                  <a:pt x="611415" y="1843346"/>
                  <a:pt x="636815" y="1848789"/>
                  <a:pt x="636815" y="1848789"/>
                </a:cubicBezTo>
                <a:lnTo>
                  <a:pt x="636815" y="1848789"/>
                </a:lnTo>
                <a:cubicBezTo>
                  <a:pt x="652236" y="1821575"/>
                  <a:pt x="703943" y="1768053"/>
                  <a:pt x="729343" y="1685503"/>
                </a:cubicBezTo>
                <a:cubicBezTo>
                  <a:pt x="754743" y="1602953"/>
                  <a:pt x="767444" y="1477768"/>
                  <a:pt x="789215" y="1353489"/>
                </a:cubicBezTo>
                <a:cubicBezTo>
                  <a:pt x="810986" y="1229210"/>
                  <a:pt x="839108" y="1072274"/>
                  <a:pt x="859972" y="939831"/>
                </a:cubicBezTo>
                <a:cubicBezTo>
                  <a:pt x="880836" y="807388"/>
                  <a:pt x="914400" y="558831"/>
                  <a:pt x="914400" y="558831"/>
                </a:cubicBezTo>
                <a:cubicBezTo>
                  <a:pt x="930729" y="444531"/>
                  <a:pt x="937986" y="333860"/>
                  <a:pt x="957943" y="254031"/>
                </a:cubicBezTo>
                <a:cubicBezTo>
                  <a:pt x="977900" y="174202"/>
                  <a:pt x="1006929" y="115238"/>
                  <a:pt x="1034143" y="79860"/>
                </a:cubicBezTo>
                <a:cubicBezTo>
                  <a:pt x="1061357" y="44481"/>
                  <a:pt x="1121229" y="41760"/>
                  <a:pt x="1121229" y="41760"/>
                </a:cubicBezTo>
                <a:lnTo>
                  <a:pt x="1121229" y="41760"/>
                </a:lnTo>
                <a:cubicBezTo>
                  <a:pt x="1123950" y="58996"/>
                  <a:pt x="1129393" y="117960"/>
                  <a:pt x="1137557" y="145174"/>
                </a:cubicBez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B238BD89-E1B2-465F-8426-9DD587946F8F}"/>
              </a:ext>
            </a:extLst>
          </p:cNvPr>
          <p:cNvSpPr/>
          <p:nvPr/>
        </p:nvSpPr>
        <p:spPr>
          <a:xfrm>
            <a:off x="8610600" y="4114800"/>
            <a:ext cx="130629" cy="729343"/>
          </a:xfrm>
          <a:custGeom>
            <a:avLst/>
            <a:gdLst>
              <a:gd name="connsiteX0" fmla="*/ 0 w 130629"/>
              <a:gd name="connsiteY0" fmla="*/ 0 h 729343"/>
              <a:gd name="connsiteX1" fmla="*/ 130629 w 130629"/>
              <a:gd name="connsiteY1" fmla="*/ 729343 h 729343"/>
            </a:gdLst>
            <a:ahLst/>
            <a:cxnLst>
              <a:cxn ang="0">
                <a:pos x="connsiteX0" y="connsiteY0"/>
              </a:cxn>
              <a:cxn ang="0">
                <a:pos x="connsiteX1" y="connsiteY1"/>
              </a:cxn>
            </a:cxnLst>
            <a:rect l="l" t="t" r="r" b="b"/>
            <a:pathLst>
              <a:path w="130629" h="729343">
                <a:moveTo>
                  <a:pt x="0" y="0"/>
                </a:moveTo>
                <a:lnTo>
                  <a:pt x="130629" y="729343"/>
                </a:lnTo>
              </a:path>
            </a:pathLst>
          </a:custGeom>
          <a:noFill/>
          <a:ln w="2540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id="{9368E9C1-732E-470F-8A27-1B5487BC8C1D}"/>
              </a:ext>
            </a:extLst>
          </p:cNvPr>
          <p:cNvSpPr/>
          <p:nvPr/>
        </p:nvSpPr>
        <p:spPr>
          <a:xfrm>
            <a:off x="6346354" y="4190998"/>
            <a:ext cx="130629" cy="729343"/>
          </a:xfrm>
          <a:custGeom>
            <a:avLst/>
            <a:gdLst>
              <a:gd name="connsiteX0" fmla="*/ 0 w 130629"/>
              <a:gd name="connsiteY0" fmla="*/ 0 h 729343"/>
              <a:gd name="connsiteX1" fmla="*/ 130629 w 130629"/>
              <a:gd name="connsiteY1" fmla="*/ 729343 h 729343"/>
            </a:gdLst>
            <a:ahLst/>
            <a:cxnLst>
              <a:cxn ang="0">
                <a:pos x="connsiteX0" y="connsiteY0"/>
              </a:cxn>
              <a:cxn ang="0">
                <a:pos x="connsiteX1" y="connsiteY1"/>
              </a:cxn>
            </a:cxnLst>
            <a:rect l="l" t="t" r="r" b="b"/>
            <a:pathLst>
              <a:path w="130629" h="729343">
                <a:moveTo>
                  <a:pt x="0" y="0"/>
                </a:moveTo>
                <a:lnTo>
                  <a:pt x="130629" y="729343"/>
                </a:lnTo>
              </a:path>
            </a:pathLst>
          </a:custGeom>
          <a:noFill/>
          <a:ln w="254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Connector: Curved 13">
            <a:extLst>
              <a:ext uri="{FF2B5EF4-FFF2-40B4-BE49-F238E27FC236}">
                <a16:creationId xmlns:a16="http://schemas.microsoft.com/office/drawing/2014/main" id="{2C1D4A9E-B739-4C34-8E35-E009984104AE}"/>
              </a:ext>
            </a:extLst>
          </p:cNvPr>
          <p:cNvCxnSpPr>
            <a:cxnSpLocks/>
          </p:cNvCxnSpPr>
          <p:nvPr/>
        </p:nvCxnSpPr>
        <p:spPr>
          <a:xfrm rot="16200000" flipH="1">
            <a:off x="7347869" y="3484463"/>
            <a:ext cx="810404" cy="140438"/>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81EFFCE-2A12-4508-8A2B-70CBE2D96043}"/>
              </a:ext>
            </a:extLst>
          </p:cNvPr>
          <p:cNvSpPr txBox="1"/>
          <p:nvPr/>
        </p:nvSpPr>
        <p:spPr>
          <a:xfrm>
            <a:off x="7092960" y="2578299"/>
            <a:ext cx="1582954" cy="584775"/>
          </a:xfrm>
          <a:prstGeom prst="rect">
            <a:avLst/>
          </a:prstGeom>
          <a:noFill/>
        </p:spPr>
        <p:txBody>
          <a:bodyPr wrap="squar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16" name="Connector: Curved 15">
            <a:extLst>
              <a:ext uri="{FF2B5EF4-FFF2-40B4-BE49-F238E27FC236}">
                <a16:creationId xmlns:a16="http://schemas.microsoft.com/office/drawing/2014/main" id="{08CD1B38-C6F2-4251-AEFB-E90647BC99DA}"/>
              </a:ext>
            </a:extLst>
          </p:cNvPr>
          <p:cNvCxnSpPr>
            <a:cxnSpLocks/>
          </p:cNvCxnSpPr>
          <p:nvPr/>
        </p:nvCxnSpPr>
        <p:spPr>
          <a:xfrm rot="5400000">
            <a:off x="8533226" y="3637007"/>
            <a:ext cx="761995" cy="345985"/>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914365B-053E-434C-90B8-9C2D4287A5DA}"/>
              </a:ext>
            </a:extLst>
          </p:cNvPr>
          <p:cNvSpPr txBox="1"/>
          <p:nvPr/>
        </p:nvSpPr>
        <p:spPr>
          <a:xfrm>
            <a:off x="8550501" y="2844225"/>
            <a:ext cx="1582954"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nonce)</a:t>
            </a:r>
          </a:p>
        </p:txBody>
      </p:sp>
      <p:sp>
        <p:nvSpPr>
          <p:cNvPr id="18" name="TextBox 17">
            <a:extLst>
              <a:ext uri="{FF2B5EF4-FFF2-40B4-BE49-F238E27FC236}">
                <a16:creationId xmlns:a16="http://schemas.microsoft.com/office/drawing/2014/main" id="{06DAF817-6FF9-4843-978F-606C22C012FA}"/>
              </a:ext>
            </a:extLst>
          </p:cNvPr>
          <p:cNvSpPr txBox="1"/>
          <p:nvPr/>
        </p:nvSpPr>
        <p:spPr>
          <a:xfrm>
            <a:off x="4459355" y="1683029"/>
            <a:ext cx="2568428" cy="1077218"/>
          </a:xfrm>
          <a:prstGeom prst="rect">
            <a:avLst/>
          </a:prstGeom>
          <a:noFill/>
        </p:spPr>
        <p:txBody>
          <a:bodyPr wrap="square" rtlCol="0">
            <a:spAutoFit/>
          </a:bodyPr>
          <a:lstStyle/>
          <a:p>
            <a:r>
              <a:rPr lang="en-US" sz="1600" dirty="0"/>
              <a:t>already going bad, because this rightward going wave</a:t>
            </a:r>
          </a:p>
          <a:p>
            <a:r>
              <a:rPr lang="en-US" sz="1600" dirty="0"/>
              <a:t>is not overlapping the original incident wave.</a:t>
            </a:r>
          </a:p>
        </p:txBody>
      </p:sp>
      <p:cxnSp>
        <p:nvCxnSpPr>
          <p:cNvPr id="19" name="Connector: Curved 18">
            <a:extLst>
              <a:ext uri="{FF2B5EF4-FFF2-40B4-BE49-F238E27FC236}">
                <a16:creationId xmlns:a16="http://schemas.microsoft.com/office/drawing/2014/main" id="{9BC1B038-F907-4CFF-8592-7475ADCCCDE1}"/>
              </a:ext>
            </a:extLst>
          </p:cNvPr>
          <p:cNvCxnSpPr>
            <a:cxnSpLocks/>
          </p:cNvCxnSpPr>
          <p:nvPr/>
        </p:nvCxnSpPr>
        <p:spPr>
          <a:xfrm rot="16200000" flipH="1">
            <a:off x="5181024" y="3086179"/>
            <a:ext cx="1270576" cy="786665"/>
          </a:xfrm>
          <a:prstGeom prst="curved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D2587406-D916-4D3B-8359-9977425E7A15}"/>
              </a:ext>
            </a:extLst>
          </p:cNvPr>
          <p:cNvCxnSpPr/>
          <p:nvPr/>
        </p:nvCxnSpPr>
        <p:spPr>
          <a:xfrm>
            <a:off x="958989" y="3877416"/>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a:extLst>
              <a:ext uri="{FF2B5EF4-FFF2-40B4-BE49-F238E27FC236}">
                <a16:creationId xmlns:a16="http://schemas.microsoft.com/office/drawing/2014/main" id="{DF108C45-A658-4149-B93F-B3822541F514}"/>
              </a:ext>
            </a:extLst>
          </p:cNvPr>
          <p:cNvCxnSpPr/>
          <p:nvPr/>
        </p:nvCxnSpPr>
        <p:spPr>
          <a:xfrm>
            <a:off x="6729985" y="3810742"/>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22" name="Straight Arrow Connector 21">
            <a:extLst>
              <a:ext uri="{FF2B5EF4-FFF2-40B4-BE49-F238E27FC236}">
                <a16:creationId xmlns:a16="http://schemas.microsoft.com/office/drawing/2014/main" id="{3DE70B0A-4626-4039-9F1F-550C84E8F08C}"/>
              </a:ext>
            </a:extLst>
          </p:cNvPr>
          <p:cNvCxnSpPr/>
          <p:nvPr/>
        </p:nvCxnSpPr>
        <p:spPr>
          <a:xfrm>
            <a:off x="6356605" y="4096715"/>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23" name="Straight Arrow Connector 22">
            <a:extLst>
              <a:ext uri="{FF2B5EF4-FFF2-40B4-BE49-F238E27FC236}">
                <a16:creationId xmlns:a16="http://schemas.microsoft.com/office/drawing/2014/main" id="{A9277794-AE7C-424D-A4B6-502FBFAA8B95}"/>
              </a:ext>
            </a:extLst>
          </p:cNvPr>
          <p:cNvCxnSpPr>
            <a:cxnSpLocks/>
          </p:cNvCxnSpPr>
          <p:nvPr/>
        </p:nvCxnSpPr>
        <p:spPr>
          <a:xfrm flipH="1">
            <a:off x="1641894" y="5860020"/>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24" name="Straight Arrow Connector 23">
            <a:extLst>
              <a:ext uri="{FF2B5EF4-FFF2-40B4-BE49-F238E27FC236}">
                <a16:creationId xmlns:a16="http://schemas.microsoft.com/office/drawing/2014/main" id="{7A574C72-2A83-4477-B619-D483915190D7}"/>
              </a:ext>
            </a:extLst>
          </p:cNvPr>
          <p:cNvCxnSpPr>
            <a:cxnSpLocks/>
          </p:cNvCxnSpPr>
          <p:nvPr/>
        </p:nvCxnSpPr>
        <p:spPr>
          <a:xfrm flipH="1">
            <a:off x="6708123" y="5886884"/>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492811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0" grpId="0" animBg="1"/>
      <p:bldP spid="11" grpId="0" animBg="1"/>
      <p:bldP spid="12" grpId="0" animBg="1"/>
      <p:bldP spid="13" grpId="0" animBg="1"/>
      <p:bldP spid="15" grpId="0"/>
      <p:bldP spid="17"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BE3C7B2B-4A2B-4AF2-95CB-38ED5FB856A0}"/>
              </a:ext>
            </a:extLst>
          </p:cNvPr>
          <p:cNvGraphicFramePr>
            <a:graphicFrameLocks noChangeAspect="1"/>
          </p:cNvGraphicFramePr>
          <p:nvPr>
            <p:extLst>
              <p:ext uri="{D42A27DB-BD31-4B8C-83A1-F6EECF244321}">
                <p14:modId xmlns:p14="http://schemas.microsoft.com/office/powerpoint/2010/main" val="2894859196"/>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6" name="Object 5">
                        <a:extLst>
                          <a:ext uri="{FF2B5EF4-FFF2-40B4-BE49-F238E27FC236}">
                            <a16:creationId xmlns:a16="http://schemas.microsoft.com/office/drawing/2014/main" id="{B1309496-28FA-4C60-9702-8B702CA0D0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sp>
        <p:nvSpPr>
          <p:cNvPr id="3" name="Title 1">
            <a:extLst>
              <a:ext uri="{FF2B5EF4-FFF2-40B4-BE49-F238E27FC236}">
                <a16:creationId xmlns:a16="http://schemas.microsoft.com/office/drawing/2014/main" id="{2D6ED9C9-7873-43E5-95AE-220DCD6412CB}"/>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4" name="Object 3">
            <a:extLst>
              <a:ext uri="{FF2B5EF4-FFF2-40B4-BE49-F238E27FC236}">
                <a16:creationId xmlns:a16="http://schemas.microsoft.com/office/drawing/2014/main" id="{94B6ECAB-ED15-4B2C-8D53-0DDEF11D0532}"/>
              </a:ext>
            </a:extLst>
          </p:cNvPr>
          <p:cNvGraphicFramePr>
            <a:graphicFrameLocks noChangeAspect="1"/>
          </p:cNvGraphicFramePr>
          <p:nvPr>
            <p:extLst>
              <p:ext uri="{D42A27DB-BD31-4B8C-83A1-F6EECF244321}">
                <p14:modId xmlns:p14="http://schemas.microsoft.com/office/powerpoint/2010/main" val="1497731803"/>
              </p:ext>
            </p:extLst>
          </p:nvPr>
        </p:nvGraphicFramePr>
        <p:xfrm>
          <a:off x="5842380" y="2677993"/>
          <a:ext cx="6046641" cy="4025279"/>
        </p:xfrm>
        <a:graphic>
          <a:graphicData uri="http://schemas.openxmlformats.org/presentationml/2006/ole">
            <mc:AlternateContent xmlns:mc="http://schemas.openxmlformats.org/markup-compatibility/2006">
              <mc:Choice xmlns:v="urn:schemas-microsoft-com:vml" Requires="v">
                <p:oleObj name="Bitmap Image" r:id="rId4" imgW="5090040" imgH="3467160" progId="Paint.Picture">
                  <p:embed/>
                </p:oleObj>
              </mc:Choice>
              <mc:Fallback>
                <p:oleObj name="Bitmap Image" r:id="rId4" imgW="5090040" imgH="3467160" progId="Paint.Picture">
                  <p:embed/>
                  <p:pic>
                    <p:nvPicPr>
                      <p:cNvPr id="2" name="Object 1">
                        <a:extLst>
                          <a:ext uri="{FF2B5EF4-FFF2-40B4-BE49-F238E27FC236}">
                            <a16:creationId xmlns:a16="http://schemas.microsoft.com/office/drawing/2014/main" id="{D76D4C31-9D02-47D9-922A-94C7BC99F20A}"/>
                          </a:ext>
                        </a:extLst>
                      </p:cNvPr>
                      <p:cNvPicPr>
                        <a:picLocks noChangeAspect="1" noChangeArrowheads="1"/>
                      </p:cNvPicPr>
                      <p:nvPr/>
                    </p:nvPicPr>
                    <p:blipFill>
                      <a:blip r:embed="rId5"/>
                      <a:srcRect/>
                      <a:stretch>
                        <a:fillRect/>
                      </a:stretch>
                    </p:blipFill>
                    <p:spPr bwMode="auto">
                      <a:xfrm>
                        <a:off x="5842380" y="2677993"/>
                        <a:ext cx="6046641" cy="4025279"/>
                      </a:xfrm>
                      <a:prstGeom prst="rect">
                        <a:avLst/>
                      </a:prstGeom>
                      <a:noFill/>
                    </p:spPr>
                  </p:pic>
                </p:oleObj>
              </mc:Fallback>
            </mc:AlternateContent>
          </a:graphicData>
        </a:graphic>
      </p:graphicFrame>
      <p:sp>
        <p:nvSpPr>
          <p:cNvPr id="5" name="Freeform: Shape 4">
            <a:extLst>
              <a:ext uri="{FF2B5EF4-FFF2-40B4-BE49-F238E27FC236}">
                <a16:creationId xmlns:a16="http://schemas.microsoft.com/office/drawing/2014/main" id="{A261C6BD-267A-4ED0-B2C3-F9B536935FF6}"/>
              </a:ext>
            </a:extLst>
          </p:cNvPr>
          <p:cNvSpPr/>
          <p:nvPr/>
        </p:nvSpPr>
        <p:spPr>
          <a:xfrm rot="10800000" flipV="1">
            <a:off x="6662044" y="3860477"/>
            <a:ext cx="1262508" cy="2537509"/>
          </a:xfrm>
          <a:custGeom>
            <a:avLst/>
            <a:gdLst>
              <a:gd name="connsiteX0" fmla="*/ 0 w 993913"/>
              <a:gd name="connsiteY0" fmla="*/ 150336 h 1939756"/>
              <a:gd name="connsiteX1" fmla="*/ 288235 w 993913"/>
              <a:gd name="connsiteY1" fmla="*/ 1939380 h 1939756"/>
              <a:gd name="connsiteX2" fmla="*/ 616226 w 993913"/>
              <a:gd name="connsiteY2" fmla="*/ 21128 h 1939756"/>
              <a:gd name="connsiteX3" fmla="*/ 834887 w 993913"/>
              <a:gd name="connsiteY3" fmla="*/ 975284 h 1939756"/>
              <a:gd name="connsiteX4" fmla="*/ 993913 w 993913"/>
              <a:gd name="connsiteY4" fmla="*/ 1919501 h 19397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3913" h="1939756">
                <a:moveTo>
                  <a:pt x="0" y="150336"/>
                </a:moveTo>
                <a:cubicBezTo>
                  <a:pt x="92765" y="1055625"/>
                  <a:pt x="185531" y="1960915"/>
                  <a:pt x="288235" y="1939380"/>
                </a:cubicBezTo>
                <a:cubicBezTo>
                  <a:pt x="390939" y="1917845"/>
                  <a:pt x="525117" y="181811"/>
                  <a:pt x="616226" y="21128"/>
                </a:cubicBezTo>
                <a:cubicBezTo>
                  <a:pt x="707335" y="-139555"/>
                  <a:pt x="771939" y="658889"/>
                  <a:pt x="834887" y="975284"/>
                </a:cubicBezTo>
                <a:cubicBezTo>
                  <a:pt x="897835" y="1291680"/>
                  <a:pt x="935935" y="1931097"/>
                  <a:pt x="993913" y="1919501"/>
                </a:cubicBez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5">
            <a:extLst>
              <a:ext uri="{FF2B5EF4-FFF2-40B4-BE49-F238E27FC236}">
                <a16:creationId xmlns:a16="http://schemas.microsoft.com/office/drawing/2014/main" id="{03A37753-C5C1-43F0-89F9-F05569A6EA91}"/>
              </a:ext>
            </a:extLst>
          </p:cNvPr>
          <p:cNvSpPr/>
          <p:nvPr/>
        </p:nvSpPr>
        <p:spPr>
          <a:xfrm>
            <a:off x="8002070" y="3844045"/>
            <a:ext cx="1274394" cy="2544417"/>
          </a:xfrm>
          <a:custGeom>
            <a:avLst/>
            <a:gdLst>
              <a:gd name="connsiteX0" fmla="*/ 0 w 993913"/>
              <a:gd name="connsiteY0" fmla="*/ 150336 h 1939756"/>
              <a:gd name="connsiteX1" fmla="*/ 288235 w 993913"/>
              <a:gd name="connsiteY1" fmla="*/ 1939380 h 1939756"/>
              <a:gd name="connsiteX2" fmla="*/ 616226 w 993913"/>
              <a:gd name="connsiteY2" fmla="*/ 21128 h 1939756"/>
              <a:gd name="connsiteX3" fmla="*/ 834887 w 993913"/>
              <a:gd name="connsiteY3" fmla="*/ 975284 h 1939756"/>
              <a:gd name="connsiteX4" fmla="*/ 993913 w 993913"/>
              <a:gd name="connsiteY4" fmla="*/ 1919501 h 19397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3913" h="1939756">
                <a:moveTo>
                  <a:pt x="0" y="150336"/>
                </a:moveTo>
                <a:cubicBezTo>
                  <a:pt x="92765" y="1055625"/>
                  <a:pt x="185531" y="1960915"/>
                  <a:pt x="288235" y="1939380"/>
                </a:cubicBezTo>
                <a:cubicBezTo>
                  <a:pt x="390939" y="1917845"/>
                  <a:pt x="525117" y="181811"/>
                  <a:pt x="616226" y="21128"/>
                </a:cubicBezTo>
                <a:cubicBezTo>
                  <a:pt x="707335" y="-139555"/>
                  <a:pt x="771939" y="658889"/>
                  <a:pt x="834887" y="975284"/>
                </a:cubicBezTo>
                <a:cubicBezTo>
                  <a:pt x="897835" y="1291680"/>
                  <a:pt x="935935" y="1931097"/>
                  <a:pt x="993913" y="1919501"/>
                </a:cubicBezTo>
              </a:path>
            </a:pathLst>
          </a:custGeom>
          <a:noFill/>
          <a:ln w="2540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6">
            <a:extLst>
              <a:ext uri="{FF2B5EF4-FFF2-40B4-BE49-F238E27FC236}">
                <a16:creationId xmlns:a16="http://schemas.microsoft.com/office/drawing/2014/main" id="{706DD493-A881-496F-86F1-7A4E5F34F08C}"/>
              </a:ext>
            </a:extLst>
          </p:cNvPr>
          <p:cNvSpPr/>
          <p:nvPr/>
        </p:nvSpPr>
        <p:spPr>
          <a:xfrm>
            <a:off x="9299687" y="3887530"/>
            <a:ext cx="1189322" cy="2493098"/>
          </a:xfrm>
          <a:custGeom>
            <a:avLst/>
            <a:gdLst>
              <a:gd name="connsiteX0" fmla="*/ 0 w 884582"/>
              <a:gd name="connsiteY0" fmla="*/ 1948227 h 1948227"/>
              <a:gd name="connsiteX1" fmla="*/ 99391 w 884582"/>
              <a:gd name="connsiteY1" fmla="*/ 1640114 h 1948227"/>
              <a:gd name="connsiteX2" fmla="*/ 99391 w 884582"/>
              <a:gd name="connsiteY2" fmla="*/ 1640114 h 1948227"/>
              <a:gd name="connsiteX3" fmla="*/ 168965 w 884582"/>
              <a:gd name="connsiteY3" fmla="*/ 954314 h 1948227"/>
              <a:gd name="connsiteX4" fmla="*/ 248478 w 884582"/>
              <a:gd name="connsiteY4" fmla="*/ 397723 h 1948227"/>
              <a:gd name="connsiteX5" fmla="*/ 337930 w 884582"/>
              <a:gd name="connsiteY5" fmla="*/ 158 h 1948227"/>
              <a:gd name="connsiteX6" fmla="*/ 467139 w 884582"/>
              <a:gd name="connsiteY6" fmla="*/ 357966 h 1948227"/>
              <a:gd name="connsiteX7" fmla="*/ 526774 w 884582"/>
              <a:gd name="connsiteY7" fmla="*/ 974192 h 1948227"/>
              <a:gd name="connsiteX8" fmla="*/ 606287 w 884582"/>
              <a:gd name="connsiteY8" fmla="*/ 1640114 h 1948227"/>
              <a:gd name="connsiteX9" fmla="*/ 685800 w 884582"/>
              <a:gd name="connsiteY9" fmla="*/ 1928349 h 1948227"/>
              <a:gd name="connsiteX10" fmla="*/ 824948 w 884582"/>
              <a:gd name="connsiteY10" fmla="*/ 1560601 h 1948227"/>
              <a:gd name="connsiteX11" fmla="*/ 884582 w 884582"/>
              <a:gd name="connsiteY11" fmla="*/ 954314 h 1948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4582" h="1948227">
                <a:moveTo>
                  <a:pt x="0" y="1948227"/>
                </a:moveTo>
                <a:lnTo>
                  <a:pt x="99391" y="1640114"/>
                </a:lnTo>
                <a:lnTo>
                  <a:pt x="99391" y="1640114"/>
                </a:lnTo>
                <a:cubicBezTo>
                  <a:pt x="110987" y="1525814"/>
                  <a:pt x="144117" y="1161379"/>
                  <a:pt x="168965" y="954314"/>
                </a:cubicBezTo>
                <a:cubicBezTo>
                  <a:pt x="193813" y="747249"/>
                  <a:pt x="220317" y="556749"/>
                  <a:pt x="248478" y="397723"/>
                </a:cubicBezTo>
                <a:cubicBezTo>
                  <a:pt x="276639" y="238697"/>
                  <a:pt x="301487" y="6784"/>
                  <a:pt x="337930" y="158"/>
                </a:cubicBezTo>
                <a:cubicBezTo>
                  <a:pt x="374373" y="-6468"/>
                  <a:pt x="435665" y="195627"/>
                  <a:pt x="467139" y="357966"/>
                </a:cubicBezTo>
                <a:cubicBezTo>
                  <a:pt x="498613" y="520305"/>
                  <a:pt x="503583" y="760501"/>
                  <a:pt x="526774" y="974192"/>
                </a:cubicBezTo>
                <a:cubicBezTo>
                  <a:pt x="549965" y="1187883"/>
                  <a:pt x="579783" y="1481088"/>
                  <a:pt x="606287" y="1640114"/>
                </a:cubicBezTo>
                <a:cubicBezTo>
                  <a:pt x="632791" y="1799140"/>
                  <a:pt x="649357" y="1941601"/>
                  <a:pt x="685800" y="1928349"/>
                </a:cubicBezTo>
                <a:cubicBezTo>
                  <a:pt x="722243" y="1915097"/>
                  <a:pt x="791818" y="1722940"/>
                  <a:pt x="824948" y="1560601"/>
                </a:cubicBezTo>
                <a:cubicBezTo>
                  <a:pt x="858078" y="1398262"/>
                  <a:pt x="871330" y="1176288"/>
                  <a:pt x="884582" y="954314"/>
                </a:cubicBezTo>
              </a:path>
            </a:pathLst>
          </a:custGeom>
          <a:noFill/>
          <a:ln w="2540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8" name="Freeform: Shape 7">
            <a:extLst>
              <a:ext uri="{FF2B5EF4-FFF2-40B4-BE49-F238E27FC236}">
                <a16:creationId xmlns:a16="http://schemas.microsoft.com/office/drawing/2014/main" id="{2B87B02A-FF26-4D92-B855-434A04AA93C3}"/>
              </a:ext>
            </a:extLst>
          </p:cNvPr>
          <p:cNvSpPr/>
          <p:nvPr/>
        </p:nvSpPr>
        <p:spPr>
          <a:xfrm>
            <a:off x="6732940" y="3861020"/>
            <a:ext cx="1169580" cy="2483159"/>
          </a:xfrm>
          <a:custGeom>
            <a:avLst/>
            <a:gdLst>
              <a:gd name="connsiteX0" fmla="*/ 0 w 884582"/>
              <a:gd name="connsiteY0" fmla="*/ 1948227 h 1948227"/>
              <a:gd name="connsiteX1" fmla="*/ 99391 w 884582"/>
              <a:gd name="connsiteY1" fmla="*/ 1640114 h 1948227"/>
              <a:gd name="connsiteX2" fmla="*/ 99391 w 884582"/>
              <a:gd name="connsiteY2" fmla="*/ 1640114 h 1948227"/>
              <a:gd name="connsiteX3" fmla="*/ 168965 w 884582"/>
              <a:gd name="connsiteY3" fmla="*/ 954314 h 1948227"/>
              <a:gd name="connsiteX4" fmla="*/ 248478 w 884582"/>
              <a:gd name="connsiteY4" fmla="*/ 397723 h 1948227"/>
              <a:gd name="connsiteX5" fmla="*/ 337930 w 884582"/>
              <a:gd name="connsiteY5" fmla="*/ 158 h 1948227"/>
              <a:gd name="connsiteX6" fmla="*/ 467139 w 884582"/>
              <a:gd name="connsiteY6" fmla="*/ 357966 h 1948227"/>
              <a:gd name="connsiteX7" fmla="*/ 526774 w 884582"/>
              <a:gd name="connsiteY7" fmla="*/ 974192 h 1948227"/>
              <a:gd name="connsiteX8" fmla="*/ 606287 w 884582"/>
              <a:gd name="connsiteY8" fmla="*/ 1640114 h 1948227"/>
              <a:gd name="connsiteX9" fmla="*/ 685800 w 884582"/>
              <a:gd name="connsiteY9" fmla="*/ 1928349 h 1948227"/>
              <a:gd name="connsiteX10" fmla="*/ 824948 w 884582"/>
              <a:gd name="connsiteY10" fmla="*/ 1560601 h 1948227"/>
              <a:gd name="connsiteX11" fmla="*/ 884582 w 884582"/>
              <a:gd name="connsiteY11" fmla="*/ 954314 h 1948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4582" h="1948227">
                <a:moveTo>
                  <a:pt x="0" y="1948227"/>
                </a:moveTo>
                <a:lnTo>
                  <a:pt x="99391" y="1640114"/>
                </a:lnTo>
                <a:lnTo>
                  <a:pt x="99391" y="1640114"/>
                </a:lnTo>
                <a:cubicBezTo>
                  <a:pt x="110987" y="1525814"/>
                  <a:pt x="144117" y="1161379"/>
                  <a:pt x="168965" y="954314"/>
                </a:cubicBezTo>
                <a:cubicBezTo>
                  <a:pt x="193813" y="747249"/>
                  <a:pt x="220317" y="556749"/>
                  <a:pt x="248478" y="397723"/>
                </a:cubicBezTo>
                <a:cubicBezTo>
                  <a:pt x="276639" y="238697"/>
                  <a:pt x="301487" y="6784"/>
                  <a:pt x="337930" y="158"/>
                </a:cubicBezTo>
                <a:cubicBezTo>
                  <a:pt x="374373" y="-6468"/>
                  <a:pt x="435665" y="195627"/>
                  <a:pt x="467139" y="357966"/>
                </a:cubicBezTo>
                <a:cubicBezTo>
                  <a:pt x="498613" y="520305"/>
                  <a:pt x="503583" y="760501"/>
                  <a:pt x="526774" y="974192"/>
                </a:cubicBezTo>
                <a:cubicBezTo>
                  <a:pt x="549965" y="1187883"/>
                  <a:pt x="579783" y="1481088"/>
                  <a:pt x="606287" y="1640114"/>
                </a:cubicBezTo>
                <a:cubicBezTo>
                  <a:pt x="632791" y="1799140"/>
                  <a:pt x="649357" y="1941601"/>
                  <a:pt x="685800" y="1928349"/>
                </a:cubicBezTo>
                <a:cubicBezTo>
                  <a:pt x="722243" y="1915097"/>
                  <a:pt x="791818" y="1722940"/>
                  <a:pt x="824948" y="1560601"/>
                </a:cubicBezTo>
                <a:cubicBezTo>
                  <a:pt x="858078" y="1398262"/>
                  <a:pt x="871330" y="1176288"/>
                  <a:pt x="884582" y="954314"/>
                </a:cubicBezTo>
              </a:path>
            </a:pathLst>
          </a:custGeom>
          <a:noFill/>
          <a:ln w="254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5DF64E9E-B75D-4928-A15D-6714C7D70CE1}"/>
              </a:ext>
            </a:extLst>
          </p:cNvPr>
          <p:cNvSpPr/>
          <p:nvPr/>
        </p:nvSpPr>
        <p:spPr>
          <a:xfrm>
            <a:off x="10489009" y="3919003"/>
            <a:ext cx="456861" cy="1297506"/>
          </a:xfrm>
          <a:custGeom>
            <a:avLst/>
            <a:gdLst>
              <a:gd name="connsiteX0" fmla="*/ 0 w 365206"/>
              <a:gd name="connsiteY0" fmla="*/ 924439 h 989490"/>
              <a:gd name="connsiteX1" fmla="*/ 69574 w 365206"/>
              <a:gd name="connsiteY1" fmla="*/ 357908 h 989490"/>
              <a:gd name="connsiteX2" fmla="*/ 159026 w 365206"/>
              <a:gd name="connsiteY2" fmla="*/ 99 h 989490"/>
              <a:gd name="connsiteX3" fmla="*/ 268357 w 365206"/>
              <a:gd name="connsiteY3" fmla="*/ 328091 h 989490"/>
              <a:gd name="connsiteX4" fmla="*/ 337931 w 365206"/>
              <a:gd name="connsiteY4" fmla="*/ 904560 h 989490"/>
              <a:gd name="connsiteX5" fmla="*/ 357809 w 365206"/>
              <a:gd name="connsiteY5" fmla="*/ 964195 h 98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206" h="989490">
                <a:moveTo>
                  <a:pt x="0" y="924439"/>
                </a:moveTo>
                <a:cubicBezTo>
                  <a:pt x="21535" y="718202"/>
                  <a:pt x="43070" y="511965"/>
                  <a:pt x="69574" y="357908"/>
                </a:cubicBezTo>
                <a:cubicBezTo>
                  <a:pt x="96078" y="203851"/>
                  <a:pt x="125896" y="5068"/>
                  <a:pt x="159026" y="99"/>
                </a:cubicBezTo>
                <a:cubicBezTo>
                  <a:pt x="192156" y="-4870"/>
                  <a:pt x="238540" y="177348"/>
                  <a:pt x="268357" y="328091"/>
                </a:cubicBezTo>
                <a:cubicBezTo>
                  <a:pt x="298174" y="478834"/>
                  <a:pt x="323022" y="798543"/>
                  <a:pt x="337931" y="904560"/>
                </a:cubicBezTo>
                <a:cubicBezTo>
                  <a:pt x="352840" y="1010577"/>
                  <a:pt x="377687" y="1000639"/>
                  <a:pt x="357809" y="964195"/>
                </a:cubicBezTo>
              </a:path>
            </a:pathLst>
          </a:custGeom>
          <a:noFill/>
          <a:ln w="25400">
            <a:solidFill>
              <a:srgbClr val="FF99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A501E346-04F0-4D4E-96CE-22523454A421}"/>
              </a:ext>
            </a:extLst>
          </p:cNvPr>
          <p:cNvSpPr/>
          <p:nvPr/>
        </p:nvSpPr>
        <p:spPr>
          <a:xfrm>
            <a:off x="7483489" y="3865908"/>
            <a:ext cx="448259" cy="1269842"/>
          </a:xfrm>
          <a:custGeom>
            <a:avLst/>
            <a:gdLst>
              <a:gd name="connsiteX0" fmla="*/ 0 w 365206"/>
              <a:gd name="connsiteY0" fmla="*/ 924439 h 989490"/>
              <a:gd name="connsiteX1" fmla="*/ 69574 w 365206"/>
              <a:gd name="connsiteY1" fmla="*/ 357908 h 989490"/>
              <a:gd name="connsiteX2" fmla="*/ 159026 w 365206"/>
              <a:gd name="connsiteY2" fmla="*/ 99 h 989490"/>
              <a:gd name="connsiteX3" fmla="*/ 268357 w 365206"/>
              <a:gd name="connsiteY3" fmla="*/ 328091 h 989490"/>
              <a:gd name="connsiteX4" fmla="*/ 337931 w 365206"/>
              <a:gd name="connsiteY4" fmla="*/ 904560 h 989490"/>
              <a:gd name="connsiteX5" fmla="*/ 357809 w 365206"/>
              <a:gd name="connsiteY5" fmla="*/ 964195 h 98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206" h="989490">
                <a:moveTo>
                  <a:pt x="0" y="924439"/>
                </a:moveTo>
                <a:cubicBezTo>
                  <a:pt x="21535" y="718202"/>
                  <a:pt x="43070" y="511965"/>
                  <a:pt x="69574" y="357908"/>
                </a:cubicBezTo>
                <a:cubicBezTo>
                  <a:pt x="96078" y="203851"/>
                  <a:pt x="125896" y="5068"/>
                  <a:pt x="159026" y="99"/>
                </a:cubicBezTo>
                <a:cubicBezTo>
                  <a:pt x="192156" y="-4870"/>
                  <a:pt x="238540" y="177348"/>
                  <a:pt x="268357" y="328091"/>
                </a:cubicBezTo>
                <a:cubicBezTo>
                  <a:pt x="298174" y="478834"/>
                  <a:pt x="323022" y="798543"/>
                  <a:pt x="337931" y="904560"/>
                </a:cubicBezTo>
                <a:cubicBezTo>
                  <a:pt x="352840" y="1010577"/>
                  <a:pt x="377687" y="1000639"/>
                  <a:pt x="357809" y="964195"/>
                </a:cubicBezTo>
              </a:path>
            </a:pathLst>
          </a:custGeom>
          <a:noFill/>
          <a:ln w="38100">
            <a:solidFill>
              <a:srgbClr val="FF99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Connector: Curved 10">
            <a:extLst>
              <a:ext uri="{FF2B5EF4-FFF2-40B4-BE49-F238E27FC236}">
                <a16:creationId xmlns:a16="http://schemas.microsoft.com/office/drawing/2014/main" id="{152F644F-91EC-48EB-8740-1DB3A831F2BA}"/>
              </a:ext>
            </a:extLst>
          </p:cNvPr>
          <p:cNvCxnSpPr>
            <a:cxnSpLocks/>
          </p:cNvCxnSpPr>
          <p:nvPr/>
        </p:nvCxnSpPr>
        <p:spPr>
          <a:xfrm rot="16200000" flipH="1">
            <a:off x="8198030" y="3194625"/>
            <a:ext cx="827590" cy="325840"/>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C83F06D-9077-446E-8470-B19119C92B56}"/>
              </a:ext>
            </a:extLst>
          </p:cNvPr>
          <p:cNvSpPr txBox="1"/>
          <p:nvPr/>
        </p:nvSpPr>
        <p:spPr>
          <a:xfrm>
            <a:off x="7989788" y="2333930"/>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13" name="Connector: Curved 12">
            <a:extLst>
              <a:ext uri="{FF2B5EF4-FFF2-40B4-BE49-F238E27FC236}">
                <a16:creationId xmlns:a16="http://schemas.microsoft.com/office/drawing/2014/main" id="{1642AA3A-FEEE-4994-8DF9-006AF9271BB4}"/>
              </a:ext>
            </a:extLst>
          </p:cNvPr>
          <p:cNvCxnSpPr>
            <a:cxnSpLocks/>
          </p:cNvCxnSpPr>
          <p:nvPr/>
        </p:nvCxnSpPr>
        <p:spPr>
          <a:xfrm rot="5400000">
            <a:off x="9516078" y="3241332"/>
            <a:ext cx="758578" cy="314137"/>
          </a:xfrm>
          <a:prstGeom prst="curvedConnector3">
            <a:avLst>
              <a:gd name="adj1" fmla="val 50000"/>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EC3570D-A7D6-48F4-86A6-F8592EDDBA89}"/>
              </a:ext>
            </a:extLst>
          </p:cNvPr>
          <p:cNvSpPr txBox="1"/>
          <p:nvPr/>
        </p:nvSpPr>
        <p:spPr>
          <a:xfrm>
            <a:off x="9365676" y="2418548"/>
            <a:ext cx="1434432" cy="584775"/>
          </a:xfrm>
          <a:prstGeom prst="rect">
            <a:avLst/>
          </a:prstGeom>
          <a:noFill/>
          <a:ln>
            <a:noFill/>
          </a:ln>
        </p:spPr>
        <p:txBody>
          <a:bodyPr wrap="none" rtlCol="0">
            <a:spAutoFit/>
          </a:bodyPr>
          <a:lstStyle/>
          <a:p>
            <a:r>
              <a:rPr lang="en-US" sz="1600" dirty="0">
                <a:solidFill>
                  <a:srgbClr val="92D050"/>
                </a:solidFill>
              </a:rPr>
              <a:t>reflects twice</a:t>
            </a:r>
          </a:p>
          <a:p>
            <a:r>
              <a:rPr lang="en-US" sz="1600" dirty="0">
                <a:solidFill>
                  <a:srgbClr val="92D050"/>
                </a:solidFill>
              </a:rPr>
              <a:t>(inverts nonce)</a:t>
            </a:r>
          </a:p>
        </p:txBody>
      </p:sp>
      <p:cxnSp>
        <p:nvCxnSpPr>
          <p:cNvPr id="15" name="Connector: Curved 14">
            <a:extLst>
              <a:ext uri="{FF2B5EF4-FFF2-40B4-BE49-F238E27FC236}">
                <a16:creationId xmlns:a16="http://schemas.microsoft.com/office/drawing/2014/main" id="{2FFA0EDC-D0CE-490B-855D-5A4E0A1B58C9}"/>
              </a:ext>
            </a:extLst>
          </p:cNvPr>
          <p:cNvCxnSpPr>
            <a:cxnSpLocks/>
            <a:stCxn id="16" idx="2"/>
          </p:cNvCxnSpPr>
          <p:nvPr/>
        </p:nvCxnSpPr>
        <p:spPr>
          <a:xfrm rot="5400000">
            <a:off x="10877344" y="3866534"/>
            <a:ext cx="510823" cy="233524"/>
          </a:xfrm>
          <a:prstGeom prst="curvedConnector3">
            <a:avLst/>
          </a:prstGeom>
          <a:ln>
            <a:solidFill>
              <a:srgbClr val="FF6699"/>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983827B-5A24-440A-B864-32F15EB2BE63}"/>
              </a:ext>
            </a:extLst>
          </p:cNvPr>
          <p:cNvSpPr txBox="1"/>
          <p:nvPr/>
        </p:nvSpPr>
        <p:spPr>
          <a:xfrm>
            <a:off x="10532301" y="3143110"/>
            <a:ext cx="1434432" cy="584775"/>
          </a:xfrm>
          <a:prstGeom prst="rect">
            <a:avLst/>
          </a:prstGeom>
          <a:noFill/>
        </p:spPr>
        <p:txBody>
          <a:bodyPr wrap="none" rtlCol="0">
            <a:spAutoFit/>
          </a:bodyPr>
          <a:lstStyle/>
          <a:p>
            <a:r>
              <a:rPr lang="en-US" sz="1600" dirty="0">
                <a:solidFill>
                  <a:srgbClr val="FF6699"/>
                </a:solidFill>
              </a:rPr>
              <a:t>reflects thrice</a:t>
            </a:r>
          </a:p>
          <a:p>
            <a:r>
              <a:rPr lang="en-US" sz="1600" dirty="0">
                <a:solidFill>
                  <a:srgbClr val="FF6699"/>
                </a:solidFill>
              </a:rPr>
              <a:t>(inverts nonce)</a:t>
            </a:r>
          </a:p>
        </p:txBody>
      </p:sp>
      <p:cxnSp>
        <p:nvCxnSpPr>
          <p:cNvPr id="17" name="Straight Arrow Connector 16">
            <a:extLst>
              <a:ext uri="{FF2B5EF4-FFF2-40B4-BE49-F238E27FC236}">
                <a16:creationId xmlns:a16="http://schemas.microsoft.com/office/drawing/2014/main" id="{C467F151-EEB0-40DB-A818-CCA8C2FD8E0D}"/>
              </a:ext>
            </a:extLst>
          </p:cNvPr>
          <p:cNvCxnSpPr/>
          <p:nvPr/>
        </p:nvCxnSpPr>
        <p:spPr>
          <a:xfrm>
            <a:off x="7360749" y="3688897"/>
            <a:ext cx="373380" cy="0"/>
          </a:xfrm>
          <a:prstGeom prst="straightConnector1">
            <a:avLst/>
          </a:prstGeom>
          <a:ln>
            <a:solidFill>
              <a:schemeClr val="accent6">
                <a:lumMod val="75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18" name="Straight Arrow Connector 17">
            <a:extLst>
              <a:ext uri="{FF2B5EF4-FFF2-40B4-BE49-F238E27FC236}">
                <a16:creationId xmlns:a16="http://schemas.microsoft.com/office/drawing/2014/main" id="{4AEA47EC-246F-41B0-8E83-228269402B5E}"/>
              </a:ext>
            </a:extLst>
          </p:cNvPr>
          <p:cNvCxnSpPr>
            <a:cxnSpLocks/>
          </p:cNvCxnSpPr>
          <p:nvPr/>
        </p:nvCxnSpPr>
        <p:spPr>
          <a:xfrm flipH="1">
            <a:off x="6868015" y="6596660"/>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19" name="Straight Arrow Connector 18">
            <a:extLst>
              <a:ext uri="{FF2B5EF4-FFF2-40B4-BE49-F238E27FC236}">
                <a16:creationId xmlns:a16="http://schemas.microsoft.com/office/drawing/2014/main" id="{B56CEE7B-8E58-4371-B71F-DBA2F8154938}"/>
              </a:ext>
            </a:extLst>
          </p:cNvPr>
          <p:cNvCxnSpPr>
            <a:cxnSpLocks/>
          </p:cNvCxnSpPr>
          <p:nvPr/>
        </p:nvCxnSpPr>
        <p:spPr>
          <a:xfrm flipH="1">
            <a:off x="7547439" y="6575014"/>
            <a:ext cx="346209" cy="0"/>
          </a:xfrm>
          <a:prstGeom prst="straightConnector1">
            <a:avLst/>
          </a:prstGeom>
          <a:ln>
            <a:solidFill>
              <a:srgbClr val="FF9999"/>
            </a:solidFill>
            <a:tailEnd type="triangle"/>
          </a:ln>
        </p:spPr>
        <p:style>
          <a:lnRef idx="3">
            <a:schemeClr val="accent6"/>
          </a:lnRef>
          <a:fillRef idx="0">
            <a:schemeClr val="accent6"/>
          </a:fillRef>
          <a:effectRef idx="2">
            <a:schemeClr val="accent6"/>
          </a:effectRef>
          <a:fontRef idx="minor">
            <a:schemeClr val="tx1"/>
          </a:fontRef>
        </p:style>
      </p:cxnSp>
      <p:cxnSp>
        <p:nvCxnSpPr>
          <p:cNvPr id="20" name="Straight Arrow Connector 19">
            <a:extLst>
              <a:ext uri="{FF2B5EF4-FFF2-40B4-BE49-F238E27FC236}">
                <a16:creationId xmlns:a16="http://schemas.microsoft.com/office/drawing/2014/main" id="{7E2D2165-C272-46C5-9D95-B438328A5B38}"/>
              </a:ext>
            </a:extLst>
          </p:cNvPr>
          <p:cNvCxnSpPr/>
          <p:nvPr/>
        </p:nvCxnSpPr>
        <p:spPr>
          <a:xfrm>
            <a:off x="6840844" y="3708775"/>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graphicFrame>
        <p:nvGraphicFramePr>
          <p:cNvPr id="21" name="Object 20">
            <a:extLst>
              <a:ext uri="{FF2B5EF4-FFF2-40B4-BE49-F238E27FC236}">
                <a16:creationId xmlns:a16="http://schemas.microsoft.com/office/drawing/2014/main" id="{B20DF63D-9369-42EE-98F0-441FC3919B90}"/>
              </a:ext>
            </a:extLst>
          </p:cNvPr>
          <p:cNvGraphicFramePr>
            <a:graphicFrameLocks noChangeAspect="1"/>
          </p:cNvGraphicFramePr>
          <p:nvPr>
            <p:extLst>
              <p:ext uri="{D42A27DB-BD31-4B8C-83A1-F6EECF244321}">
                <p14:modId xmlns:p14="http://schemas.microsoft.com/office/powerpoint/2010/main" val="551990678"/>
              </p:ext>
            </p:extLst>
          </p:nvPr>
        </p:nvGraphicFramePr>
        <p:xfrm>
          <a:off x="126477" y="2785096"/>
          <a:ext cx="5701821" cy="4025279"/>
        </p:xfrm>
        <a:graphic>
          <a:graphicData uri="http://schemas.openxmlformats.org/presentationml/2006/ole">
            <mc:AlternateContent xmlns:mc="http://schemas.openxmlformats.org/markup-compatibility/2006">
              <mc:Choice xmlns:v="urn:schemas-microsoft-com:vml" Requires="v">
                <p:oleObj name="Bitmap Image" r:id="rId6" imgW="6019920" imgH="3505320" progId="Paint.Picture">
                  <p:embed/>
                </p:oleObj>
              </mc:Choice>
              <mc:Fallback>
                <p:oleObj name="Bitmap Image" r:id="rId6" imgW="6019920" imgH="3505320" progId="Paint.Picture">
                  <p:embed/>
                  <p:pic>
                    <p:nvPicPr>
                      <p:cNvPr id="19" name="Object 18">
                        <a:extLst>
                          <a:ext uri="{FF2B5EF4-FFF2-40B4-BE49-F238E27FC236}">
                            <a16:creationId xmlns:a16="http://schemas.microsoft.com/office/drawing/2014/main" id="{85D61A60-C9F2-4AA0-853B-E1410CAB1BC9}"/>
                          </a:ext>
                        </a:extLst>
                      </p:cNvPr>
                      <p:cNvPicPr>
                        <a:picLocks noChangeAspect="1" noChangeArrowheads="1"/>
                      </p:cNvPicPr>
                      <p:nvPr/>
                    </p:nvPicPr>
                    <p:blipFill>
                      <a:blip r:embed="rId7"/>
                      <a:srcRect/>
                      <a:stretch>
                        <a:fillRect/>
                      </a:stretch>
                    </p:blipFill>
                    <p:spPr bwMode="auto">
                      <a:xfrm>
                        <a:off x="126477" y="2785096"/>
                        <a:ext cx="5701821" cy="4025279"/>
                      </a:xfrm>
                      <a:prstGeom prst="rect">
                        <a:avLst/>
                      </a:prstGeom>
                      <a:noFill/>
                    </p:spPr>
                  </p:pic>
                </p:oleObj>
              </mc:Fallback>
            </mc:AlternateContent>
          </a:graphicData>
        </a:graphic>
      </p:graphicFrame>
      <p:sp>
        <p:nvSpPr>
          <p:cNvPr id="22" name="Freeform: Shape 21">
            <a:extLst>
              <a:ext uri="{FF2B5EF4-FFF2-40B4-BE49-F238E27FC236}">
                <a16:creationId xmlns:a16="http://schemas.microsoft.com/office/drawing/2014/main" id="{83D5BEC9-FC92-45BD-B38E-E58ED43ECD21}"/>
              </a:ext>
            </a:extLst>
          </p:cNvPr>
          <p:cNvSpPr/>
          <p:nvPr/>
        </p:nvSpPr>
        <p:spPr>
          <a:xfrm>
            <a:off x="2120788" y="3897271"/>
            <a:ext cx="1179200" cy="2374668"/>
          </a:xfrm>
          <a:custGeom>
            <a:avLst/>
            <a:gdLst>
              <a:gd name="connsiteX0" fmla="*/ 0 w 1158240"/>
              <a:gd name="connsiteY0" fmla="*/ 25939 h 1976250"/>
              <a:gd name="connsiteX1" fmla="*/ 72044 w 1158240"/>
              <a:gd name="connsiteY1" fmla="*/ 14855 h 1976250"/>
              <a:gd name="connsiteX2" fmla="*/ 138546 w 1158240"/>
              <a:gd name="connsiteY2" fmla="*/ 203277 h 1976250"/>
              <a:gd name="connsiteX3" fmla="*/ 243840 w 1158240"/>
              <a:gd name="connsiteY3" fmla="*/ 951423 h 1976250"/>
              <a:gd name="connsiteX4" fmla="*/ 365760 w 1158240"/>
              <a:gd name="connsiteY4" fmla="*/ 1671859 h 1976250"/>
              <a:gd name="connsiteX5" fmla="*/ 437804 w 1158240"/>
              <a:gd name="connsiteY5" fmla="*/ 1876906 h 1976250"/>
              <a:gd name="connsiteX6" fmla="*/ 465513 w 1158240"/>
              <a:gd name="connsiteY6" fmla="*/ 1948950 h 1976250"/>
              <a:gd name="connsiteX7" fmla="*/ 504306 w 1158240"/>
              <a:gd name="connsiteY7" fmla="*/ 1960034 h 1976250"/>
              <a:gd name="connsiteX8" fmla="*/ 576349 w 1158240"/>
              <a:gd name="connsiteY8" fmla="*/ 1732819 h 1976250"/>
              <a:gd name="connsiteX9" fmla="*/ 670560 w 1158240"/>
              <a:gd name="connsiteY9" fmla="*/ 1256223 h 1976250"/>
              <a:gd name="connsiteX10" fmla="*/ 764771 w 1158240"/>
              <a:gd name="connsiteY10" fmla="*/ 557954 h 1976250"/>
              <a:gd name="connsiteX11" fmla="*/ 803564 w 1158240"/>
              <a:gd name="connsiteY11" fmla="*/ 325197 h 1976250"/>
              <a:gd name="connsiteX12" fmla="*/ 858982 w 1158240"/>
              <a:gd name="connsiteY12" fmla="*/ 125692 h 1976250"/>
              <a:gd name="connsiteX13" fmla="*/ 897775 w 1158240"/>
              <a:gd name="connsiteY13" fmla="*/ 25939 h 1976250"/>
              <a:gd name="connsiteX14" fmla="*/ 936567 w 1158240"/>
              <a:gd name="connsiteY14" fmla="*/ 9314 h 1976250"/>
              <a:gd name="connsiteX15" fmla="*/ 969818 w 1158240"/>
              <a:gd name="connsiteY15" fmla="*/ 37023 h 1976250"/>
              <a:gd name="connsiteX16" fmla="*/ 1058487 w 1158240"/>
              <a:gd name="connsiteY16" fmla="*/ 380615 h 1976250"/>
              <a:gd name="connsiteX17" fmla="*/ 1158240 w 1158240"/>
              <a:gd name="connsiteY17" fmla="*/ 973590 h 19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58240" h="1976250">
                <a:moveTo>
                  <a:pt x="0" y="25939"/>
                </a:moveTo>
                <a:cubicBezTo>
                  <a:pt x="24476" y="5619"/>
                  <a:pt x="48953" y="-14701"/>
                  <a:pt x="72044" y="14855"/>
                </a:cubicBezTo>
                <a:cubicBezTo>
                  <a:pt x="95135" y="44411"/>
                  <a:pt x="109913" y="47182"/>
                  <a:pt x="138546" y="203277"/>
                </a:cubicBezTo>
                <a:cubicBezTo>
                  <a:pt x="167179" y="359372"/>
                  <a:pt x="205971" y="706659"/>
                  <a:pt x="243840" y="951423"/>
                </a:cubicBezTo>
                <a:cubicBezTo>
                  <a:pt x="281709" y="1196187"/>
                  <a:pt x="333433" y="1517612"/>
                  <a:pt x="365760" y="1671859"/>
                </a:cubicBezTo>
                <a:cubicBezTo>
                  <a:pt x="398087" y="1826106"/>
                  <a:pt x="421178" y="1830724"/>
                  <a:pt x="437804" y="1876906"/>
                </a:cubicBezTo>
                <a:cubicBezTo>
                  <a:pt x="454430" y="1923088"/>
                  <a:pt x="454429" y="1935095"/>
                  <a:pt x="465513" y="1948950"/>
                </a:cubicBezTo>
                <a:cubicBezTo>
                  <a:pt x="476597" y="1962805"/>
                  <a:pt x="485833" y="1996056"/>
                  <a:pt x="504306" y="1960034"/>
                </a:cubicBezTo>
                <a:cubicBezTo>
                  <a:pt x="522779" y="1924012"/>
                  <a:pt x="548640" y="1850121"/>
                  <a:pt x="576349" y="1732819"/>
                </a:cubicBezTo>
                <a:cubicBezTo>
                  <a:pt x="604058" y="1615517"/>
                  <a:pt x="639156" y="1452034"/>
                  <a:pt x="670560" y="1256223"/>
                </a:cubicBezTo>
                <a:cubicBezTo>
                  <a:pt x="701964" y="1060412"/>
                  <a:pt x="742604" y="713125"/>
                  <a:pt x="764771" y="557954"/>
                </a:cubicBezTo>
                <a:cubicBezTo>
                  <a:pt x="786938" y="402783"/>
                  <a:pt x="787862" y="397241"/>
                  <a:pt x="803564" y="325197"/>
                </a:cubicBezTo>
                <a:cubicBezTo>
                  <a:pt x="819266" y="253153"/>
                  <a:pt x="843280" y="175568"/>
                  <a:pt x="858982" y="125692"/>
                </a:cubicBezTo>
                <a:cubicBezTo>
                  <a:pt x="874684" y="75816"/>
                  <a:pt x="884844" y="45335"/>
                  <a:pt x="897775" y="25939"/>
                </a:cubicBezTo>
                <a:cubicBezTo>
                  <a:pt x="910706" y="6543"/>
                  <a:pt x="924560" y="7467"/>
                  <a:pt x="936567" y="9314"/>
                </a:cubicBezTo>
                <a:cubicBezTo>
                  <a:pt x="948574" y="11161"/>
                  <a:pt x="949498" y="-24861"/>
                  <a:pt x="969818" y="37023"/>
                </a:cubicBezTo>
                <a:cubicBezTo>
                  <a:pt x="990138" y="98907"/>
                  <a:pt x="1027083" y="224521"/>
                  <a:pt x="1058487" y="380615"/>
                </a:cubicBezTo>
                <a:cubicBezTo>
                  <a:pt x="1089891" y="536710"/>
                  <a:pt x="1124065" y="755150"/>
                  <a:pt x="1158240" y="973590"/>
                </a:cubicBezTo>
              </a:path>
            </a:pathLst>
          </a:custGeom>
          <a:noFill/>
          <a:ln w="2540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C88687A0-F5F1-4DCC-9E5B-D65159D80EE6}"/>
              </a:ext>
            </a:extLst>
          </p:cNvPr>
          <p:cNvSpPr/>
          <p:nvPr/>
        </p:nvSpPr>
        <p:spPr>
          <a:xfrm flipH="1">
            <a:off x="841670" y="3885640"/>
            <a:ext cx="1242294" cy="2463120"/>
          </a:xfrm>
          <a:custGeom>
            <a:avLst/>
            <a:gdLst>
              <a:gd name="connsiteX0" fmla="*/ 0 w 1158240"/>
              <a:gd name="connsiteY0" fmla="*/ 25939 h 1976250"/>
              <a:gd name="connsiteX1" fmla="*/ 72044 w 1158240"/>
              <a:gd name="connsiteY1" fmla="*/ 14855 h 1976250"/>
              <a:gd name="connsiteX2" fmla="*/ 138546 w 1158240"/>
              <a:gd name="connsiteY2" fmla="*/ 203277 h 1976250"/>
              <a:gd name="connsiteX3" fmla="*/ 243840 w 1158240"/>
              <a:gd name="connsiteY3" fmla="*/ 951423 h 1976250"/>
              <a:gd name="connsiteX4" fmla="*/ 365760 w 1158240"/>
              <a:gd name="connsiteY4" fmla="*/ 1671859 h 1976250"/>
              <a:gd name="connsiteX5" fmla="*/ 437804 w 1158240"/>
              <a:gd name="connsiteY5" fmla="*/ 1876906 h 1976250"/>
              <a:gd name="connsiteX6" fmla="*/ 465513 w 1158240"/>
              <a:gd name="connsiteY6" fmla="*/ 1948950 h 1976250"/>
              <a:gd name="connsiteX7" fmla="*/ 504306 w 1158240"/>
              <a:gd name="connsiteY7" fmla="*/ 1960034 h 1976250"/>
              <a:gd name="connsiteX8" fmla="*/ 576349 w 1158240"/>
              <a:gd name="connsiteY8" fmla="*/ 1732819 h 1976250"/>
              <a:gd name="connsiteX9" fmla="*/ 670560 w 1158240"/>
              <a:gd name="connsiteY9" fmla="*/ 1256223 h 1976250"/>
              <a:gd name="connsiteX10" fmla="*/ 764771 w 1158240"/>
              <a:gd name="connsiteY10" fmla="*/ 557954 h 1976250"/>
              <a:gd name="connsiteX11" fmla="*/ 803564 w 1158240"/>
              <a:gd name="connsiteY11" fmla="*/ 325197 h 1976250"/>
              <a:gd name="connsiteX12" fmla="*/ 858982 w 1158240"/>
              <a:gd name="connsiteY12" fmla="*/ 125692 h 1976250"/>
              <a:gd name="connsiteX13" fmla="*/ 897775 w 1158240"/>
              <a:gd name="connsiteY13" fmla="*/ 25939 h 1976250"/>
              <a:gd name="connsiteX14" fmla="*/ 936567 w 1158240"/>
              <a:gd name="connsiteY14" fmla="*/ 9314 h 1976250"/>
              <a:gd name="connsiteX15" fmla="*/ 969818 w 1158240"/>
              <a:gd name="connsiteY15" fmla="*/ 37023 h 1976250"/>
              <a:gd name="connsiteX16" fmla="*/ 1058487 w 1158240"/>
              <a:gd name="connsiteY16" fmla="*/ 380615 h 1976250"/>
              <a:gd name="connsiteX17" fmla="*/ 1158240 w 1158240"/>
              <a:gd name="connsiteY17" fmla="*/ 973590 h 19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58240" h="1976250">
                <a:moveTo>
                  <a:pt x="0" y="25939"/>
                </a:moveTo>
                <a:cubicBezTo>
                  <a:pt x="24476" y="5619"/>
                  <a:pt x="48953" y="-14701"/>
                  <a:pt x="72044" y="14855"/>
                </a:cubicBezTo>
                <a:cubicBezTo>
                  <a:pt x="95135" y="44411"/>
                  <a:pt x="109913" y="47182"/>
                  <a:pt x="138546" y="203277"/>
                </a:cubicBezTo>
                <a:cubicBezTo>
                  <a:pt x="167179" y="359372"/>
                  <a:pt x="205971" y="706659"/>
                  <a:pt x="243840" y="951423"/>
                </a:cubicBezTo>
                <a:cubicBezTo>
                  <a:pt x="281709" y="1196187"/>
                  <a:pt x="333433" y="1517612"/>
                  <a:pt x="365760" y="1671859"/>
                </a:cubicBezTo>
                <a:cubicBezTo>
                  <a:pt x="398087" y="1826106"/>
                  <a:pt x="421178" y="1830724"/>
                  <a:pt x="437804" y="1876906"/>
                </a:cubicBezTo>
                <a:cubicBezTo>
                  <a:pt x="454430" y="1923088"/>
                  <a:pt x="454429" y="1935095"/>
                  <a:pt x="465513" y="1948950"/>
                </a:cubicBezTo>
                <a:cubicBezTo>
                  <a:pt x="476597" y="1962805"/>
                  <a:pt x="485833" y="1996056"/>
                  <a:pt x="504306" y="1960034"/>
                </a:cubicBezTo>
                <a:cubicBezTo>
                  <a:pt x="522779" y="1924012"/>
                  <a:pt x="548640" y="1850121"/>
                  <a:pt x="576349" y="1732819"/>
                </a:cubicBezTo>
                <a:cubicBezTo>
                  <a:pt x="604058" y="1615517"/>
                  <a:pt x="639156" y="1452034"/>
                  <a:pt x="670560" y="1256223"/>
                </a:cubicBezTo>
                <a:cubicBezTo>
                  <a:pt x="701964" y="1060412"/>
                  <a:pt x="742604" y="713125"/>
                  <a:pt x="764771" y="557954"/>
                </a:cubicBezTo>
                <a:cubicBezTo>
                  <a:pt x="786938" y="402783"/>
                  <a:pt x="787862" y="397241"/>
                  <a:pt x="803564" y="325197"/>
                </a:cubicBezTo>
                <a:cubicBezTo>
                  <a:pt x="819266" y="253153"/>
                  <a:pt x="843280" y="175568"/>
                  <a:pt x="858982" y="125692"/>
                </a:cubicBezTo>
                <a:cubicBezTo>
                  <a:pt x="874684" y="75816"/>
                  <a:pt x="884844" y="45335"/>
                  <a:pt x="897775" y="25939"/>
                </a:cubicBezTo>
                <a:cubicBezTo>
                  <a:pt x="910706" y="6543"/>
                  <a:pt x="924560" y="7467"/>
                  <a:pt x="936567" y="9314"/>
                </a:cubicBezTo>
                <a:cubicBezTo>
                  <a:pt x="948574" y="11161"/>
                  <a:pt x="949498" y="-24861"/>
                  <a:pt x="969818" y="37023"/>
                </a:cubicBezTo>
                <a:cubicBezTo>
                  <a:pt x="990138" y="98907"/>
                  <a:pt x="1027083" y="224521"/>
                  <a:pt x="1058487" y="380615"/>
                </a:cubicBezTo>
                <a:cubicBezTo>
                  <a:pt x="1089891" y="536710"/>
                  <a:pt x="1124065" y="755150"/>
                  <a:pt x="1158240" y="973590"/>
                </a:cubicBez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084BC6AF-14EC-4B63-AB8C-290F645E4B0E}"/>
              </a:ext>
            </a:extLst>
          </p:cNvPr>
          <p:cNvSpPr/>
          <p:nvPr/>
        </p:nvSpPr>
        <p:spPr>
          <a:xfrm>
            <a:off x="3325094" y="3943060"/>
            <a:ext cx="930948" cy="2375825"/>
          </a:xfrm>
          <a:custGeom>
            <a:avLst/>
            <a:gdLst>
              <a:gd name="connsiteX0" fmla="*/ 0 w 914400"/>
              <a:gd name="connsiteY0" fmla="*/ 983831 h 1959928"/>
              <a:gd name="connsiteX1" fmla="*/ 72044 w 914400"/>
              <a:gd name="connsiteY1" fmla="*/ 1438260 h 1959928"/>
              <a:gd name="connsiteX2" fmla="*/ 127462 w 914400"/>
              <a:gd name="connsiteY2" fmla="*/ 1715351 h 1959928"/>
              <a:gd name="connsiteX3" fmla="*/ 199506 w 914400"/>
              <a:gd name="connsiteY3" fmla="*/ 1942566 h 1959928"/>
              <a:gd name="connsiteX4" fmla="*/ 199506 w 914400"/>
              <a:gd name="connsiteY4" fmla="*/ 1942566 h 1959928"/>
              <a:gd name="connsiteX5" fmla="*/ 227215 w 914400"/>
              <a:gd name="connsiteY5" fmla="*/ 1959191 h 1959928"/>
              <a:gd name="connsiteX6" fmla="*/ 271550 w 914400"/>
              <a:gd name="connsiteY6" fmla="*/ 1914857 h 1959928"/>
              <a:gd name="connsiteX7" fmla="*/ 310342 w 914400"/>
              <a:gd name="connsiteY7" fmla="*/ 1781853 h 1959928"/>
              <a:gd name="connsiteX8" fmla="*/ 376844 w 914400"/>
              <a:gd name="connsiteY8" fmla="*/ 1465970 h 1959928"/>
              <a:gd name="connsiteX9" fmla="*/ 454430 w 914400"/>
              <a:gd name="connsiteY9" fmla="*/ 972748 h 1959928"/>
              <a:gd name="connsiteX10" fmla="*/ 515390 w 914400"/>
              <a:gd name="connsiteY10" fmla="*/ 623613 h 1959928"/>
              <a:gd name="connsiteX11" fmla="*/ 565266 w 914400"/>
              <a:gd name="connsiteY11" fmla="*/ 263395 h 1959928"/>
              <a:gd name="connsiteX12" fmla="*/ 592975 w 914400"/>
              <a:gd name="connsiteY12" fmla="*/ 141475 h 1959928"/>
              <a:gd name="connsiteX13" fmla="*/ 626226 w 914400"/>
              <a:gd name="connsiteY13" fmla="*/ 36180 h 1959928"/>
              <a:gd name="connsiteX14" fmla="*/ 670560 w 914400"/>
              <a:gd name="connsiteY14" fmla="*/ 2930 h 1959928"/>
              <a:gd name="connsiteX15" fmla="*/ 725979 w 914400"/>
              <a:gd name="connsiteY15" fmla="*/ 36180 h 1959928"/>
              <a:gd name="connsiteX16" fmla="*/ 803564 w 914400"/>
              <a:gd name="connsiteY16" fmla="*/ 307730 h 1959928"/>
              <a:gd name="connsiteX17" fmla="*/ 914400 w 914400"/>
              <a:gd name="connsiteY17" fmla="*/ 972748 h 1959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14400" h="1959928">
                <a:moveTo>
                  <a:pt x="0" y="983831"/>
                </a:moveTo>
                <a:cubicBezTo>
                  <a:pt x="25400" y="1150085"/>
                  <a:pt x="50800" y="1316340"/>
                  <a:pt x="72044" y="1438260"/>
                </a:cubicBezTo>
                <a:cubicBezTo>
                  <a:pt x="93288" y="1560180"/>
                  <a:pt x="106218" y="1631300"/>
                  <a:pt x="127462" y="1715351"/>
                </a:cubicBezTo>
                <a:cubicBezTo>
                  <a:pt x="148706" y="1799402"/>
                  <a:pt x="199506" y="1942566"/>
                  <a:pt x="199506" y="1942566"/>
                </a:cubicBezTo>
                <a:lnTo>
                  <a:pt x="199506" y="1942566"/>
                </a:lnTo>
                <a:cubicBezTo>
                  <a:pt x="204124" y="1945337"/>
                  <a:pt x="215208" y="1963809"/>
                  <a:pt x="227215" y="1959191"/>
                </a:cubicBezTo>
                <a:cubicBezTo>
                  <a:pt x="239222" y="1954573"/>
                  <a:pt x="257696" y="1944413"/>
                  <a:pt x="271550" y="1914857"/>
                </a:cubicBezTo>
                <a:cubicBezTo>
                  <a:pt x="285405" y="1885301"/>
                  <a:pt x="292793" y="1856667"/>
                  <a:pt x="310342" y="1781853"/>
                </a:cubicBezTo>
                <a:cubicBezTo>
                  <a:pt x="327891" y="1707039"/>
                  <a:pt x="352829" y="1600821"/>
                  <a:pt x="376844" y="1465970"/>
                </a:cubicBezTo>
                <a:cubicBezTo>
                  <a:pt x="400859" y="1331119"/>
                  <a:pt x="431339" y="1113141"/>
                  <a:pt x="454430" y="972748"/>
                </a:cubicBezTo>
                <a:cubicBezTo>
                  <a:pt x="477521" y="832355"/>
                  <a:pt x="496917" y="741838"/>
                  <a:pt x="515390" y="623613"/>
                </a:cubicBezTo>
                <a:cubicBezTo>
                  <a:pt x="533863" y="505388"/>
                  <a:pt x="552335" y="343751"/>
                  <a:pt x="565266" y="263395"/>
                </a:cubicBezTo>
                <a:cubicBezTo>
                  <a:pt x="578197" y="183039"/>
                  <a:pt x="582815" y="179344"/>
                  <a:pt x="592975" y="141475"/>
                </a:cubicBezTo>
                <a:cubicBezTo>
                  <a:pt x="603135" y="103606"/>
                  <a:pt x="613295" y="59271"/>
                  <a:pt x="626226" y="36180"/>
                </a:cubicBezTo>
                <a:cubicBezTo>
                  <a:pt x="639157" y="13089"/>
                  <a:pt x="653935" y="2930"/>
                  <a:pt x="670560" y="2930"/>
                </a:cubicBezTo>
                <a:cubicBezTo>
                  <a:pt x="687185" y="2930"/>
                  <a:pt x="703812" y="-14620"/>
                  <a:pt x="725979" y="36180"/>
                </a:cubicBezTo>
                <a:cubicBezTo>
                  <a:pt x="748146" y="86980"/>
                  <a:pt x="772161" y="151635"/>
                  <a:pt x="803564" y="307730"/>
                </a:cubicBezTo>
                <a:cubicBezTo>
                  <a:pt x="834967" y="463825"/>
                  <a:pt x="874683" y="718286"/>
                  <a:pt x="914400" y="972748"/>
                </a:cubicBezTo>
              </a:path>
            </a:pathLst>
          </a:custGeom>
          <a:noFill/>
          <a:ln w="2540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Shape 24">
            <a:extLst>
              <a:ext uri="{FF2B5EF4-FFF2-40B4-BE49-F238E27FC236}">
                <a16:creationId xmlns:a16="http://schemas.microsoft.com/office/drawing/2014/main" id="{CF9C83C0-F218-4860-A0B9-C9B5F81A055B}"/>
              </a:ext>
            </a:extLst>
          </p:cNvPr>
          <p:cNvSpPr/>
          <p:nvPr/>
        </p:nvSpPr>
        <p:spPr>
          <a:xfrm>
            <a:off x="803566" y="3914774"/>
            <a:ext cx="1015622" cy="2300015"/>
          </a:xfrm>
          <a:custGeom>
            <a:avLst/>
            <a:gdLst>
              <a:gd name="connsiteX0" fmla="*/ 0 w 914400"/>
              <a:gd name="connsiteY0" fmla="*/ 983831 h 1959928"/>
              <a:gd name="connsiteX1" fmla="*/ 72044 w 914400"/>
              <a:gd name="connsiteY1" fmla="*/ 1438260 h 1959928"/>
              <a:gd name="connsiteX2" fmla="*/ 127462 w 914400"/>
              <a:gd name="connsiteY2" fmla="*/ 1715351 h 1959928"/>
              <a:gd name="connsiteX3" fmla="*/ 199506 w 914400"/>
              <a:gd name="connsiteY3" fmla="*/ 1942566 h 1959928"/>
              <a:gd name="connsiteX4" fmla="*/ 199506 w 914400"/>
              <a:gd name="connsiteY4" fmla="*/ 1942566 h 1959928"/>
              <a:gd name="connsiteX5" fmla="*/ 227215 w 914400"/>
              <a:gd name="connsiteY5" fmla="*/ 1959191 h 1959928"/>
              <a:gd name="connsiteX6" fmla="*/ 271550 w 914400"/>
              <a:gd name="connsiteY6" fmla="*/ 1914857 h 1959928"/>
              <a:gd name="connsiteX7" fmla="*/ 310342 w 914400"/>
              <a:gd name="connsiteY7" fmla="*/ 1781853 h 1959928"/>
              <a:gd name="connsiteX8" fmla="*/ 376844 w 914400"/>
              <a:gd name="connsiteY8" fmla="*/ 1465970 h 1959928"/>
              <a:gd name="connsiteX9" fmla="*/ 454430 w 914400"/>
              <a:gd name="connsiteY9" fmla="*/ 972748 h 1959928"/>
              <a:gd name="connsiteX10" fmla="*/ 515390 w 914400"/>
              <a:gd name="connsiteY10" fmla="*/ 623613 h 1959928"/>
              <a:gd name="connsiteX11" fmla="*/ 565266 w 914400"/>
              <a:gd name="connsiteY11" fmla="*/ 263395 h 1959928"/>
              <a:gd name="connsiteX12" fmla="*/ 592975 w 914400"/>
              <a:gd name="connsiteY12" fmla="*/ 141475 h 1959928"/>
              <a:gd name="connsiteX13" fmla="*/ 626226 w 914400"/>
              <a:gd name="connsiteY13" fmla="*/ 36180 h 1959928"/>
              <a:gd name="connsiteX14" fmla="*/ 670560 w 914400"/>
              <a:gd name="connsiteY14" fmla="*/ 2930 h 1959928"/>
              <a:gd name="connsiteX15" fmla="*/ 725979 w 914400"/>
              <a:gd name="connsiteY15" fmla="*/ 36180 h 1959928"/>
              <a:gd name="connsiteX16" fmla="*/ 803564 w 914400"/>
              <a:gd name="connsiteY16" fmla="*/ 307730 h 1959928"/>
              <a:gd name="connsiteX17" fmla="*/ 914400 w 914400"/>
              <a:gd name="connsiteY17" fmla="*/ 972748 h 1959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14400" h="1959928">
                <a:moveTo>
                  <a:pt x="0" y="983831"/>
                </a:moveTo>
                <a:cubicBezTo>
                  <a:pt x="25400" y="1150085"/>
                  <a:pt x="50800" y="1316340"/>
                  <a:pt x="72044" y="1438260"/>
                </a:cubicBezTo>
                <a:cubicBezTo>
                  <a:pt x="93288" y="1560180"/>
                  <a:pt x="106218" y="1631300"/>
                  <a:pt x="127462" y="1715351"/>
                </a:cubicBezTo>
                <a:cubicBezTo>
                  <a:pt x="148706" y="1799402"/>
                  <a:pt x="199506" y="1942566"/>
                  <a:pt x="199506" y="1942566"/>
                </a:cubicBezTo>
                <a:lnTo>
                  <a:pt x="199506" y="1942566"/>
                </a:lnTo>
                <a:cubicBezTo>
                  <a:pt x="204124" y="1945337"/>
                  <a:pt x="215208" y="1963809"/>
                  <a:pt x="227215" y="1959191"/>
                </a:cubicBezTo>
                <a:cubicBezTo>
                  <a:pt x="239222" y="1954573"/>
                  <a:pt x="257696" y="1944413"/>
                  <a:pt x="271550" y="1914857"/>
                </a:cubicBezTo>
                <a:cubicBezTo>
                  <a:pt x="285405" y="1885301"/>
                  <a:pt x="292793" y="1856667"/>
                  <a:pt x="310342" y="1781853"/>
                </a:cubicBezTo>
                <a:cubicBezTo>
                  <a:pt x="327891" y="1707039"/>
                  <a:pt x="352829" y="1600821"/>
                  <a:pt x="376844" y="1465970"/>
                </a:cubicBezTo>
                <a:cubicBezTo>
                  <a:pt x="400859" y="1331119"/>
                  <a:pt x="431339" y="1113141"/>
                  <a:pt x="454430" y="972748"/>
                </a:cubicBezTo>
                <a:cubicBezTo>
                  <a:pt x="477521" y="832355"/>
                  <a:pt x="496917" y="741838"/>
                  <a:pt x="515390" y="623613"/>
                </a:cubicBezTo>
                <a:cubicBezTo>
                  <a:pt x="533863" y="505388"/>
                  <a:pt x="552335" y="343751"/>
                  <a:pt x="565266" y="263395"/>
                </a:cubicBezTo>
                <a:cubicBezTo>
                  <a:pt x="578197" y="183039"/>
                  <a:pt x="582815" y="179344"/>
                  <a:pt x="592975" y="141475"/>
                </a:cubicBezTo>
                <a:cubicBezTo>
                  <a:pt x="603135" y="103606"/>
                  <a:pt x="613295" y="59271"/>
                  <a:pt x="626226" y="36180"/>
                </a:cubicBezTo>
                <a:cubicBezTo>
                  <a:pt x="639157" y="13089"/>
                  <a:pt x="653935" y="2930"/>
                  <a:pt x="670560" y="2930"/>
                </a:cubicBezTo>
                <a:cubicBezTo>
                  <a:pt x="687185" y="2930"/>
                  <a:pt x="703812" y="-14620"/>
                  <a:pt x="725979" y="36180"/>
                </a:cubicBezTo>
                <a:cubicBezTo>
                  <a:pt x="748146" y="86980"/>
                  <a:pt x="772161" y="151635"/>
                  <a:pt x="803564" y="307730"/>
                </a:cubicBezTo>
                <a:cubicBezTo>
                  <a:pt x="834967" y="463825"/>
                  <a:pt x="874683" y="718286"/>
                  <a:pt x="914400" y="972748"/>
                </a:cubicBezTo>
              </a:path>
            </a:pathLst>
          </a:custGeom>
          <a:noFill/>
          <a:ln w="254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 name="Connector: Curved 25">
            <a:extLst>
              <a:ext uri="{FF2B5EF4-FFF2-40B4-BE49-F238E27FC236}">
                <a16:creationId xmlns:a16="http://schemas.microsoft.com/office/drawing/2014/main" id="{54677B5B-16C7-4EC2-B61C-70A49530AE33}"/>
              </a:ext>
            </a:extLst>
          </p:cNvPr>
          <p:cNvCxnSpPr>
            <a:cxnSpLocks/>
          </p:cNvCxnSpPr>
          <p:nvPr/>
        </p:nvCxnSpPr>
        <p:spPr>
          <a:xfrm rot="16200000" flipH="1">
            <a:off x="2416444" y="3288428"/>
            <a:ext cx="768629" cy="292444"/>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7D862DF-CF79-4C22-A8CB-5012616D1F14}"/>
              </a:ext>
            </a:extLst>
          </p:cNvPr>
          <p:cNvSpPr txBox="1"/>
          <p:nvPr/>
        </p:nvSpPr>
        <p:spPr>
          <a:xfrm>
            <a:off x="2069319" y="2362503"/>
            <a:ext cx="1473132" cy="584775"/>
          </a:xfrm>
          <a:prstGeom prst="rect">
            <a:avLst/>
          </a:prstGeom>
          <a:noFill/>
        </p:spPr>
        <p:txBody>
          <a:bodyPr wrap="square" rtlCol="0">
            <a:spAutoFit/>
          </a:bodyPr>
          <a:lstStyle/>
          <a:p>
            <a:r>
              <a:rPr lang="en-US" sz="1600" dirty="0">
                <a:solidFill>
                  <a:srgbClr val="FF0000"/>
                </a:solidFill>
              </a:rPr>
              <a:t>reflects once</a:t>
            </a:r>
          </a:p>
          <a:p>
            <a:r>
              <a:rPr lang="en-US" sz="1600" dirty="0">
                <a:solidFill>
                  <a:srgbClr val="FF0000"/>
                </a:solidFill>
              </a:rPr>
              <a:t>(inverts nonce)</a:t>
            </a:r>
          </a:p>
        </p:txBody>
      </p:sp>
      <p:sp>
        <p:nvSpPr>
          <p:cNvPr id="28" name="TextBox 27">
            <a:extLst>
              <a:ext uri="{FF2B5EF4-FFF2-40B4-BE49-F238E27FC236}">
                <a16:creationId xmlns:a16="http://schemas.microsoft.com/office/drawing/2014/main" id="{7FB6A101-FC02-4482-9D54-398FC99914F0}"/>
              </a:ext>
            </a:extLst>
          </p:cNvPr>
          <p:cNvSpPr txBox="1"/>
          <p:nvPr/>
        </p:nvSpPr>
        <p:spPr>
          <a:xfrm>
            <a:off x="3433004" y="2284197"/>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nonce)</a:t>
            </a:r>
          </a:p>
        </p:txBody>
      </p:sp>
      <p:cxnSp>
        <p:nvCxnSpPr>
          <p:cNvPr id="29" name="Connector: Curved 28">
            <a:extLst>
              <a:ext uri="{FF2B5EF4-FFF2-40B4-BE49-F238E27FC236}">
                <a16:creationId xmlns:a16="http://schemas.microsoft.com/office/drawing/2014/main" id="{7C4F9053-F1A5-48F1-8079-3B538C0D58C4}"/>
              </a:ext>
            </a:extLst>
          </p:cNvPr>
          <p:cNvCxnSpPr>
            <a:cxnSpLocks/>
          </p:cNvCxnSpPr>
          <p:nvPr/>
        </p:nvCxnSpPr>
        <p:spPr>
          <a:xfrm rot="5400000">
            <a:off x="3801925" y="3209843"/>
            <a:ext cx="752727" cy="270928"/>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C3F890A-6723-45A4-96BF-61A73080300A}"/>
              </a:ext>
            </a:extLst>
          </p:cNvPr>
          <p:cNvCxnSpPr>
            <a:cxnSpLocks/>
          </p:cNvCxnSpPr>
          <p:nvPr/>
        </p:nvCxnSpPr>
        <p:spPr>
          <a:xfrm>
            <a:off x="1525332" y="3738385"/>
            <a:ext cx="421978"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31" name="Straight Arrow Connector 30">
            <a:extLst>
              <a:ext uri="{FF2B5EF4-FFF2-40B4-BE49-F238E27FC236}">
                <a16:creationId xmlns:a16="http://schemas.microsoft.com/office/drawing/2014/main" id="{D79606B4-B64B-4E99-A07D-0E4EDF8BCC31}"/>
              </a:ext>
            </a:extLst>
          </p:cNvPr>
          <p:cNvCxnSpPr/>
          <p:nvPr/>
        </p:nvCxnSpPr>
        <p:spPr>
          <a:xfrm>
            <a:off x="925733" y="3733949"/>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32" name="Straight Arrow Connector 31">
            <a:extLst>
              <a:ext uri="{FF2B5EF4-FFF2-40B4-BE49-F238E27FC236}">
                <a16:creationId xmlns:a16="http://schemas.microsoft.com/office/drawing/2014/main" id="{A13E8AE6-EB5C-4E32-9FDA-1524FEFA9352}"/>
              </a:ext>
            </a:extLst>
          </p:cNvPr>
          <p:cNvCxnSpPr>
            <a:cxnSpLocks/>
          </p:cNvCxnSpPr>
          <p:nvPr/>
        </p:nvCxnSpPr>
        <p:spPr>
          <a:xfrm flipH="1">
            <a:off x="1390719" y="6440675"/>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33" name="TextBox 32">
            <a:extLst>
              <a:ext uri="{FF2B5EF4-FFF2-40B4-BE49-F238E27FC236}">
                <a16:creationId xmlns:a16="http://schemas.microsoft.com/office/drawing/2014/main" id="{E2D221C1-F090-44E7-8A04-5966BF3B82E9}"/>
              </a:ext>
            </a:extLst>
          </p:cNvPr>
          <p:cNvSpPr txBox="1"/>
          <p:nvPr/>
        </p:nvSpPr>
        <p:spPr>
          <a:xfrm>
            <a:off x="567540" y="1542635"/>
            <a:ext cx="933269" cy="369332"/>
          </a:xfrm>
          <a:prstGeom prst="rect">
            <a:avLst/>
          </a:prstGeom>
          <a:noFill/>
        </p:spPr>
        <p:txBody>
          <a:bodyPr wrap="none" rtlCol="0">
            <a:spAutoFit/>
          </a:bodyPr>
          <a:lstStyle/>
          <a:p>
            <a:r>
              <a:rPr lang="en-US" dirty="0"/>
              <a:t>Still bad</a:t>
            </a:r>
          </a:p>
        </p:txBody>
      </p:sp>
      <p:sp>
        <p:nvSpPr>
          <p:cNvPr id="34" name="TextBox 33">
            <a:extLst>
              <a:ext uri="{FF2B5EF4-FFF2-40B4-BE49-F238E27FC236}">
                <a16:creationId xmlns:a16="http://schemas.microsoft.com/office/drawing/2014/main" id="{FEB1C407-1CF9-43A9-AF7D-D2AD0F16BE1B}"/>
              </a:ext>
            </a:extLst>
          </p:cNvPr>
          <p:cNvSpPr txBox="1"/>
          <p:nvPr/>
        </p:nvSpPr>
        <p:spPr>
          <a:xfrm>
            <a:off x="6512575" y="1581005"/>
            <a:ext cx="1358192" cy="369332"/>
          </a:xfrm>
          <a:prstGeom prst="rect">
            <a:avLst/>
          </a:prstGeom>
          <a:noFill/>
        </p:spPr>
        <p:txBody>
          <a:bodyPr wrap="none" rtlCol="0">
            <a:spAutoFit/>
          </a:bodyPr>
          <a:lstStyle/>
          <a:p>
            <a:r>
              <a:rPr lang="en-US" dirty="0"/>
              <a:t>Yep, still bad</a:t>
            </a:r>
          </a:p>
        </p:txBody>
      </p:sp>
    </p:spTree>
    <p:extLst>
      <p:ext uri="{BB962C8B-B14F-4D97-AF65-F5344CB8AC3E}">
        <p14:creationId xmlns:p14="http://schemas.microsoft.com/office/powerpoint/2010/main" val="282868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250"/>
                                  </p:stCondLst>
                                  <p:childTnLst>
                                    <p:set>
                                      <p:cBhvr>
                                        <p:cTn id="90" dur="1" fill="hold">
                                          <p:stCondLst>
                                            <p:cond delay="0"/>
                                          </p:stCondLst>
                                        </p:cTn>
                                        <p:tgtEl>
                                          <p:spTgt spid="1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4"/>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8"/>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2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15"/>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6"/>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0"/>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19"/>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2" grpId="0"/>
      <p:bldP spid="14" grpId="0"/>
      <p:bldP spid="16" grpId="0"/>
      <p:bldP spid="22" grpId="0" animBg="1"/>
      <p:bldP spid="23" grpId="0" animBg="1"/>
      <p:bldP spid="24" grpId="0" animBg="1"/>
      <p:bldP spid="25" grpId="0" animBg="1"/>
      <p:bldP spid="27" grpId="0"/>
      <p:bldP spid="28" grpId="0"/>
      <p:bldP spid="33" grpId="0"/>
      <p:bldP spid="3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54AFE21F-B1F2-4C01-BECB-5521F49D8C77}"/>
              </a:ext>
            </a:extLst>
          </p:cNvPr>
          <p:cNvGraphicFramePr>
            <a:graphicFrameLocks noChangeAspect="1"/>
          </p:cNvGraphicFramePr>
          <p:nvPr>
            <p:extLst>
              <p:ext uri="{D42A27DB-BD31-4B8C-83A1-F6EECF244321}">
                <p14:modId xmlns:p14="http://schemas.microsoft.com/office/powerpoint/2010/main" val="2894859196"/>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6" name="Object 5">
                        <a:extLst>
                          <a:ext uri="{FF2B5EF4-FFF2-40B4-BE49-F238E27FC236}">
                            <a16:creationId xmlns:a16="http://schemas.microsoft.com/office/drawing/2014/main" id="{B1309496-28FA-4C60-9702-8B702CA0D0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sp>
        <p:nvSpPr>
          <p:cNvPr id="3" name="Title 1">
            <a:extLst>
              <a:ext uri="{FF2B5EF4-FFF2-40B4-BE49-F238E27FC236}">
                <a16:creationId xmlns:a16="http://schemas.microsoft.com/office/drawing/2014/main" id="{801ECCE0-D4DA-4A93-ABA1-CBB8F980C1DA}"/>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4" name="TextBox 3">
            <a:extLst>
              <a:ext uri="{FF2B5EF4-FFF2-40B4-BE49-F238E27FC236}">
                <a16:creationId xmlns:a16="http://schemas.microsoft.com/office/drawing/2014/main" id="{651F1EEA-3663-40A5-915A-FAF503B867F1}"/>
              </a:ext>
            </a:extLst>
          </p:cNvPr>
          <p:cNvSpPr txBox="1"/>
          <p:nvPr/>
        </p:nvSpPr>
        <p:spPr>
          <a:xfrm>
            <a:off x="496050" y="1544011"/>
            <a:ext cx="11002564" cy="369332"/>
          </a:xfrm>
          <a:prstGeom prst="rect">
            <a:avLst/>
          </a:prstGeom>
          <a:noFill/>
        </p:spPr>
        <p:txBody>
          <a:bodyPr wrap="none" rtlCol="0">
            <a:spAutoFit/>
          </a:bodyPr>
          <a:lstStyle/>
          <a:p>
            <a:r>
              <a:rPr lang="en-US" dirty="0"/>
              <a:t>But there are (surprise!) cases where we do get resonance.  Consider a </a:t>
            </a:r>
            <a:r>
              <a:rPr lang="el-GR" dirty="0"/>
              <a:t>λ</a:t>
            </a:r>
            <a:r>
              <a:rPr lang="en-US" dirty="0"/>
              <a:t> = 20cm wave, traveling at 10cm/s as well.  </a:t>
            </a:r>
          </a:p>
        </p:txBody>
      </p:sp>
      <p:graphicFrame>
        <p:nvGraphicFramePr>
          <p:cNvPr id="5" name="Object 4">
            <a:extLst>
              <a:ext uri="{FF2B5EF4-FFF2-40B4-BE49-F238E27FC236}">
                <a16:creationId xmlns:a16="http://schemas.microsoft.com/office/drawing/2014/main" id="{75445C13-B183-438E-BB71-155B234D2FAB}"/>
              </a:ext>
            </a:extLst>
          </p:cNvPr>
          <p:cNvGraphicFramePr>
            <a:graphicFrameLocks noChangeAspect="1"/>
          </p:cNvGraphicFramePr>
          <p:nvPr>
            <p:extLst>
              <p:ext uri="{D42A27DB-BD31-4B8C-83A1-F6EECF244321}">
                <p14:modId xmlns:p14="http://schemas.microsoft.com/office/powerpoint/2010/main" val="4011032265"/>
              </p:ext>
            </p:extLst>
          </p:nvPr>
        </p:nvGraphicFramePr>
        <p:xfrm>
          <a:off x="235539" y="2605487"/>
          <a:ext cx="5104210" cy="3589051"/>
        </p:xfrm>
        <a:graphic>
          <a:graphicData uri="http://schemas.openxmlformats.org/presentationml/2006/ole">
            <mc:AlternateContent xmlns:mc="http://schemas.openxmlformats.org/markup-compatibility/2006">
              <mc:Choice xmlns:v="urn:schemas-microsoft-com:vml" Requires="v">
                <p:oleObj name="Bitmap Image" r:id="rId4" imgW="4930200" imgH="3467160" progId="Paint.Picture">
                  <p:embed/>
                </p:oleObj>
              </mc:Choice>
              <mc:Fallback>
                <p:oleObj name="Bitmap Image" r:id="rId4" imgW="4930200" imgH="3467160" progId="Paint.Picture">
                  <p:embed/>
                  <p:pic>
                    <p:nvPicPr>
                      <p:cNvPr id="8" name="Object 7">
                        <a:extLst>
                          <a:ext uri="{FF2B5EF4-FFF2-40B4-BE49-F238E27FC236}">
                            <a16:creationId xmlns:a16="http://schemas.microsoft.com/office/drawing/2014/main" id="{05FF59FC-0C6E-40A4-987F-339499A40F6B}"/>
                          </a:ext>
                        </a:extLst>
                      </p:cNvPr>
                      <p:cNvPicPr>
                        <a:picLocks noChangeAspect="1" noChangeArrowheads="1"/>
                      </p:cNvPicPr>
                      <p:nvPr/>
                    </p:nvPicPr>
                    <p:blipFill>
                      <a:blip r:embed="rId5"/>
                      <a:srcRect/>
                      <a:stretch>
                        <a:fillRect/>
                      </a:stretch>
                    </p:blipFill>
                    <p:spPr bwMode="auto">
                      <a:xfrm>
                        <a:off x="235539" y="2605487"/>
                        <a:ext cx="5104210" cy="3589051"/>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546F9D53-1708-449C-A1C6-DECA9C918C04}"/>
              </a:ext>
            </a:extLst>
          </p:cNvPr>
          <p:cNvGraphicFramePr>
            <a:graphicFrameLocks noChangeAspect="1"/>
          </p:cNvGraphicFramePr>
          <p:nvPr>
            <p:extLst>
              <p:ext uri="{D42A27DB-BD31-4B8C-83A1-F6EECF244321}">
                <p14:modId xmlns:p14="http://schemas.microsoft.com/office/powerpoint/2010/main" val="2274252977"/>
              </p:ext>
            </p:extLst>
          </p:nvPr>
        </p:nvGraphicFramePr>
        <p:xfrm>
          <a:off x="5445783" y="2691284"/>
          <a:ext cx="5997575" cy="3535363"/>
        </p:xfrm>
        <a:graphic>
          <a:graphicData uri="http://schemas.openxmlformats.org/presentationml/2006/ole">
            <mc:AlternateContent xmlns:mc="http://schemas.openxmlformats.org/markup-compatibility/2006">
              <mc:Choice xmlns:v="urn:schemas-microsoft-com:vml" Requires="v">
                <p:oleObj name="Bitmap Image" r:id="rId6" imgW="5996880" imgH="3535560" progId="Paint.Picture">
                  <p:embed/>
                </p:oleObj>
              </mc:Choice>
              <mc:Fallback>
                <p:oleObj name="Bitmap Image" r:id="rId6" imgW="5996880" imgH="3535560" progId="Paint.Picture">
                  <p:embed/>
                  <p:pic>
                    <p:nvPicPr>
                      <p:cNvPr id="6" name="Object 5">
                        <a:extLst>
                          <a:ext uri="{FF2B5EF4-FFF2-40B4-BE49-F238E27FC236}">
                            <a16:creationId xmlns:a16="http://schemas.microsoft.com/office/drawing/2014/main" id="{69771DD1-7D25-477F-A856-2136041B387E}"/>
                          </a:ext>
                        </a:extLst>
                      </p:cNvPr>
                      <p:cNvPicPr>
                        <a:picLocks noChangeAspect="1" noChangeArrowheads="1"/>
                      </p:cNvPicPr>
                      <p:nvPr/>
                    </p:nvPicPr>
                    <p:blipFill>
                      <a:blip r:embed="rId7"/>
                      <a:srcRect/>
                      <a:stretch>
                        <a:fillRect/>
                      </a:stretch>
                    </p:blipFill>
                    <p:spPr bwMode="auto">
                      <a:xfrm>
                        <a:off x="5445783" y="2691284"/>
                        <a:ext cx="5997575" cy="3535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 name="Straight Arrow Connector 6">
            <a:extLst>
              <a:ext uri="{FF2B5EF4-FFF2-40B4-BE49-F238E27FC236}">
                <a16:creationId xmlns:a16="http://schemas.microsoft.com/office/drawing/2014/main" id="{28D9C658-6F8E-44BF-919B-8ABD2F7D98E5}"/>
              </a:ext>
            </a:extLst>
          </p:cNvPr>
          <p:cNvCxnSpPr/>
          <p:nvPr/>
        </p:nvCxnSpPr>
        <p:spPr>
          <a:xfrm>
            <a:off x="944218" y="3538098"/>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8" name="Straight Arrow Connector 7">
            <a:extLst>
              <a:ext uri="{FF2B5EF4-FFF2-40B4-BE49-F238E27FC236}">
                <a16:creationId xmlns:a16="http://schemas.microsoft.com/office/drawing/2014/main" id="{9AFCC7AE-1ACD-49DD-B3B7-C1802B654AAF}"/>
              </a:ext>
            </a:extLst>
          </p:cNvPr>
          <p:cNvCxnSpPr/>
          <p:nvPr/>
        </p:nvCxnSpPr>
        <p:spPr>
          <a:xfrm>
            <a:off x="6409848" y="3558885"/>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5436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BEE21FDA-48C0-4004-AAAD-2F081F235442}"/>
              </a:ext>
            </a:extLst>
          </p:cNvPr>
          <p:cNvSpPr>
            <a:spLocks noChangeArrowheads="1"/>
          </p:cNvSpPr>
          <p:nvPr/>
        </p:nvSpPr>
        <p:spPr bwMode="auto">
          <a:xfrm>
            <a:off x="130628" y="229280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3" name="Rectangle 5">
            <a:extLst>
              <a:ext uri="{FF2B5EF4-FFF2-40B4-BE49-F238E27FC236}">
                <a16:creationId xmlns:a16="http://schemas.microsoft.com/office/drawing/2014/main" id="{2D96ED5F-D9EF-4722-9556-0455EBA54B44}"/>
              </a:ext>
            </a:extLst>
          </p:cNvPr>
          <p:cNvSpPr>
            <a:spLocks noChangeArrowheads="1"/>
          </p:cNvSpPr>
          <p:nvPr/>
        </p:nvSpPr>
        <p:spPr bwMode="auto">
          <a:xfrm>
            <a:off x="206829" y="2869746"/>
            <a:ext cx="854781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graphicFrame>
        <p:nvGraphicFramePr>
          <p:cNvPr id="4" name="Object 3">
            <a:extLst>
              <a:ext uri="{FF2B5EF4-FFF2-40B4-BE49-F238E27FC236}">
                <a16:creationId xmlns:a16="http://schemas.microsoft.com/office/drawing/2014/main" id="{E9EDB51F-22DD-46EC-AAF8-B161CB8DB500}"/>
              </a:ext>
            </a:extLst>
          </p:cNvPr>
          <p:cNvGraphicFramePr>
            <a:graphicFrameLocks noChangeAspect="1"/>
          </p:cNvGraphicFramePr>
          <p:nvPr>
            <p:extLst>
              <p:ext uri="{D42A27DB-BD31-4B8C-83A1-F6EECF244321}">
                <p14:modId xmlns:p14="http://schemas.microsoft.com/office/powerpoint/2010/main" val="2891219741"/>
              </p:ext>
            </p:extLst>
          </p:nvPr>
        </p:nvGraphicFramePr>
        <p:xfrm>
          <a:off x="130175" y="2582863"/>
          <a:ext cx="5889625" cy="3371850"/>
        </p:xfrm>
        <a:graphic>
          <a:graphicData uri="http://schemas.openxmlformats.org/presentationml/2006/ole">
            <mc:AlternateContent xmlns:mc="http://schemas.openxmlformats.org/markup-compatibility/2006">
              <mc:Choice xmlns:v="urn:schemas-microsoft-com:vml" Requires="v">
                <p:oleObj name="Bitmap Image" r:id="rId2" imgW="6225480" imgH="3566160" progId="Paint.Picture">
                  <p:embed/>
                </p:oleObj>
              </mc:Choice>
              <mc:Fallback>
                <p:oleObj name="Bitmap Image" r:id="rId2" imgW="6225480" imgH="3566160" progId="Paint.Picture">
                  <p:embed/>
                  <p:pic>
                    <p:nvPicPr>
                      <p:cNvPr id="5" name="Object 4">
                        <a:extLst>
                          <a:ext uri="{FF2B5EF4-FFF2-40B4-BE49-F238E27FC236}">
                            <a16:creationId xmlns:a16="http://schemas.microsoft.com/office/drawing/2014/main" id="{7AFCFADF-B285-45FA-83F2-16E4BD194E74}"/>
                          </a:ext>
                        </a:extLst>
                      </p:cNvPr>
                      <p:cNvPicPr>
                        <a:picLocks noChangeAspect="1" noChangeArrowheads="1"/>
                      </p:cNvPicPr>
                      <p:nvPr/>
                    </p:nvPicPr>
                    <p:blipFill>
                      <a:blip r:embed="rId3"/>
                      <a:srcRect/>
                      <a:stretch>
                        <a:fillRect/>
                      </a:stretch>
                    </p:blipFill>
                    <p:spPr bwMode="auto">
                      <a:xfrm>
                        <a:off x="130175" y="2582863"/>
                        <a:ext cx="5889625" cy="3371850"/>
                      </a:xfrm>
                      <a:prstGeom prst="rect">
                        <a:avLst/>
                      </a:prstGeom>
                      <a:noFill/>
                    </p:spPr>
                  </p:pic>
                </p:oleObj>
              </mc:Fallback>
            </mc:AlternateContent>
          </a:graphicData>
        </a:graphic>
      </p:graphicFrame>
      <p:sp>
        <p:nvSpPr>
          <p:cNvPr id="5" name="Freeform: Shape 4">
            <a:extLst>
              <a:ext uri="{FF2B5EF4-FFF2-40B4-BE49-F238E27FC236}">
                <a16:creationId xmlns:a16="http://schemas.microsoft.com/office/drawing/2014/main" id="{930208E4-1D7C-4E0D-A815-77FB0D079B22}"/>
              </a:ext>
            </a:extLst>
          </p:cNvPr>
          <p:cNvSpPr/>
          <p:nvPr/>
        </p:nvSpPr>
        <p:spPr>
          <a:xfrm>
            <a:off x="2209800" y="3558940"/>
            <a:ext cx="435429" cy="1999578"/>
          </a:xfrm>
          <a:custGeom>
            <a:avLst/>
            <a:gdLst>
              <a:gd name="connsiteX0" fmla="*/ 0 w 435429"/>
              <a:gd name="connsiteY0" fmla="*/ 1999578 h 1999578"/>
              <a:gd name="connsiteX1" fmla="*/ 87086 w 435429"/>
              <a:gd name="connsiteY1" fmla="*/ 1542378 h 1999578"/>
              <a:gd name="connsiteX2" fmla="*/ 141514 w 435429"/>
              <a:gd name="connsiteY2" fmla="*/ 1052521 h 1999578"/>
              <a:gd name="connsiteX3" fmla="*/ 163286 w 435429"/>
              <a:gd name="connsiteY3" fmla="*/ 606206 h 1999578"/>
              <a:gd name="connsiteX4" fmla="*/ 217714 w 435429"/>
              <a:gd name="connsiteY4" fmla="*/ 290521 h 1999578"/>
              <a:gd name="connsiteX5" fmla="*/ 261257 w 435429"/>
              <a:gd name="connsiteY5" fmla="*/ 72806 h 1999578"/>
              <a:gd name="connsiteX6" fmla="*/ 293914 w 435429"/>
              <a:gd name="connsiteY6" fmla="*/ 7492 h 1999578"/>
              <a:gd name="connsiteX7" fmla="*/ 359229 w 435429"/>
              <a:gd name="connsiteY7" fmla="*/ 225206 h 1999578"/>
              <a:gd name="connsiteX8" fmla="*/ 435429 w 435429"/>
              <a:gd name="connsiteY8" fmla="*/ 1041635 h 199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429" h="1999578">
                <a:moveTo>
                  <a:pt x="0" y="1999578"/>
                </a:moveTo>
                <a:cubicBezTo>
                  <a:pt x="31750" y="1849899"/>
                  <a:pt x="63500" y="1700221"/>
                  <a:pt x="87086" y="1542378"/>
                </a:cubicBezTo>
                <a:cubicBezTo>
                  <a:pt x="110672" y="1384535"/>
                  <a:pt x="128814" y="1208550"/>
                  <a:pt x="141514" y="1052521"/>
                </a:cubicBezTo>
                <a:cubicBezTo>
                  <a:pt x="154214" y="896492"/>
                  <a:pt x="150586" y="733206"/>
                  <a:pt x="163286" y="606206"/>
                </a:cubicBezTo>
                <a:cubicBezTo>
                  <a:pt x="175986" y="479206"/>
                  <a:pt x="201386" y="379421"/>
                  <a:pt x="217714" y="290521"/>
                </a:cubicBezTo>
                <a:cubicBezTo>
                  <a:pt x="234042" y="201621"/>
                  <a:pt x="248557" y="119977"/>
                  <a:pt x="261257" y="72806"/>
                </a:cubicBezTo>
                <a:cubicBezTo>
                  <a:pt x="273957" y="25634"/>
                  <a:pt x="277585" y="-17908"/>
                  <a:pt x="293914" y="7492"/>
                </a:cubicBezTo>
                <a:cubicBezTo>
                  <a:pt x="310243" y="32892"/>
                  <a:pt x="335643" y="52849"/>
                  <a:pt x="359229" y="225206"/>
                </a:cubicBezTo>
                <a:cubicBezTo>
                  <a:pt x="382815" y="397563"/>
                  <a:pt x="435429" y="974506"/>
                  <a:pt x="435429" y="1041635"/>
                </a:cubicBezTo>
              </a:path>
            </a:pathLst>
          </a:custGeom>
          <a:ln w="31750">
            <a:solidFill>
              <a:srgbClr val="FF0000"/>
            </a:solidFill>
            <a:prstDash val="dash"/>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6" name="Freeform: Shape 5">
            <a:extLst>
              <a:ext uri="{FF2B5EF4-FFF2-40B4-BE49-F238E27FC236}">
                <a16:creationId xmlns:a16="http://schemas.microsoft.com/office/drawing/2014/main" id="{CB7FAFD3-CDB3-4BF7-A55D-C9CB12CE207A}"/>
              </a:ext>
            </a:extLst>
          </p:cNvPr>
          <p:cNvSpPr/>
          <p:nvPr/>
        </p:nvSpPr>
        <p:spPr>
          <a:xfrm flipH="1">
            <a:off x="1741712" y="3589893"/>
            <a:ext cx="435429" cy="1999578"/>
          </a:xfrm>
          <a:custGeom>
            <a:avLst/>
            <a:gdLst>
              <a:gd name="connsiteX0" fmla="*/ 0 w 435429"/>
              <a:gd name="connsiteY0" fmla="*/ 1999578 h 1999578"/>
              <a:gd name="connsiteX1" fmla="*/ 87086 w 435429"/>
              <a:gd name="connsiteY1" fmla="*/ 1542378 h 1999578"/>
              <a:gd name="connsiteX2" fmla="*/ 141514 w 435429"/>
              <a:gd name="connsiteY2" fmla="*/ 1052521 h 1999578"/>
              <a:gd name="connsiteX3" fmla="*/ 163286 w 435429"/>
              <a:gd name="connsiteY3" fmla="*/ 606206 h 1999578"/>
              <a:gd name="connsiteX4" fmla="*/ 217714 w 435429"/>
              <a:gd name="connsiteY4" fmla="*/ 290521 h 1999578"/>
              <a:gd name="connsiteX5" fmla="*/ 261257 w 435429"/>
              <a:gd name="connsiteY5" fmla="*/ 72806 h 1999578"/>
              <a:gd name="connsiteX6" fmla="*/ 293914 w 435429"/>
              <a:gd name="connsiteY6" fmla="*/ 7492 h 1999578"/>
              <a:gd name="connsiteX7" fmla="*/ 359229 w 435429"/>
              <a:gd name="connsiteY7" fmla="*/ 225206 h 1999578"/>
              <a:gd name="connsiteX8" fmla="*/ 435429 w 435429"/>
              <a:gd name="connsiteY8" fmla="*/ 1041635 h 199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429" h="1999578">
                <a:moveTo>
                  <a:pt x="0" y="1999578"/>
                </a:moveTo>
                <a:cubicBezTo>
                  <a:pt x="31750" y="1849899"/>
                  <a:pt x="63500" y="1700221"/>
                  <a:pt x="87086" y="1542378"/>
                </a:cubicBezTo>
                <a:cubicBezTo>
                  <a:pt x="110672" y="1384535"/>
                  <a:pt x="128814" y="1208550"/>
                  <a:pt x="141514" y="1052521"/>
                </a:cubicBezTo>
                <a:cubicBezTo>
                  <a:pt x="154214" y="896492"/>
                  <a:pt x="150586" y="733206"/>
                  <a:pt x="163286" y="606206"/>
                </a:cubicBezTo>
                <a:cubicBezTo>
                  <a:pt x="175986" y="479206"/>
                  <a:pt x="201386" y="379421"/>
                  <a:pt x="217714" y="290521"/>
                </a:cubicBezTo>
                <a:cubicBezTo>
                  <a:pt x="234042" y="201621"/>
                  <a:pt x="248557" y="119977"/>
                  <a:pt x="261257" y="72806"/>
                </a:cubicBezTo>
                <a:cubicBezTo>
                  <a:pt x="273957" y="25634"/>
                  <a:pt x="277585" y="-17908"/>
                  <a:pt x="293914" y="7492"/>
                </a:cubicBezTo>
                <a:cubicBezTo>
                  <a:pt x="310243" y="32892"/>
                  <a:pt x="335643" y="52849"/>
                  <a:pt x="359229" y="225206"/>
                </a:cubicBezTo>
                <a:cubicBezTo>
                  <a:pt x="382815" y="397563"/>
                  <a:pt x="435429" y="974506"/>
                  <a:pt x="435429" y="1041635"/>
                </a:cubicBezTo>
              </a:path>
            </a:pathLst>
          </a:custGeom>
          <a:ln w="31750">
            <a:solidFill>
              <a:srgbClr val="FF0000"/>
            </a:solidFill>
            <a:prstDash val="solid"/>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1A542751-32F9-4278-B5C9-880E3F292C20}"/>
              </a:ext>
            </a:extLst>
          </p:cNvPr>
          <p:cNvCxnSpPr/>
          <p:nvPr/>
        </p:nvCxnSpPr>
        <p:spPr>
          <a:xfrm flipH="1">
            <a:off x="1741712" y="5754461"/>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or: Curved 7">
            <a:extLst>
              <a:ext uri="{FF2B5EF4-FFF2-40B4-BE49-F238E27FC236}">
                <a16:creationId xmlns:a16="http://schemas.microsoft.com/office/drawing/2014/main" id="{241B07E1-1E6A-48B1-B990-A6E30B5E66F3}"/>
              </a:ext>
            </a:extLst>
          </p:cNvPr>
          <p:cNvCxnSpPr>
            <a:cxnSpLocks/>
          </p:cNvCxnSpPr>
          <p:nvPr/>
        </p:nvCxnSpPr>
        <p:spPr>
          <a:xfrm rot="16200000" flipH="1">
            <a:off x="2055678" y="2878908"/>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9D84EE8-31F4-4BFE-BBB8-13FDE748C3EF}"/>
              </a:ext>
            </a:extLst>
          </p:cNvPr>
          <p:cNvSpPr txBox="1"/>
          <p:nvPr/>
        </p:nvSpPr>
        <p:spPr>
          <a:xfrm>
            <a:off x="1676077" y="1952930"/>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graphicFrame>
        <p:nvGraphicFramePr>
          <p:cNvPr id="10" name="Object 9">
            <a:extLst>
              <a:ext uri="{FF2B5EF4-FFF2-40B4-BE49-F238E27FC236}">
                <a16:creationId xmlns:a16="http://schemas.microsoft.com/office/drawing/2014/main" id="{9F347A83-22C9-45A2-9986-27CFB544ECB5}"/>
              </a:ext>
            </a:extLst>
          </p:cNvPr>
          <p:cNvGraphicFramePr>
            <a:graphicFrameLocks noChangeAspect="1"/>
          </p:cNvGraphicFramePr>
          <p:nvPr>
            <p:extLst>
              <p:ext uri="{D42A27DB-BD31-4B8C-83A1-F6EECF244321}">
                <p14:modId xmlns:p14="http://schemas.microsoft.com/office/powerpoint/2010/main" val="1752929380"/>
              </p:ext>
            </p:extLst>
          </p:nvPr>
        </p:nvGraphicFramePr>
        <p:xfrm>
          <a:off x="6030682" y="2537705"/>
          <a:ext cx="5988050" cy="3513138"/>
        </p:xfrm>
        <a:graphic>
          <a:graphicData uri="http://schemas.openxmlformats.org/presentationml/2006/ole">
            <mc:AlternateContent xmlns:mc="http://schemas.openxmlformats.org/markup-compatibility/2006">
              <mc:Choice xmlns:v="urn:schemas-microsoft-com:vml" Requires="v">
                <p:oleObj name="Bitmap Image" r:id="rId4" imgW="5989320" imgH="3512880" progId="Paint.Picture">
                  <p:embed/>
                </p:oleObj>
              </mc:Choice>
              <mc:Fallback>
                <p:oleObj name="Bitmap Image" r:id="rId4" imgW="5989320" imgH="3512880" progId="Paint.Picture">
                  <p:embed/>
                  <p:pic>
                    <p:nvPicPr>
                      <p:cNvPr id="20" name="Object 19">
                        <a:extLst>
                          <a:ext uri="{FF2B5EF4-FFF2-40B4-BE49-F238E27FC236}">
                            <a16:creationId xmlns:a16="http://schemas.microsoft.com/office/drawing/2014/main" id="{C91FB7B5-7ED2-401B-BC76-B775AF7B7D1A}"/>
                          </a:ext>
                        </a:extLst>
                      </p:cNvPr>
                      <p:cNvPicPr>
                        <a:picLocks noChangeAspect="1" noChangeArrowheads="1"/>
                      </p:cNvPicPr>
                      <p:nvPr/>
                    </p:nvPicPr>
                    <p:blipFill>
                      <a:blip r:embed="rId5"/>
                      <a:srcRect/>
                      <a:stretch>
                        <a:fillRect/>
                      </a:stretch>
                    </p:blipFill>
                    <p:spPr bwMode="auto">
                      <a:xfrm>
                        <a:off x="6030682" y="2537705"/>
                        <a:ext cx="5988050" cy="3513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Freeform: Shape 10">
            <a:extLst>
              <a:ext uri="{FF2B5EF4-FFF2-40B4-BE49-F238E27FC236}">
                <a16:creationId xmlns:a16="http://schemas.microsoft.com/office/drawing/2014/main" id="{408954B2-F492-435F-9DE8-61E6E7130963}"/>
              </a:ext>
            </a:extLst>
          </p:cNvPr>
          <p:cNvSpPr/>
          <p:nvPr/>
        </p:nvSpPr>
        <p:spPr>
          <a:xfrm>
            <a:off x="8084820" y="3547075"/>
            <a:ext cx="982980" cy="2184546"/>
          </a:xfrm>
          <a:custGeom>
            <a:avLst/>
            <a:gdLst>
              <a:gd name="connsiteX0" fmla="*/ 0 w 982980"/>
              <a:gd name="connsiteY0" fmla="*/ 1061120 h 2184546"/>
              <a:gd name="connsiteX1" fmla="*/ 45720 w 982980"/>
              <a:gd name="connsiteY1" fmla="*/ 466760 h 2184546"/>
              <a:gd name="connsiteX2" fmla="*/ 91440 w 982980"/>
              <a:gd name="connsiteY2" fmla="*/ 131480 h 2184546"/>
              <a:gd name="connsiteX3" fmla="*/ 129540 w 982980"/>
              <a:gd name="connsiteY3" fmla="*/ 32420 h 2184546"/>
              <a:gd name="connsiteX4" fmla="*/ 182880 w 982980"/>
              <a:gd name="connsiteY4" fmla="*/ 40040 h 2184546"/>
              <a:gd name="connsiteX5" fmla="*/ 228600 w 982980"/>
              <a:gd name="connsiteY5" fmla="*/ 329600 h 2184546"/>
              <a:gd name="connsiteX6" fmla="*/ 335280 w 982980"/>
              <a:gd name="connsiteY6" fmla="*/ 1350680 h 2184546"/>
              <a:gd name="connsiteX7" fmla="*/ 403860 w 982980"/>
              <a:gd name="connsiteY7" fmla="*/ 1891700 h 2184546"/>
              <a:gd name="connsiteX8" fmla="*/ 464820 w 982980"/>
              <a:gd name="connsiteY8" fmla="*/ 2127920 h 2184546"/>
              <a:gd name="connsiteX9" fmla="*/ 487680 w 982980"/>
              <a:gd name="connsiteY9" fmla="*/ 2150780 h 2184546"/>
              <a:gd name="connsiteX10" fmla="*/ 594360 w 982980"/>
              <a:gd name="connsiteY10" fmla="*/ 1724060 h 2184546"/>
              <a:gd name="connsiteX11" fmla="*/ 647700 w 982980"/>
              <a:gd name="connsiteY11" fmla="*/ 1076360 h 2184546"/>
              <a:gd name="connsiteX12" fmla="*/ 708660 w 982980"/>
              <a:gd name="connsiteY12" fmla="*/ 459140 h 2184546"/>
              <a:gd name="connsiteX13" fmla="*/ 769620 w 982980"/>
              <a:gd name="connsiteY13" fmla="*/ 131480 h 2184546"/>
              <a:gd name="connsiteX14" fmla="*/ 784860 w 982980"/>
              <a:gd name="connsiteY14" fmla="*/ 40040 h 2184546"/>
              <a:gd name="connsiteX15" fmla="*/ 800100 w 982980"/>
              <a:gd name="connsiteY15" fmla="*/ 9560 h 2184546"/>
              <a:gd name="connsiteX16" fmla="*/ 830580 w 982980"/>
              <a:gd name="connsiteY16" fmla="*/ 40040 h 2184546"/>
              <a:gd name="connsiteX17" fmla="*/ 899160 w 982980"/>
              <a:gd name="connsiteY17" fmla="*/ 405800 h 2184546"/>
              <a:gd name="connsiteX18" fmla="*/ 982980 w 982980"/>
              <a:gd name="connsiteY18" fmla="*/ 1053500 h 21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82980" h="2184546">
                <a:moveTo>
                  <a:pt x="0" y="1061120"/>
                </a:moveTo>
                <a:cubicBezTo>
                  <a:pt x="15240" y="841410"/>
                  <a:pt x="30480" y="621700"/>
                  <a:pt x="45720" y="466760"/>
                </a:cubicBezTo>
                <a:cubicBezTo>
                  <a:pt x="60960" y="311820"/>
                  <a:pt x="77470" y="203870"/>
                  <a:pt x="91440" y="131480"/>
                </a:cubicBezTo>
                <a:cubicBezTo>
                  <a:pt x="105410" y="59090"/>
                  <a:pt x="114300" y="47660"/>
                  <a:pt x="129540" y="32420"/>
                </a:cubicBezTo>
                <a:cubicBezTo>
                  <a:pt x="144780" y="17180"/>
                  <a:pt x="166370" y="-9490"/>
                  <a:pt x="182880" y="40040"/>
                </a:cubicBezTo>
                <a:cubicBezTo>
                  <a:pt x="199390" y="89570"/>
                  <a:pt x="203200" y="111160"/>
                  <a:pt x="228600" y="329600"/>
                </a:cubicBezTo>
                <a:cubicBezTo>
                  <a:pt x="254000" y="548040"/>
                  <a:pt x="306070" y="1090330"/>
                  <a:pt x="335280" y="1350680"/>
                </a:cubicBezTo>
                <a:cubicBezTo>
                  <a:pt x="364490" y="1611030"/>
                  <a:pt x="382270" y="1762160"/>
                  <a:pt x="403860" y="1891700"/>
                </a:cubicBezTo>
                <a:cubicBezTo>
                  <a:pt x="425450" y="2021240"/>
                  <a:pt x="464820" y="2127920"/>
                  <a:pt x="464820" y="2127920"/>
                </a:cubicBezTo>
                <a:cubicBezTo>
                  <a:pt x="478790" y="2171100"/>
                  <a:pt x="466090" y="2218090"/>
                  <a:pt x="487680" y="2150780"/>
                </a:cubicBezTo>
                <a:cubicBezTo>
                  <a:pt x="509270" y="2083470"/>
                  <a:pt x="567690" y="1903130"/>
                  <a:pt x="594360" y="1724060"/>
                </a:cubicBezTo>
                <a:cubicBezTo>
                  <a:pt x="621030" y="1544990"/>
                  <a:pt x="628650" y="1287180"/>
                  <a:pt x="647700" y="1076360"/>
                </a:cubicBezTo>
                <a:cubicBezTo>
                  <a:pt x="666750" y="865540"/>
                  <a:pt x="688340" y="616620"/>
                  <a:pt x="708660" y="459140"/>
                </a:cubicBezTo>
                <a:cubicBezTo>
                  <a:pt x="728980" y="301660"/>
                  <a:pt x="756920" y="201330"/>
                  <a:pt x="769620" y="131480"/>
                </a:cubicBezTo>
                <a:cubicBezTo>
                  <a:pt x="782320" y="61630"/>
                  <a:pt x="784860" y="40040"/>
                  <a:pt x="784860" y="40040"/>
                </a:cubicBezTo>
                <a:cubicBezTo>
                  <a:pt x="789940" y="19720"/>
                  <a:pt x="792480" y="9560"/>
                  <a:pt x="800100" y="9560"/>
                </a:cubicBezTo>
                <a:cubicBezTo>
                  <a:pt x="807720" y="9560"/>
                  <a:pt x="814070" y="-26000"/>
                  <a:pt x="830580" y="40040"/>
                </a:cubicBezTo>
                <a:cubicBezTo>
                  <a:pt x="847090" y="106080"/>
                  <a:pt x="873760" y="236890"/>
                  <a:pt x="899160" y="405800"/>
                </a:cubicBezTo>
                <a:cubicBezTo>
                  <a:pt x="924560" y="574710"/>
                  <a:pt x="953770" y="814105"/>
                  <a:pt x="982980" y="1053500"/>
                </a:cubicBezTo>
              </a:path>
            </a:pathLst>
          </a:cu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19BE3472-17CE-41BA-8D58-55D705F3A4CB}"/>
              </a:ext>
            </a:extLst>
          </p:cNvPr>
          <p:cNvSpPr/>
          <p:nvPr/>
        </p:nvSpPr>
        <p:spPr>
          <a:xfrm flipH="1">
            <a:off x="7117080" y="3605130"/>
            <a:ext cx="922020" cy="2057909"/>
          </a:xfrm>
          <a:custGeom>
            <a:avLst/>
            <a:gdLst>
              <a:gd name="connsiteX0" fmla="*/ 0 w 982980"/>
              <a:gd name="connsiteY0" fmla="*/ 1061120 h 2184546"/>
              <a:gd name="connsiteX1" fmla="*/ 45720 w 982980"/>
              <a:gd name="connsiteY1" fmla="*/ 466760 h 2184546"/>
              <a:gd name="connsiteX2" fmla="*/ 91440 w 982980"/>
              <a:gd name="connsiteY2" fmla="*/ 131480 h 2184546"/>
              <a:gd name="connsiteX3" fmla="*/ 129540 w 982980"/>
              <a:gd name="connsiteY3" fmla="*/ 32420 h 2184546"/>
              <a:gd name="connsiteX4" fmla="*/ 182880 w 982980"/>
              <a:gd name="connsiteY4" fmla="*/ 40040 h 2184546"/>
              <a:gd name="connsiteX5" fmla="*/ 228600 w 982980"/>
              <a:gd name="connsiteY5" fmla="*/ 329600 h 2184546"/>
              <a:gd name="connsiteX6" fmla="*/ 335280 w 982980"/>
              <a:gd name="connsiteY6" fmla="*/ 1350680 h 2184546"/>
              <a:gd name="connsiteX7" fmla="*/ 403860 w 982980"/>
              <a:gd name="connsiteY7" fmla="*/ 1891700 h 2184546"/>
              <a:gd name="connsiteX8" fmla="*/ 464820 w 982980"/>
              <a:gd name="connsiteY8" fmla="*/ 2127920 h 2184546"/>
              <a:gd name="connsiteX9" fmla="*/ 487680 w 982980"/>
              <a:gd name="connsiteY9" fmla="*/ 2150780 h 2184546"/>
              <a:gd name="connsiteX10" fmla="*/ 594360 w 982980"/>
              <a:gd name="connsiteY10" fmla="*/ 1724060 h 2184546"/>
              <a:gd name="connsiteX11" fmla="*/ 647700 w 982980"/>
              <a:gd name="connsiteY11" fmla="*/ 1076360 h 2184546"/>
              <a:gd name="connsiteX12" fmla="*/ 708660 w 982980"/>
              <a:gd name="connsiteY12" fmla="*/ 459140 h 2184546"/>
              <a:gd name="connsiteX13" fmla="*/ 769620 w 982980"/>
              <a:gd name="connsiteY13" fmla="*/ 131480 h 2184546"/>
              <a:gd name="connsiteX14" fmla="*/ 784860 w 982980"/>
              <a:gd name="connsiteY14" fmla="*/ 40040 h 2184546"/>
              <a:gd name="connsiteX15" fmla="*/ 800100 w 982980"/>
              <a:gd name="connsiteY15" fmla="*/ 9560 h 2184546"/>
              <a:gd name="connsiteX16" fmla="*/ 830580 w 982980"/>
              <a:gd name="connsiteY16" fmla="*/ 40040 h 2184546"/>
              <a:gd name="connsiteX17" fmla="*/ 899160 w 982980"/>
              <a:gd name="connsiteY17" fmla="*/ 405800 h 2184546"/>
              <a:gd name="connsiteX18" fmla="*/ 982980 w 982980"/>
              <a:gd name="connsiteY18" fmla="*/ 1053500 h 21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82980" h="2184546">
                <a:moveTo>
                  <a:pt x="0" y="1061120"/>
                </a:moveTo>
                <a:cubicBezTo>
                  <a:pt x="15240" y="841410"/>
                  <a:pt x="30480" y="621700"/>
                  <a:pt x="45720" y="466760"/>
                </a:cubicBezTo>
                <a:cubicBezTo>
                  <a:pt x="60960" y="311820"/>
                  <a:pt x="77470" y="203870"/>
                  <a:pt x="91440" y="131480"/>
                </a:cubicBezTo>
                <a:cubicBezTo>
                  <a:pt x="105410" y="59090"/>
                  <a:pt x="114300" y="47660"/>
                  <a:pt x="129540" y="32420"/>
                </a:cubicBezTo>
                <a:cubicBezTo>
                  <a:pt x="144780" y="17180"/>
                  <a:pt x="166370" y="-9490"/>
                  <a:pt x="182880" y="40040"/>
                </a:cubicBezTo>
                <a:cubicBezTo>
                  <a:pt x="199390" y="89570"/>
                  <a:pt x="203200" y="111160"/>
                  <a:pt x="228600" y="329600"/>
                </a:cubicBezTo>
                <a:cubicBezTo>
                  <a:pt x="254000" y="548040"/>
                  <a:pt x="306070" y="1090330"/>
                  <a:pt x="335280" y="1350680"/>
                </a:cubicBezTo>
                <a:cubicBezTo>
                  <a:pt x="364490" y="1611030"/>
                  <a:pt x="382270" y="1762160"/>
                  <a:pt x="403860" y="1891700"/>
                </a:cubicBezTo>
                <a:cubicBezTo>
                  <a:pt x="425450" y="2021240"/>
                  <a:pt x="464820" y="2127920"/>
                  <a:pt x="464820" y="2127920"/>
                </a:cubicBezTo>
                <a:cubicBezTo>
                  <a:pt x="478790" y="2171100"/>
                  <a:pt x="466090" y="2218090"/>
                  <a:pt x="487680" y="2150780"/>
                </a:cubicBezTo>
                <a:cubicBezTo>
                  <a:pt x="509270" y="2083470"/>
                  <a:pt x="567690" y="1903130"/>
                  <a:pt x="594360" y="1724060"/>
                </a:cubicBezTo>
                <a:cubicBezTo>
                  <a:pt x="621030" y="1544990"/>
                  <a:pt x="628650" y="1287180"/>
                  <a:pt x="647700" y="1076360"/>
                </a:cubicBezTo>
                <a:cubicBezTo>
                  <a:pt x="666750" y="865540"/>
                  <a:pt x="688340" y="616620"/>
                  <a:pt x="708660" y="459140"/>
                </a:cubicBezTo>
                <a:cubicBezTo>
                  <a:pt x="728980" y="301660"/>
                  <a:pt x="756920" y="201330"/>
                  <a:pt x="769620" y="131480"/>
                </a:cubicBezTo>
                <a:cubicBezTo>
                  <a:pt x="782320" y="61630"/>
                  <a:pt x="784860" y="40040"/>
                  <a:pt x="784860" y="40040"/>
                </a:cubicBezTo>
                <a:cubicBezTo>
                  <a:pt x="789940" y="19720"/>
                  <a:pt x="792480" y="9560"/>
                  <a:pt x="800100" y="9560"/>
                </a:cubicBezTo>
                <a:cubicBezTo>
                  <a:pt x="807720" y="9560"/>
                  <a:pt x="814070" y="-26000"/>
                  <a:pt x="830580" y="40040"/>
                </a:cubicBezTo>
                <a:cubicBezTo>
                  <a:pt x="847090" y="106080"/>
                  <a:pt x="873760" y="236890"/>
                  <a:pt x="899160" y="405800"/>
                </a:cubicBezTo>
                <a:cubicBezTo>
                  <a:pt x="924560" y="574710"/>
                  <a:pt x="953770" y="814105"/>
                  <a:pt x="982980" y="1053500"/>
                </a:cubicBezTo>
              </a:path>
            </a:pathLst>
          </a:cu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Connector: Curved 12">
            <a:extLst>
              <a:ext uri="{FF2B5EF4-FFF2-40B4-BE49-F238E27FC236}">
                <a16:creationId xmlns:a16="http://schemas.microsoft.com/office/drawing/2014/main" id="{5AE83615-2543-4881-AEF7-70B39022DCBA}"/>
              </a:ext>
            </a:extLst>
          </p:cNvPr>
          <p:cNvCxnSpPr>
            <a:cxnSpLocks/>
          </p:cNvCxnSpPr>
          <p:nvPr/>
        </p:nvCxnSpPr>
        <p:spPr>
          <a:xfrm rot="16200000" flipH="1">
            <a:off x="8174538" y="3031308"/>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212ABA7-9575-4E43-9135-9AAB007E8456}"/>
              </a:ext>
            </a:extLst>
          </p:cNvPr>
          <p:cNvSpPr txBox="1"/>
          <p:nvPr/>
        </p:nvSpPr>
        <p:spPr>
          <a:xfrm>
            <a:off x="7794937" y="2105330"/>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15" name="Straight Arrow Connector 14">
            <a:extLst>
              <a:ext uri="{FF2B5EF4-FFF2-40B4-BE49-F238E27FC236}">
                <a16:creationId xmlns:a16="http://schemas.microsoft.com/office/drawing/2014/main" id="{FE6E3D96-D674-4D3C-B64E-48D61BB0FA9C}"/>
              </a:ext>
            </a:extLst>
          </p:cNvPr>
          <p:cNvCxnSpPr/>
          <p:nvPr/>
        </p:nvCxnSpPr>
        <p:spPr>
          <a:xfrm flipH="1">
            <a:off x="7510052" y="5845901"/>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67E6614-AB4B-42DB-A197-708BF19C8E2E}"/>
              </a:ext>
            </a:extLst>
          </p:cNvPr>
          <p:cNvCxnSpPr/>
          <p:nvPr/>
        </p:nvCxnSpPr>
        <p:spPr>
          <a:xfrm>
            <a:off x="1119486" y="3423797"/>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17" name="Straight Arrow Connector 16">
            <a:extLst>
              <a:ext uri="{FF2B5EF4-FFF2-40B4-BE49-F238E27FC236}">
                <a16:creationId xmlns:a16="http://schemas.microsoft.com/office/drawing/2014/main" id="{D38BF67E-9A09-416D-89B2-F5B99CCD4512}"/>
              </a:ext>
            </a:extLst>
          </p:cNvPr>
          <p:cNvCxnSpPr/>
          <p:nvPr/>
        </p:nvCxnSpPr>
        <p:spPr>
          <a:xfrm>
            <a:off x="6827573" y="3479218"/>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graphicFrame>
        <p:nvGraphicFramePr>
          <p:cNvPr id="18" name="Object 17">
            <a:extLst>
              <a:ext uri="{FF2B5EF4-FFF2-40B4-BE49-F238E27FC236}">
                <a16:creationId xmlns:a16="http://schemas.microsoft.com/office/drawing/2014/main" id="{BD7F1556-5808-438E-83F8-995772E31031}"/>
              </a:ext>
            </a:extLst>
          </p:cNvPr>
          <p:cNvGraphicFramePr>
            <a:graphicFrameLocks noChangeAspect="1"/>
          </p:cNvGraphicFramePr>
          <p:nvPr>
            <p:extLst>
              <p:ext uri="{D42A27DB-BD31-4B8C-83A1-F6EECF244321}">
                <p14:modId xmlns:p14="http://schemas.microsoft.com/office/powerpoint/2010/main" val="2894859196"/>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6" imgW="2972058" imgH="2887619" progId="Paint.Picture">
                  <p:embed/>
                </p:oleObj>
              </mc:Choice>
              <mc:Fallback>
                <p:oleObj name="Bitmap Image" r:id="rId6" imgW="2972058" imgH="2887619" progId="Paint.Picture">
                  <p:embed/>
                  <p:pic>
                    <p:nvPicPr>
                      <p:cNvPr id="6" name="Object 5">
                        <a:extLst>
                          <a:ext uri="{FF2B5EF4-FFF2-40B4-BE49-F238E27FC236}">
                            <a16:creationId xmlns:a16="http://schemas.microsoft.com/office/drawing/2014/main" id="{B1309496-28FA-4C60-9702-8B702CA0D00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sp>
        <p:nvSpPr>
          <p:cNvPr id="19" name="Title 1">
            <a:extLst>
              <a:ext uri="{FF2B5EF4-FFF2-40B4-BE49-F238E27FC236}">
                <a16:creationId xmlns:a16="http://schemas.microsoft.com/office/drawing/2014/main" id="{E35C6728-8A25-4599-A4BF-31C17946C60C}"/>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Tree>
    <p:extLst>
      <p:ext uri="{BB962C8B-B14F-4D97-AF65-F5344CB8AC3E}">
        <p14:creationId xmlns:p14="http://schemas.microsoft.com/office/powerpoint/2010/main" val="56979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p:bldP spid="11" grpId="0" animBg="1"/>
      <p:bldP spid="12" grpId="0" animBg="1"/>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80372-3BBA-4CD7-B8D8-CDF3569195B7}"/>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 name="Object 2">
            <a:extLst>
              <a:ext uri="{FF2B5EF4-FFF2-40B4-BE49-F238E27FC236}">
                <a16:creationId xmlns:a16="http://schemas.microsoft.com/office/drawing/2014/main" id="{3EE81506-28CA-43D6-8C24-1820BE01F413}"/>
              </a:ext>
            </a:extLst>
          </p:cNvPr>
          <p:cNvGraphicFramePr>
            <a:graphicFrameLocks noChangeAspect="1"/>
          </p:cNvGraphicFramePr>
          <p:nvPr>
            <p:extLst>
              <p:ext uri="{D42A27DB-BD31-4B8C-83A1-F6EECF244321}">
                <p14:modId xmlns:p14="http://schemas.microsoft.com/office/powerpoint/2010/main" val="3254688103"/>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18" name="Object 17">
                        <a:extLst>
                          <a:ext uri="{FF2B5EF4-FFF2-40B4-BE49-F238E27FC236}">
                            <a16:creationId xmlns:a16="http://schemas.microsoft.com/office/drawing/2014/main" id="{BD7F1556-5808-438E-83F8-995772E310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sp>
        <p:nvSpPr>
          <p:cNvPr id="4" name="Rectangle 2">
            <a:extLst>
              <a:ext uri="{FF2B5EF4-FFF2-40B4-BE49-F238E27FC236}">
                <a16:creationId xmlns:a16="http://schemas.microsoft.com/office/drawing/2014/main" id="{FA6D40E9-4593-4623-99F4-78826FED4AEF}"/>
              </a:ext>
            </a:extLst>
          </p:cNvPr>
          <p:cNvSpPr>
            <a:spLocks noChangeArrowheads="1"/>
          </p:cNvSpPr>
          <p:nvPr/>
        </p:nvSpPr>
        <p:spPr bwMode="auto">
          <a:xfrm>
            <a:off x="228600" y="2895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5" name="Object 4">
            <a:extLst>
              <a:ext uri="{FF2B5EF4-FFF2-40B4-BE49-F238E27FC236}">
                <a16:creationId xmlns:a16="http://schemas.microsoft.com/office/drawing/2014/main" id="{B3701B3B-7B5D-437F-B22B-73A4BD075D6B}"/>
              </a:ext>
            </a:extLst>
          </p:cNvPr>
          <p:cNvGraphicFramePr>
            <a:graphicFrameLocks noChangeAspect="1"/>
          </p:cNvGraphicFramePr>
          <p:nvPr>
            <p:extLst>
              <p:ext uri="{D42A27DB-BD31-4B8C-83A1-F6EECF244321}">
                <p14:modId xmlns:p14="http://schemas.microsoft.com/office/powerpoint/2010/main" val="3785787350"/>
              </p:ext>
            </p:extLst>
          </p:nvPr>
        </p:nvGraphicFramePr>
        <p:xfrm>
          <a:off x="228600" y="3005138"/>
          <a:ext cx="5868988" cy="3525837"/>
        </p:xfrm>
        <a:graphic>
          <a:graphicData uri="http://schemas.openxmlformats.org/presentationml/2006/ole">
            <mc:AlternateContent xmlns:mc="http://schemas.openxmlformats.org/markup-compatibility/2006">
              <mc:Choice xmlns:v="urn:schemas-microsoft-com:vml" Requires="v">
                <p:oleObj name="Bitmap Image" r:id="rId4" imgW="5958720" imgH="3581280" progId="Paint.Picture">
                  <p:embed/>
                </p:oleObj>
              </mc:Choice>
              <mc:Fallback>
                <p:oleObj name="Bitmap Image" r:id="rId4" imgW="5958720" imgH="3581280" progId="Paint.Picture">
                  <p:embed/>
                  <p:pic>
                    <p:nvPicPr>
                      <p:cNvPr id="3" name="Object 2">
                        <a:extLst>
                          <a:ext uri="{FF2B5EF4-FFF2-40B4-BE49-F238E27FC236}">
                            <a16:creationId xmlns:a16="http://schemas.microsoft.com/office/drawing/2014/main" id="{264CA2AF-198A-4B3B-B9FB-BF6ACC308D18}"/>
                          </a:ext>
                        </a:extLst>
                      </p:cNvPr>
                      <p:cNvPicPr>
                        <a:picLocks noChangeAspect="1" noChangeArrowheads="1"/>
                      </p:cNvPicPr>
                      <p:nvPr/>
                    </p:nvPicPr>
                    <p:blipFill>
                      <a:blip r:embed="rId5"/>
                      <a:srcRect/>
                      <a:stretch>
                        <a:fillRect/>
                      </a:stretch>
                    </p:blipFill>
                    <p:spPr bwMode="auto">
                      <a:xfrm>
                        <a:off x="228600" y="3005138"/>
                        <a:ext cx="5868988" cy="3525837"/>
                      </a:xfrm>
                      <a:prstGeom prst="rect">
                        <a:avLst/>
                      </a:prstGeom>
                      <a:noFill/>
                    </p:spPr>
                  </p:pic>
                </p:oleObj>
              </mc:Fallback>
            </mc:AlternateContent>
          </a:graphicData>
        </a:graphic>
      </p:graphicFrame>
      <p:sp>
        <p:nvSpPr>
          <p:cNvPr id="6" name="Freeform: Shape 5">
            <a:extLst>
              <a:ext uri="{FF2B5EF4-FFF2-40B4-BE49-F238E27FC236}">
                <a16:creationId xmlns:a16="http://schemas.microsoft.com/office/drawing/2014/main" id="{FB5EEEDD-B440-4EEE-9D67-98005D2F337B}"/>
              </a:ext>
            </a:extLst>
          </p:cNvPr>
          <p:cNvSpPr/>
          <p:nvPr/>
        </p:nvSpPr>
        <p:spPr>
          <a:xfrm>
            <a:off x="2237509" y="3956939"/>
            <a:ext cx="1281546" cy="2199601"/>
          </a:xfrm>
          <a:custGeom>
            <a:avLst/>
            <a:gdLst>
              <a:gd name="connsiteX0" fmla="*/ 0 w 1281546"/>
              <a:gd name="connsiteY0" fmla="*/ 76466 h 2199601"/>
              <a:gd name="connsiteX1" fmla="*/ 103909 w 1281546"/>
              <a:gd name="connsiteY1" fmla="*/ 658356 h 2199601"/>
              <a:gd name="connsiteX2" fmla="*/ 193964 w 1281546"/>
              <a:gd name="connsiteY2" fmla="*/ 1593538 h 2199601"/>
              <a:gd name="connsiteX3" fmla="*/ 249382 w 1281546"/>
              <a:gd name="connsiteY3" fmla="*/ 1995320 h 2199601"/>
              <a:gd name="connsiteX4" fmla="*/ 284018 w 1281546"/>
              <a:gd name="connsiteY4" fmla="*/ 2147720 h 2199601"/>
              <a:gd name="connsiteX5" fmla="*/ 332509 w 1281546"/>
              <a:gd name="connsiteY5" fmla="*/ 2106156 h 2199601"/>
              <a:gd name="connsiteX6" fmla="*/ 477982 w 1281546"/>
              <a:gd name="connsiteY6" fmla="*/ 1129411 h 2199601"/>
              <a:gd name="connsiteX7" fmla="*/ 561109 w 1281546"/>
              <a:gd name="connsiteY7" fmla="*/ 353556 h 2199601"/>
              <a:gd name="connsiteX8" fmla="*/ 623455 w 1281546"/>
              <a:gd name="connsiteY8" fmla="*/ 62611 h 2199601"/>
              <a:gd name="connsiteX9" fmla="*/ 623455 w 1281546"/>
              <a:gd name="connsiteY9" fmla="*/ 62611 h 2199601"/>
              <a:gd name="connsiteX10" fmla="*/ 671946 w 1281546"/>
              <a:gd name="connsiteY10" fmla="*/ 104175 h 2199601"/>
              <a:gd name="connsiteX11" fmla="*/ 824346 w 1281546"/>
              <a:gd name="connsiteY11" fmla="*/ 1330302 h 2199601"/>
              <a:gd name="connsiteX12" fmla="*/ 893618 w 1281546"/>
              <a:gd name="connsiteY12" fmla="*/ 1953756 h 2199601"/>
              <a:gd name="connsiteX13" fmla="*/ 962891 w 1281546"/>
              <a:gd name="connsiteY13" fmla="*/ 2140793 h 2199601"/>
              <a:gd name="connsiteX14" fmla="*/ 962891 w 1281546"/>
              <a:gd name="connsiteY14" fmla="*/ 2140793 h 2199601"/>
              <a:gd name="connsiteX15" fmla="*/ 1066800 w 1281546"/>
              <a:gd name="connsiteY15" fmla="*/ 1697447 h 2199601"/>
              <a:gd name="connsiteX16" fmla="*/ 1108364 w 1281546"/>
              <a:gd name="connsiteY16" fmla="*/ 1108629 h 2199601"/>
              <a:gd name="connsiteX17" fmla="*/ 1205346 w 1281546"/>
              <a:gd name="connsiteY17" fmla="*/ 367411 h 2199601"/>
              <a:gd name="connsiteX18" fmla="*/ 1239982 w 1281546"/>
              <a:gd name="connsiteY18" fmla="*/ 104175 h 2199601"/>
              <a:gd name="connsiteX19" fmla="*/ 1281546 w 1281546"/>
              <a:gd name="connsiteY19" fmla="*/ 41829 h 219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81546" h="2199601">
                <a:moveTo>
                  <a:pt x="0" y="76466"/>
                </a:moveTo>
                <a:cubicBezTo>
                  <a:pt x="35791" y="240988"/>
                  <a:pt x="71582" y="405511"/>
                  <a:pt x="103909" y="658356"/>
                </a:cubicBezTo>
                <a:cubicBezTo>
                  <a:pt x="136236" y="911201"/>
                  <a:pt x="169718" y="1370711"/>
                  <a:pt x="193964" y="1593538"/>
                </a:cubicBezTo>
                <a:cubicBezTo>
                  <a:pt x="218210" y="1816365"/>
                  <a:pt x="234373" y="1902956"/>
                  <a:pt x="249382" y="1995320"/>
                </a:cubicBezTo>
                <a:cubicBezTo>
                  <a:pt x="264391" y="2087684"/>
                  <a:pt x="270164" y="2129247"/>
                  <a:pt x="284018" y="2147720"/>
                </a:cubicBezTo>
                <a:cubicBezTo>
                  <a:pt x="297873" y="2166193"/>
                  <a:pt x="300182" y="2275874"/>
                  <a:pt x="332509" y="2106156"/>
                </a:cubicBezTo>
                <a:cubicBezTo>
                  <a:pt x="364836" y="1936438"/>
                  <a:pt x="439882" y="1421511"/>
                  <a:pt x="477982" y="1129411"/>
                </a:cubicBezTo>
                <a:cubicBezTo>
                  <a:pt x="516082" y="837311"/>
                  <a:pt x="536864" y="531356"/>
                  <a:pt x="561109" y="353556"/>
                </a:cubicBezTo>
                <a:cubicBezTo>
                  <a:pt x="585354" y="175756"/>
                  <a:pt x="623455" y="62611"/>
                  <a:pt x="623455" y="62611"/>
                </a:cubicBezTo>
                <a:lnTo>
                  <a:pt x="623455" y="62611"/>
                </a:lnTo>
                <a:cubicBezTo>
                  <a:pt x="631537" y="69538"/>
                  <a:pt x="638464" y="-107107"/>
                  <a:pt x="671946" y="104175"/>
                </a:cubicBezTo>
                <a:cubicBezTo>
                  <a:pt x="705428" y="315457"/>
                  <a:pt x="787401" y="1022039"/>
                  <a:pt x="824346" y="1330302"/>
                </a:cubicBezTo>
                <a:cubicBezTo>
                  <a:pt x="861291" y="1638566"/>
                  <a:pt x="870527" y="1818674"/>
                  <a:pt x="893618" y="1953756"/>
                </a:cubicBezTo>
                <a:cubicBezTo>
                  <a:pt x="916709" y="2088838"/>
                  <a:pt x="962891" y="2140793"/>
                  <a:pt x="962891" y="2140793"/>
                </a:cubicBezTo>
                <a:lnTo>
                  <a:pt x="962891" y="2140793"/>
                </a:lnTo>
                <a:cubicBezTo>
                  <a:pt x="980209" y="2066902"/>
                  <a:pt x="1042555" y="1869474"/>
                  <a:pt x="1066800" y="1697447"/>
                </a:cubicBezTo>
                <a:cubicBezTo>
                  <a:pt x="1091045" y="1525420"/>
                  <a:pt x="1085273" y="1330302"/>
                  <a:pt x="1108364" y="1108629"/>
                </a:cubicBezTo>
                <a:cubicBezTo>
                  <a:pt x="1131455" y="886956"/>
                  <a:pt x="1183410" y="534820"/>
                  <a:pt x="1205346" y="367411"/>
                </a:cubicBezTo>
                <a:cubicBezTo>
                  <a:pt x="1227282" y="200002"/>
                  <a:pt x="1227282" y="158439"/>
                  <a:pt x="1239982" y="104175"/>
                </a:cubicBezTo>
                <a:cubicBezTo>
                  <a:pt x="1252682" y="49911"/>
                  <a:pt x="1267114" y="45870"/>
                  <a:pt x="1281546" y="41829"/>
                </a:cubicBezTo>
              </a:path>
            </a:pathLst>
          </a:custGeom>
          <a:noFill/>
          <a:ln w="2857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6">
            <a:extLst>
              <a:ext uri="{FF2B5EF4-FFF2-40B4-BE49-F238E27FC236}">
                <a16:creationId xmlns:a16="http://schemas.microsoft.com/office/drawing/2014/main" id="{074A42CD-39D8-454B-A7D5-2023B0C606DC}"/>
              </a:ext>
            </a:extLst>
          </p:cNvPr>
          <p:cNvSpPr/>
          <p:nvPr/>
        </p:nvSpPr>
        <p:spPr>
          <a:xfrm flipH="1">
            <a:off x="935174" y="3984653"/>
            <a:ext cx="1281546" cy="2199601"/>
          </a:xfrm>
          <a:custGeom>
            <a:avLst/>
            <a:gdLst>
              <a:gd name="connsiteX0" fmla="*/ 0 w 1281546"/>
              <a:gd name="connsiteY0" fmla="*/ 76466 h 2199601"/>
              <a:gd name="connsiteX1" fmla="*/ 103909 w 1281546"/>
              <a:gd name="connsiteY1" fmla="*/ 658356 h 2199601"/>
              <a:gd name="connsiteX2" fmla="*/ 193964 w 1281546"/>
              <a:gd name="connsiteY2" fmla="*/ 1593538 h 2199601"/>
              <a:gd name="connsiteX3" fmla="*/ 249382 w 1281546"/>
              <a:gd name="connsiteY3" fmla="*/ 1995320 h 2199601"/>
              <a:gd name="connsiteX4" fmla="*/ 284018 w 1281546"/>
              <a:gd name="connsiteY4" fmla="*/ 2147720 h 2199601"/>
              <a:gd name="connsiteX5" fmla="*/ 332509 w 1281546"/>
              <a:gd name="connsiteY5" fmla="*/ 2106156 h 2199601"/>
              <a:gd name="connsiteX6" fmla="*/ 477982 w 1281546"/>
              <a:gd name="connsiteY6" fmla="*/ 1129411 h 2199601"/>
              <a:gd name="connsiteX7" fmla="*/ 561109 w 1281546"/>
              <a:gd name="connsiteY7" fmla="*/ 353556 h 2199601"/>
              <a:gd name="connsiteX8" fmla="*/ 623455 w 1281546"/>
              <a:gd name="connsiteY8" fmla="*/ 62611 h 2199601"/>
              <a:gd name="connsiteX9" fmla="*/ 623455 w 1281546"/>
              <a:gd name="connsiteY9" fmla="*/ 62611 h 2199601"/>
              <a:gd name="connsiteX10" fmla="*/ 671946 w 1281546"/>
              <a:gd name="connsiteY10" fmla="*/ 104175 h 2199601"/>
              <a:gd name="connsiteX11" fmla="*/ 824346 w 1281546"/>
              <a:gd name="connsiteY11" fmla="*/ 1330302 h 2199601"/>
              <a:gd name="connsiteX12" fmla="*/ 893618 w 1281546"/>
              <a:gd name="connsiteY12" fmla="*/ 1953756 h 2199601"/>
              <a:gd name="connsiteX13" fmla="*/ 962891 w 1281546"/>
              <a:gd name="connsiteY13" fmla="*/ 2140793 h 2199601"/>
              <a:gd name="connsiteX14" fmla="*/ 962891 w 1281546"/>
              <a:gd name="connsiteY14" fmla="*/ 2140793 h 2199601"/>
              <a:gd name="connsiteX15" fmla="*/ 1066800 w 1281546"/>
              <a:gd name="connsiteY15" fmla="*/ 1697447 h 2199601"/>
              <a:gd name="connsiteX16" fmla="*/ 1108364 w 1281546"/>
              <a:gd name="connsiteY16" fmla="*/ 1108629 h 2199601"/>
              <a:gd name="connsiteX17" fmla="*/ 1205346 w 1281546"/>
              <a:gd name="connsiteY17" fmla="*/ 367411 h 2199601"/>
              <a:gd name="connsiteX18" fmla="*/ 1239982 w 1281546"/>
              <a:gd name="connsiteY18" fmla="*/ 104175 h 2199601"/>
              <a:gd name="connsiteX19" fmla="*/ 1281546 w 1281546"/>
              <a:gd name="connsiteY19" fmla="*/ 41829 h 219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81546" h="2199601">
                <a:moveTo>
                  <a:pt x="0" y="76466"/>
                </a:moveTo>
                <a:cubicBezTo>
                  <a:pt x="35791" y="240988"/>
                  <a:pt x="71582" y="405511"/>
                  <a:pt x="103909" y="658356"/>
                </a:cubicBezTo>
                <a:cubicBezTo>
                  <a:pt x="136236" y="911201"/>
                  <a:pt x="169718" y="1370711"/>
                  <a:pt x="193964" y="1593538"/>
                </a:cubicBezTo>
                <a:cubicBezTo>
                  <a:pt x="218210" y="1816365"/>
                  <a:pt x="234373" y="1902956"/>
                  <a:pt x="249382" y="1995320"/>
                </a:cubicBezTo>
                <a:cubicBezTo>
                  <a:pt x="264391" y="2087684"/>
                  <a:pt x="270164" y="2129247"/>
                  <a:pt x="284018" y="2147720"/>
                </a:cubicBezTo>
                <a:cubicBezTo>
                  <a:pt x="297873" y="2166193"/>
                  <a:pt x="300182" y="2275874"/>
                  <a:pt x="332509" y="2106156"/>
                </a:cubicBezTo>
                <a:cubicBezTo>
                  <a:pt x="364836" y="1936438"/>
                  <a:pt x="439882" y="1421511"/>
                  <a:pt x="477982" y="1129411"/>
                </a:cubicBezTo>
                <a:cubicBezTo>
                  <a:pt x="516082" y="837311"/>
                  <a:pt x="536864" y="531356"/>
                  <a:pt x="561109" y="353556"/>
                </a:cubicBezTo>
                <a:cubicBezTo>
                  <a:pt x="585354" y="175756"/>
                  <a:pt x="623455" y="62611"/>
                  <a:pt x="623455" y="62611"/>
                </a:cubicBezTo>
                <a:lnTo>
                  <a:pt x="623455" y="62611"/>
                </a:lnTo>
                <a:cubicBezTo>
                  <a:pt x="631537" y="69538"/>
                  <a:pt x="638464" y="-107107"/>
                  <a:pt x="671946" y="104175"/>
                </a:cubicBezTo>
                <a:cubicBezTo>
                  <a:pt x="705428" y="315457"/>
                  <a:pt x="787401" y="1022039"/>
                  <a:pt x="824346" y="1330302"/>
                </a:cubicBezTo>
                <a:cubicBezTo>
                  <a:pt x="861291" y="1638566"/>
                  <a:pt x="870527" y="1818674"/>
                  <a:pt x="893618" y="1953756"/>
                </a:cubicBezTo>
                <a:cubicBezTo>
                  <a:pt x="916709" y="2088838"/>
                  <a:pt x="962891" y="2140793"/>
                  <a:pt x="962891" y="2140793"/>
                </a:cubicBezTo>
                <a:lnTo>
                  <a:pt x="962891" y="2140793"/>
                </a:lnTo>
                <a:cubicBezTo>
                  <a:pt x="980209" y="2066902"/>
                  <a:pt x="1042555" y="1869474"/>
                  <a:pt x="1066800" y="1697447"/>
                </a:cubicBezTo>
                <a:cubicBezTo>
                  <a:pt x="1091045" y="1525420"/>
                  <a:pt x="1085273" y="1330302"/>
                  <a:pt x="1108364" y="1108629"/>
                </a:cubicBezTo>
                <a:cubicBezTo>
                  <a:pt x="1131455" y="886956"/>
                  <a:pt x="1183410" y="534820"/>
                  <a:pt x="1205346" y="367411"/>
                </a:cubicBezTo>
                <a:cubicBezTo>
                  <a:pt x="1227282" y="200002"/>
                  <a:pt x="1227282" y="158439"/>
                  <a:pt x="1239982" y="104175"/>
                </a:cubicBezTo>
                <a:cubicBezTo>
                  <a:pt x="1252682" y="49911"/>
                  <a:pt x="1267114" y="45870"/>
                  <a:pt x="1281546" y="41829"/>
                </a:cubicBezTo>
              </a:path>
            </a:pathLst>
          </a:cu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Connector: Curved 7">
            <a:extLst>
              <a:ext uri="{FF2B5EF4-FFF2-40B4-BE49-F238E27FC236}">
                <a16:creationId xmlns:a16="http://schemas.microsoft.com/office/drawing/2014/main" id="{39290AAA-7AD8-4DF1-B494-5DBF169AC6F3}"/>
              </a:ext>
            </a:extLst>
          </p:cNvPr>
          <p:cNvCxnSpPr>
            <a:cxnSpLocks/>
          </p:cNvCxnSpPr>
          <p:nvPr/>
        </p:nvCxnSpPr>
        <p:spPr>
          <a:xfrm rot="16200000" flipH="1">
            <a:off x="2208076" y="3440883"/>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21A96CC-167E-48E0-9FB9-D02CFC13BCDA}"/>
              </a:ext>
            </a:extLst>
          </p:cNvPr>
          <p:cNvSpPr txBox="1"/>
          <p:nvPr/>
        </p:nvSpPr>
        <p:spPr>
          <a:xfrm>
            <a:off x="1835270" y="2462925"/>
            <a:ext cx="1327030"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once)</a:t>
            </a:r>
          </a:p>
        </p:txBody>
      </p:sp>
      <p:cxnSp>
        <p:nvCxnSpPr>
          <p:cNvPr id="10" name="Straight Arrow Connector 9">
            <a:extLst>
              <a:ext uri="{FF2B5EF4-FFF2-40B4-BE49-F238E27FC236}">
                <a16:creationId xmlns:a16="http://schemas.microsoft.com/office/drawing/2014/main" id="{741D1D8B-ECD2-4379-BFFB-97DE72DFBA0F}"/>
              </a:ext>
            </a:extLst>
          </p:cNvPr>
          <p:cNvCxnSpPr/>
          <p:nvPr/>
        </p:nvCxnSpPr>
        <p:spPr>
          <a:xfrm flipH="1">
            <a:off x="1353785" y="6281799"/>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131AFB3-92D7-4E48-A40A-450B9A60D057}"/>
              </a:ext>
            </a:extLst>
          </p:cNvPr>
          <p:cNvCxnSpPr/>
          <p:nvPr/>
        </p:nvCxnSpPr>
        <p:spPr>
          <a:xfrm>
            <a:off x="1514340" y="3895717"/>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12" name="Freeform: Shape 11">
            <a:extLst>
              <a:ext uri="{FF2B5EF4-FFF2-40B4-BE49-F238E27FC236}">
                <a16:creationId xmlns:a16="http://schemas.microsoft.com/office/drawing/2014/main" id="{32454F14-D4ED-424C-9E4E-967F9E5D1804}"/>
              </a:ext>
            </a:extLst>
          </p:cNvPr>
          <p:cNvSpPr/>
          <p:nvPr/>
        </p:nvSpPr>
        <p:spPr>
          <a:xfrm>
            <a:off x="3533775" y="4019550"/>
            <a:ext cx="142875" cy="1047750"/>
          </a:xfrm>
          <a:custGeom>
            <a:avLst/>
            <a:gdLst>
              <a:gd name="connsiteX0" fmla="*/ 0 w 142875"/>
              <a:gd name="connsiteY0" fmla="*/ 0 h 1047750"/>
              <a:gd name="connsiteX1" fmla="*/ 76200 w 142875"/>
              <a:gd name="connsiteY1" fmla="*/ 304800 h 1047750"/>
              <a:gd name="connsiteX2" fmla="*/ 142875 w 142875"/>
              <a:gd name="connsiteY2" fmla="*/ 1047750 h 1047750"/>
            </a:gdLst>
            <a:ahLst/>
            <a:cxnLst>
              <a:cxn ang="0">
                <a:pos x="connsiteX0" y="connsiteY0"/>
              </a:cxn>
              <a:cxn ang="0">
                <a:pos x="connsiteX1" y="connsiteY1"/>
              </a:cxn>
              <a:cxn ang="0">
                <a:pos x="connsiteX2" y="connsiteY2"/>
              </a:cxn>
            </a:cxnLst>
            <a:rect l="l" t="t" r="r" b="b"/>
            <a:pathLst>
              <a:path w="142875" h="1047750">
                <a:moveTo>
                  <a:pt x="0" y="0"/>
                </a:moveTo>
                <a:cubicBezTo>
                  <a:pt x="26194" y="65087"/>
                  <a:pt x="52388" y="130175"/>
                  <a:pt x="76200" y="304800"/>
                </a:cubicBezTo>
                <a:cubicBezTo>
                  <a:pt x="100012" y="479425"/>
                  <a:pt x="121443" y="763587"/>
                  <a:pt x="142875" y="1047750"/>
                </a:cubicBezTo>
              </a:path>
            </a:pathLst>
          </a:custGeom>
          <a:noFill/>
          <a:ln w="3810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id="{720D7AEE-E500-4155-A38C-272B98B7F286}"/>
              </a:ext>
            </a:extLst>
          </p:cNvPr>
          <p:cNvSpPr/>
          <p:nvPr/>
        </p:nvSpPr>
        <p:spPr>
          <a:xfrm>
            <a:off x="954304" y="4114800"/>
            <a:ext cx="102971" cy="952500"/>
          </a:xfrm>
          <a:custGeom>
            <a:avLst/>
            <a:gdLst>
              <a:gd name="connsiteX0" fmla="*/ 0 w 142875"/>
              <a:gd name="connsiteY0" fmla="*/ 0 h 1047750"/>
              <a:gd name="connsiteX1" fmla="*/ 76200 w 142875"/>
              <a:gd name="connsiteY1" fmla="*/ 304800 h 1047750"/>
              <a:gd name="connsiteX2" fmla="*/ 142875 w 142875"/>
              <a:gd name="connsiteY2" fmla="*/ 1047750 h 1047750"/>
            </a:gdLst>
            <a:ahLst/>
            <a:cxnLst>
              <a:cxn ang="0">
                <a:pos x="connsiteX0" y="connsiteY0"/>
              </a:cxn>
              <a:cxn ang="0">
                <a:pos x="connsiteX1" y="connsiteY1"/>
              </a:cxn>
              <a:cxn ang="0">
                <a:pos x="connsiteX2" y="connsiteY2"/>
              </a:cxn>
            </a:cxnLst>
            <a:rect l="l" t="t" r="r" b="b"/>
            <a:pathLst>
              <a:path w="142875" h="1047750">
                <a:moveTo>
                  <a:pt x="0" y="0"/>
                </a:moveTo>
                <a:cubicBezTo>
                  <a:pt x="26194" y="65087"/>
                  <a:pt x="52388" y="130175"/>
                  <a:pt x="76200" y="304800"/>
                </a:cubicBezTo>
                <a:cubicBezTo>
                  <a:pt x="100012" y="479425"/>
                  <a:pt x="121443" y="763587"/>
                  <a:pt x="142875" y="1047750"/>
                </a:cubicBez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56C37D97-33A5-42F2-A307-6DB036C96E9D}"/>
              </a:ext>
            </a:extLst>
          </p:cNvPr>
          <p:cNvSpPr txBox="1"/>
          <p:nvPr/>
        </p:nvSpPr>
        <p:spPr>
          <a:xfrm>
            <a:off x="3374055" y="2692613"/>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nonce)</a:t>
            </a:r>
          </a:p>
        </p:txBody>
      </p:sp>
      <p:cxnSp>
        <p:nvCxnSpPr>
          <p:cNvPr id="15" name="Connector: Curved 14">
            <a:extLst>
              <a:ext uri="{FF2B5EF4-FFF2-40B4-BE49-F238E27FC236}">
                <a16:creationId xmlns:a16="http://schemas.microsoft.com/office/drawing/2014/main" id="{8773DF9D-581A-4BEE-95E5-0437C3A9A9DB}"/>
              </a:ext>
            </a:extLst>
          </p:cNvPr>
          <p:cNvCxnSpPr>
            <a:cxnSpLocks/>
          </p:cNvCxnSpPr>
          <p:nvPr/>
        </p:nvCxnSpPr>
        <p:spPr>
          <a:xfrm rot="5400000">
            <a:off x="3487600" y="3600368"/>
            <a:ext cx="752727" cy="270928"/>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5F56E98-8020-457C-A6DD-8E6FA176B500}"/>
              </a:ext>
            </a:extLst>
          </p:cNvPr>
          <p:cNvCxnSpPr/>
          <p:nvPr/>
        </p:nvCxnSpPr>
        <p:spPr>
          <a:xfrm>
            <a:off x="982879" y="3933265"/>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sp>
        <p:nvSpPr>
          <p:cNvPr id="17" name="TextBox 16">
            <a:extLst>
              <a:ext uri="{FF2B5EF4-FFF2-40B4-BE49-F238E27FC236}">
                <a16:creationId xmlns:a16="http://schemas.microsoft.com/office/drawing/2014/main" id="{A41C90F9-95D4-4DF7-8AC0-6D11C44706D3}"/>
              </a:ext>
            </a:extLst>
          </p:cNvPr>
          <p:cNvSpPr txBox="1"/>
          <p:nvPr/>
        </p:nvSpPr>
        <p:spPr>
          <a:xfrm>
            <a:off x="805627" y="1478552"/>
            <a:ext cx="2568428" cy="830997"/>
          </a:xfrm>
          <a:prstGeom prst="rect">
            <a:avLst/>
          </a:prstGeom>
          <a:noFill/>
        </p:spPr>
        <p:txBody>
          <a:bodyPr wrap="square" rtlCol="0">
            <a:spAutoFit/>
          </a:bodyPr>
          <a:lstStyle/>
          <a:p>
            <a:r>
              <a:rPr lang="en-US" sz="1600" dirty="0"/>
              <a:t>starting off well, because the two rightward waves (greenish) overlap</a:t>
            </a:r>
          </a:p>
        </p:txBody>
      </p:sp>
      <p:cxnSp>
        <p:nvCxnSpPr>
          <p:cNvPr id="18" name="Connector: Curved 17">
            <a:extLst>
              <a:ext uri="{FF2B5EF4-FFF2-40B4-BE49-F238E27FC236}">
                <a16:creationId xmlns:a16="http://schemas.microsoft.com/office/drawing/2014/main" id="{F116625C-1AF0-42A5-8BAD-D6C3BC80ECB4}"/>
              </a:ext>
            </a:extLst>
          </p:cNvPr>
          <p:cNvCxnSpPr>
            <a:cxnSpLocks/>
          </p:cNvCxnSpPr>
          <p:nvPr/>
        </p:nvCxnSpPr>
        <p:spPr>
          <a:xfrm rot="5400000">
            <a:off x="596108" y="2898754"/>
            <a:ext cx="1415669" cy="544015"/>
          </a:xfrm>
          <a:prstGeom prst="curved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19" name="Object 18">
            <a:extLst>
              <a:ext uri="{FF2B5EF4-FFF2-40B4-BE49-F238E27FC236}">
                <a16:creationId xmlns:a16="http://schemas.microsoft.com/office/drawing/2014/main" id="{D59C1B7A-CE4B-4B7C-9F65-69091A4BE8F9}"/>
              </a:ext>
            </a:extLst>
          </p:cNvPr>
          <p:cNvGraphicFramePr>
            <a:graphicFrameLocks noChangeAspect="1"/>
          </p:cNvGraphicFramePr>
          <p:nvPr>
            <p:extLst>
              <p:ext uri="{D42A27DB-BD31-4B8C-83A1-F6EECF244321}">
                <p14:modId xmlns:p14="http://schemas.microsoft.com/office/powerpoint/2010/main" val="890601625"/>
              </p:ext>
            </p:extLst>
          </p:nvPr>
        </p:nvGraphicFramePr>
        <p:xfrm>
          <a:off x="6096000" y="3103433"/>
          <a:ext cx="5706994" cy="3329080"/>
        </p:xfrm>
        <a:graphic>
          <a:graphicData uri="http://schemas.openxmlformats.org/presentationml/2006/ole">
            <mc:AlternateContent xmlns:mc="http://schemas.openxmlformats.org/markup-compatibility/2006">
              <mc:Choice xmlns:v="urn:schemas-microsoft-com:vml" Requires="v">
                <p:oleObj name="Bitmap Image" r:id="rId6" imgW="5981760" imgH="3489840" progId="Paint.Picture">
                  <p:embed/>
                </p:oleObj>
              </mc:Choice>
              <mc:Fallback>
                <p:oleObj name="Bitmap Image" r:id="rId6" imgW="5981760" imgH="3489840" progId="Paint.Picture">
                  <p:embed/>
                  <p:pic>
                    <p:nvPicPr>
                      <p:cNvPr id="23" name="Object 22">
                        <a:extLst>
                          <a:ext uri="{FF2B5EF4-FFF2-40B4-BE49-F238E27FC236}">
                            <a16:creationId xmlns:a16="http://schemas.microsoft.com/office/drawing/2014/main" id="{EF3B4040-144E-4950-8DF6-CE99768309C4}"/>
                          </a:ext>
                        </a:extLst>
                      </p:cNvPr>
                      <p:cNvPicPr>
                        <a:picLocks noChangeAspect="1" noChangeArrowheads="1"/>
                      </p:cNvPicPr>
                      <p:nvPr/>
                    </p:nvPicPr>
                    <p:blipFill>
                      <a:blip r:embed="rId7"/>
                      <a:srcRect/>
                      <a:stretch>
                        <a:fillRect/>
                      </a:stretch>
                    </p:blipFill>
                    <p:spPr bwMode="auto">
                      <a:xfrm>
                        <a:off x="6096000" y="3103433"/>
                        <a:ext cx="5706994" cy="3329080"/>
                      </a:xfrm>
                      <a:prstGeom prst="rect">
                        <a:avLst/>
                      </a:prstGeom>
                      <a:noFill/>
                    </p:spPr>
                  </p:pic>
                </p:oleObj>
              </mc:Fallback>
            </mc:AlternateContent>
          </a:graphicData>
        </a:graphic>
      </p:graphicFrame>
      <p:sp>
        <p:nvSpPr>
          <p:cNvPr id="20" name="Freeform: Shape 19">
            <a:extLst>
              <a:ext uri="{FF2B5EF4-FFF2-40B4-BE49-F238E27FC236}">
                <a16:creationId xmlns:a16="http://schemas.microsoft.com/office/drawing/2014/main" id="{16E043BF-B83C-4916-9ED1-88736C9C5059}"/>
              </a:ext>
            </a:extLst>
          </p:cNvPr>
          <p:cNvSpPr/>
          <p:nvPr/>
        </p:nvSpPr>
        <p:spPr>
          <a:xfrm>
            <a:off x="8042564" y="4018007"/>
            <a:ext cx="1260763" cy="2065059"/>
          </a:xfrm>
          <a:custGeom>
            <a:avLst/>
            <a:gdLst>
              <a:gd name="connsiteX0" fmla="*/ 0 w 1260763"/>
              <a:gd name="connsiteY0" fmla="*/ 1047561 h 2065059"/>
              <a:gd name="connsiteX1" fmla="*/ 83127 w 1260763"/>
              <a:gd name="connsiteY1" fmla="*/ 1816488 h 2065059"/>
              <a:gd name="connsiteX2" fmla="*/ 124691 w 1260763"/>
              <a:gd name="connsiteY2" fmla="*/ 1975816 h 2065059"/>
              <a:gd name="connsiteX3" fmla="*/ 159327 w 1260763"/>
              <a:gd name="connsiteY3" fmla="*/ 2038161 h 2065059"/>
              <a:gd name="connsiteX4" fmla="*/ 235527 w 1260763"/>
              <a:gd name="connsiteY4" fmla="*/ 1913470 h 2065059"/>
              <a:gd name="connsiteX5" fmla="*/ 311727 w 1260763"/>
              <a:gd name="connsiteY5" fmla="*/ 1283088 h 2065059"/>
              <a:gd name="connsiteX6" fmla="*/ 339436 w 1260763"/>
              <a:gd name="connsiteY6" fmla="*/ 1033707 h 2065059"/>
              <a:gd name="connsiteX7" fmla="*/ 394854 w 1260763"/>
              <a:gd name="connsiteY7" fmla="*/ 417179 h 2065059"/>
              <a:gd name="connsiteX8" fmla="*/ 443345 w 1260763"/>
              <a:gd name="connsiteY8" fmla="*/ 153943 h 2065059"/>
              <a:gd name="connsiteX9" fmla="*/ 464127 w 1260763"/>
              <a:gd name="connsiteY9" fmla="*/ 29252 h 2065059"/>
              <a:gd name="connsiteX10" fmla="*/ 519545 w 1260763"/>
              <a:gd name="connsiteY10" fmla="*/ 77743 h 2065059"/>
              <a:gd name="connsiteX11" fmla="*/ 616527 w 1260763"/>
              <a:gd name="connsiteY11" fmla="*/ 805107 h 2065059"/>
              <a:gd name="connsiteX12" fmla="*/ 692727 w 1260763"/>
              <a:gd name="connsiteY12" fmla="*/ 1608670 h 2065059"/>
              <a:gd name="connsiteX13" fmla="*/ 762000 w 1260763"/>
              <a:gd name="connsiteY13" fmla="*/ 1955034 h 2065059"/>
              <a:gd name="connsiteX14" fmla="*/ 796636 w 1260763"/>
              <a:gd name="connsiteY14" fmla="*/ 2052016 h 2065059"/>
              <a:gd name="connsiteX15" fmla="*/ 893618 w 1260763"/>
              <a:gd name="connsiteY15" fmla="*/ 1705652 h 2065059"/>
              <a:gd name="connsiteX16" fmla="*/ 969818 w 1260763"/>
              <a:gd name="connsiteY16" fmla="*/ 1040634 h 2065059"/>
              <a:gd name="connsiteX17" fmla="*/ 1011381 w 1260763"/>
              <a:gd name="connsiteY17" fmla="*/ 534943 h 2065059"/>
              <a:gd name="connsiteX18" fmla="*/ 1052945 w 1260763"/>
              <a:gd name="connsiteY18" fmla="*/ 160870 h 2065059"/>
              <a:gd name="connsiteX19" fmla="*/ 1087581 w 1260763"/>
              <a:gd name="connsiteY19" fmla="*/ 22325 h 2065059"/>
              <a:gd name="connsiteX20" fmla="*/ 1143000 w 1260763"/>
              <a:gd name="connsiteY20" fmla="*/ 77743 h 2065059"/>
              <a:gd name="connsiteX21" fmla="*/ 1233054 w 1260763"/>
              <a:gd name="connsiteY21" fmla="*/ 548798 h 2065059"/>
              <a:gd name="connsiteX22" fmla="*/ 1260763 w 1260763"/>
              <a:gd name="connsiteY22" fmla="*/ 1040634 h 206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0763" h="2065059">
                <a:moveTo>
                  <a:pt x="0" y="1047561"/>
                </a:moveTo>
                <a:cubicBezTo>
                  <a:pt x="31172" y="1354670"/>
                  <a:pt x="62345" y="1661779"/>
                  <a:pt x="83127" y="1816488"/>
                </a:cubicBezTo>
                <a:cubicBezTo>
                  <a:pt x="103909" y="1971197"/>
                  <a:pt x="111991" y="1938871"/>
                  <a:pt x="124691" y="1975816"/>
                </a:cubicBezTo>
                <a:cubicBezTo>
                  <a:pt x="137391" y="2012762"/>
                  <a:pt x="140854" y="2048552"/>
                  <a:pt x="159327" y="2038161"/>
                </a:cubicBezTo>
                <a:cubicBezTo>
                  <a:pt x="177800" y="2027770"/>
                  <a:pt x="210127" y="2039316"/>
                  <a:pt x="235527" y="1913470"/>
                </a:cubicBezTo>
                <a:cubicBezTo>
                  <a:pt x="260927" y="1787624"/>
                  <a:pt x="294409" y="1429715"/>
                  <a:pt x="311727" y="1283088"/>
                </a:cubicBezTo>
                <a:cubicBezTo>
                  <a:pt x="329045" y="1136461"/>
                  <a:pt x="325581" y="1178025"/>
                  <a:pt x="339436" y="1033707"/>
                </a:cubicBezTo>
                <a:cubicBezTo>
                  <a:pt x="353291" y="889389"/>
                  <a:pt x="377536" y="563806"/>
                  <a:pt x="394854" y="417179"/>
                </a:cubicBezTo>
                <a:cubicBezTo>
                  <a:pt x="412172" y="270552"/>
                  <a:pt x="431800" y="218597"/>
                  <a:pt x="443345" y="153943"/>
                </a:cubicBezTo>
                <a:cubicBezTo>
                  <a:pt x="454890" y="89289"/>
                  <a:pt x="451427" y="41952"/>
                  <a:pt x="464127" y="29252"/>
                </a:cubicBezTo>
                <a:cubicBezTo>
                  <a:pt x="476827" y="16552"/>
                  <a:pt x="494145" y="-51566"/>
                  <a:pt x="519545" y="77743"/>
                </a:cubicBezTo>
                <a:cubicBezTo>
                  <a:pt x="544945" y="207052"/>
                  <a:pt x="587663" y="549953"/>
                  <a:pt x="616527" y="805107"/>
                </a:cubicBezTo>
                <a:cubicBezTo>
                  <a:pt x="645391" y="1060261"/>
                  <a:pt x="668482" y="1417016"/>
                  <a:pt x="692727" y="1608670"/>
                </a:cubicBezTo>
                <a:cubicBezTo>
                  <a:pt x="716972" y="1800324"/>
                  <a:pt x="744682" y="1881143"/>
                  <a:pt x="762000" y="1955034"/>
                </a:cubicBezTo>
                <a:cubicBezTo>
                  <a:pt x="779318" y="2028925"/>
                  <a:pt x="774700" y="2093580"/>
                  <a:pt x="796636" y="2052016"/>
                </a:cubicBezTo>
                <a:cubicBezTo>
                  <a:pt x="818572" y="2010452"/>
                  <a:pt x="864754" y="1874216"/>
                  <a:pt x="893618" y="1705652"/>
                </a:cubicBezTo>
                <a:cubicBezTo>
                  <a:pt x="922482" y="1537088"/>
                  <a:pt x="950191" y="1235752"/>
                  <a:pt x="969818" y="1040634"/>
                </a:cubicBezTo>
                <a:cubicBezTo>
                  <a:pt x="989445" y="845516"/>
                  <a:pt x="997527" y="681570"/>
                  <a:pt x="1011381" y="534943"/>
                </a:cubicBezTo>
                <a:cubicBezTo>
                  <a:pt x="1025236" y="388316"/>
                  <a:pt x="1040245" y="246306"/>
                  <a:pt x="1052945" y="160870"/>
                </a:cubicBezTo>
                <a:cubicBezTo>
                  <a:pt x="1065645" y="75434"/>
                  <a:pt x="1072572" y="36179"/>
                  <a:pt x="1087581" y="22325"/>
                </a:cubicBezTo>
                <a:cubicBezTo>
                  <a:pt x="1102590" y="8471"/>
                  <a:pt x="1118755" y="-10002"/>
                  <a:pt x="1143000" y="77743"/>
                </a:cubicBezTo>
                <a:cubicBezTo>
                  <a:pt x="1167245" y="165488"/>
                  <a:pt x="1213427" y="388316"/>
                  <a:pt x="1233054" y="548798"/>
                </a:cubicBezTo>
                <a:cubicBezTo>
                  <a:pt x="1252681" y="709280"/>
                  <a:pt x="1256722" y="874957"/>
                  <a:pt x="1260763" y="1040634"/>
                </a:cubicBezTo>
              </a:path>
            </a:pathLst>
          </a:custGeom>
          <a:noFill/>
          <a:ln w="317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576EE0BE-463D-4C06-BE26-445EF0A6DC6C}"/>
              </a:ext>
            </a:extLst>
          </p:cNvPr>
          <p:cNvSpPr/>
          <p:nvPr/>
        </p:nvSpPr>
        <p:spPr>
          <a:xfrm flipH="1">
            <a:off x="6802582" y="4102676"/>
            <a:ext cx="1260763" cy="1911927"/>
          </a:xfrm>
          <a:custGeom>
            <a:avLst/>
            <a:gdLst>
              <a:gd name="connsiteX0" fmla="*/ 0 w 1260763"/>
              <a:gd name="connsiteY0" fmla="*/ 1047561 h 2065059"/>
              <a:gd name="connsiteX1" fmla="*/ 83127 w 1260763"/>
              <a:gd name="connsiteY1" fmla="*/ 1816488 h 2065059"/>
              <a:gd name="connsiteX2" fmla="*/ 124691 w 1260763"/>
              <a:gd name="connsiteY2" fmla="*/ 1975816 h 2065059"/>
              <a:gd name="connsiteX3" fmla="*/ 159327 w 1260763"/>
              <a:gd name="connsiteY3" fmla="*/ 2038161 h 2065059"/>
              <a:gd name="connsiteX4" fmla="*/ 235527 w 1260763"/>
              <a:gd name="connsiteY4" fmla="*/ 1913470 h 2065059"/>
              <a:gd name="connsiteX5" fmla="*/ 311727 w 1260763"/>
              <a:gd name="connsiteY5" fmla="*/ 1283088 h 2065059"/>
              <a:gd name="connsiteX6" fmla="*/ 339436 w 1260763"/>
              <a:gd name="connsiteY6" fmla="*/ 1033707 h 2065059"/>
              <a:gd name="connsiteX7" fmla="*/ 394854 w 1260763"/>
              <a:gd name="connsiteY7" fmla="*/ 417179 h 2065059"/>
              <a:gd name="connsiteX8" fmla="*/ 443345 w 1260763"/>
              <a:gd name="connsiteY8" fmla="*/ 153943 h 2065059"/>
              <a:gd name="connsiteX9" fmla="*/ 464127 w 1260763"/>
              <a:gd name="connsiteY9" fmla="*/ 29252 h 2065059"/>
              <a:gd name="connsiteX10" fmla="*/ 519545 w 1260763"/>
              <a:gd name="connsiteY10" fmla="*/ 77743 h 2065059"/>
              <a:gd name="connsiteX11" fmla="*/ 616527 w 1260763"/>
              <a:gd name="connsiteY11" fmla="*/ 805107 h 2065059"/>
              <a:gd name="connsiteX12" fmla="*/ 692727 w 1260763"/>
              <a:gd name="connsiteY12" fmla="*/ 1608670 h 2065059"/>
              <a:gd name="connsiteX13" fmla="*/ 762000 w 1260763"/>
              <a:gd name="connsiteY13" fmla="*/ 1955034 h 2065059"/>
              <a:gd name="connsiteX14" fmla="*/ 796636 w 1260763"/>
              <a:gd name="connsiteY14" fmla="*/ 2052016 h 2065059"/>
              <a:gd name="connsiteX15" fmla="*/ 893618 w 1260763"/>
              <a:gd name="connsiteY15" fmla="*/ 1705652 h 2065059"/>
              <a:gd name="connsiteX16" fmla="*/ 969818 w 1260763"/>
              <a:gd name="connsiteY16" fmla="*/ 1040634 h 2065059"/>
              <a:gd name="connsiteX17" fmla="*/ 1011381 w 1260763"/>
              <a:gd name="connsiteY17" fmla="*/ 534943 h 2065059"/>
              <a:gd name="connsiteX18" fmla="*/ 1052945 w 1260763"/>
              <a:gd name="connsiteY18" fmla="*/ 160870 h 2065059"/>
              <a:gd name="connsiteX19" fmla="*/ 1087581 w 1260763"/>
              <a:gd name="connsiteY19" fmla="*/ 22325 h 2065059"/>
              <a:gd name="connsiteX20" fmla="*/ 1143000 w 1260763"/>
              <a:gd name="connsiteY20" fmla="*/ 77743 h 2065059"/>
              <a:gd name="connsiteX21" fmla="*/ 1233054 w 1260763"/>
              <a:gd name="connsiteY21" fmla="*/ 548798 h 2065059"/>
              <a:gd name="connsiteX22" fmla="*/ 1260763 w 1260763"/>
              <a:gd name="connsiteY22" fmla="*/ 1040634 h 206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0763" h="2065059">
                <a:moveTo>
                  <a:pt x="0" y="1047561"/>
                </a:moveTo>
                <a:cubicBezTo>
                  <a:pt x="31172" y="1354670"/>
                  <a:pt x="62345" y="1661779"/>
                  <a:pt x="83127" y="1816488"/>
                </a:cubicBezTo>
                <a:cubicBezTo>
                  <a:pt x="103909" y="1971197"/>
                  <a:pt x="111991" y="1938871"/>
                  <a:pt x="124691" y="1975816"/>
                </a:cubicBezTo>
                <a:cubicBezTo>
                  <a:pt x="137391" y="2012762"/>
                  <a:pt x="140854" y="2048552"/>
                  <a:pt x="159327" y="2038161"/>
                </a:cubicBezTo>
                <a:cubicBezTo>
                  <a:pt x="177800" y="2027770"/>
                  <a:pt x="210127" y="2039316"/>
                  <a:pt x="235527" y="1913470"/>
                </a:cubicBezTo>
                <a:cubicBezTo>
                  <a:pt x="260927" y="1787624"/>
                  <a:pt x="294409" y="1429715"/>
                  <a:pt x="311727" y="1283088"/>
                </a:cubicBezTo>
                <a:cubicBezTo>
                  <a:pt x="329045" y="1136461"/>
                  <a:pt x="325581" y="1178025"/>
                  <a:pt x="339436" y="1033707"/>
                </a:cubicBezTo>
                <a:cubicBezTo>
                  <a:pt x="353291" y="889389"/>
                  <a:pt x="377536" y="563806"/>
                  <a:pt x="394854" y="417179"/>
                </a:cubicBezTo>
                <a:cubicBezTo>
                  <a:pt x="412172" y="270552"/>
                  <a:pt x="431800" y="218597"/>
                  <a:pt x="443345" y="153943"/>
                </a:cubicBezTo>
                <a:cubicBezTo>
                  <a:pt x="454890" y="89289"/>
                  <a:pt x="451427" y="41952"/>
                  <a:pt x="464127" y="29252"/>
                </a:cubicBezTo>
                <a:cubicBezTo>
                  <a:pt x="476827" y="16552"/>
                  <a:pt x="494145" y="-51566"/>
                  <a:pt x="519545" y="77743"/>
                </a:cubicBezTo>
                <a:cubicBezTo>
                  <a:pt x="544945" y="207052"/>
                  <a:pt x="587663" y="549953"/>
                  <a:pt x="616527" y="805107"/>
                </a:cubicBezTo>
                <a:cubicBezTo>
                  <a:pt x="645391" y="1060261"/>
                  <a:pt x="668482" y="1417016"/>
                  <a:pt x="692727" y="1608670"/>
                </a:cubicBezTo>
                <a:cubicBezTo>
                  <a:pt x="716972" y="1800324"/>
                  <a:pt x="744682" y="1881143"/>
                  <a:pt x="762000" y="1955034"/>
                </a:cubicBezTo>
                <a:cubicBezTo>
                  <a:pt x="779318" y="2028925"/>
                  <a:pt x="774700" y="2093580"/>
                  <a:pt x="796636" y="2052016"/>
                </a:cubicBezTo>
                <a:cubicBezTo>
                  <a:pt x="818572" y="2010452"/>
                  <a:pt x="864754" y="1874216"/>
                  <a:pt x="893618" y="1705652"/>
                </a:cubicBezTo>
                <a:cubicBezTo>
                  <a:pt x="922482" y="1537088"/>
                  <a:pt x="950191" y="1235752"/>
                  <a:pt x="969818" y="1040634"/>
                </a:cubicBezTo>
                <a:cubicBezTo>
                  <a:pt x="989445" y="845516"/>
                  <a:pt x="997527" y="681570"/>
                  <a:pt x="1011381" y="534943"/>
                </a:cubicBezTo>
                <a:cubicBezTo>
                  <a:pt x="1025236" y="388316"/>
                  <a:pt x="1040245" y="246306"/>
                  <a:pt x="1052945" y="160870"/>
                </a:cubicBezTo>
                <a:cubicBezTo>
                  <a:pt x="1065645" y="75434"/>
                  <a:pt x="1072572" y="36179"/>
                  <a:pt x="1087581" y="22325"/>
                </a:cubicBezTo>
                <a:cubicBezTo>
                  <a:pt x="1102590" y="8471"/>
                  <a:pt x="1118755" y="-10002"/>
                  <a:pt x="1143000" y="77743"/>
                </a:cubicBezTo>
                <a:cubicBezTo>
                  <a:pt x="1167245" y="165488"/>
                  <a:pt x="1213427" y="388316"/>
                  <a:pt x="1233054" y="548798"/>
                </a:cubicBezTo>
                <a:cubicBezTo>
                  <a:pt x="1252681" y="709280"/>
                  <a:pt x="1256722" y="874957"/>
                  <a:pt x="1260763" y="1040634"/>
                </a:cubicBezTo>
              </a:path>
            </a:pathLst>
          </a:custGeom>
          <a:noFill/>
          <a:ln w="317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id="{FBD38343-0157-4478-A1E9-59F9FF8C1827}"/>
              </a:ext>
            </a:extLst>
          </p:cNvPr>
          <p:cNvSpPr/>
          <p:nvPr/>
        </p:nvSpPr>
        <p:spPr>
          <a:xfrm>
            <a:off x="9317182" y="4019496"/>
            <a:ext cx="630382" cy="2065002"/>
          </a:xfrm>
          <a:custGeom>
            <a:avLst/>
            <a:gdLst>
              <a:gd name="connsiteX0" fmla="*/ 0 w 630382"/>
              <a:gd name="connsiteY0" fmla="*/ 1046072 h 2065002"/>
              <a:gd name="connsiteX1" fmla="*/ 62345 w 630382"/>
              <a:gd name="connsiteY1" fmla="*/ 1669527 h 2065002"/>
              <a:gd name="connsiteX2" fmla="*/ 110836 w 630382"/>
              <a:gd name="connsiteY2" fmla="*/ 2008963 h 2065002"/>
              <a:gd name="connsiteX3" fmla="*/ 110836 w 630382"/>
              <a:gd name="connsiteY3" fmla="*/ 2008963 h 2065002"/>
              <a:gd name="connsiteX4" fmla="*/ 152400 w 630382"/>
              <a:gd name="connsiteY4" fmla="*/ 2064381 h 2065002"/>
              <a:gd name="connsiteX5" fmla="*/ 193963 w 630382"/>
              <a:gd name="connsiteY5" fmla="*/ 1967399 h 2065002"/>
              <a:gd name="connsiteX6" fmla="*/ 290945 w 630382"/>
              <a:gd name="connsiteY6" fmla="*/ 1302381 h 2065002"/>
              <a:gd name="connsiteX7" fmla="*/ 346363 w 630382"/>
              <a:gd name="connsiteY7" fmla="*/ 609654 h 2065002"/>
              <a:gd name="connsiteX8" fmla="*/ 408709 w 630382"/>
              <a:gd name="connsiteY8" fmla="*/ 200945 h 2065002"/>
              <a:gd name="connsiteX9" fmla="*/ 443345 w 630382"/>
              <a:gd name="connsiteY9" fmla="*/ 20836 h 2065002"/>
              <a:gd name="connsiteX10" fmla="*/ 471054 w 630382"/>
              <a:gd name="connsiteY10" fmla="*/ 20836 h 2065002"/>
              <a:gd name="connsiteX11" fmla="*/ 498763 w 630382"/>
              <a:gd name="connsiteY11" fmla="*/ 55472 h 2065002"/>
              <a:gd name="connsiteX12" fmla="*/ 588818 w 630382"/>
              <a:gd name="connsiteY12" fmla="*/ 644290 h 2065002"/>
              <a:gd name="connsiteX13" fmla="*/ 630382 w 630382"/>
              <a:gd name="connsiteY13" fmla="*/ 1039145 h 2065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0382" h="2065002">
                <a:moveTo>
                  <a:pt x="0" y="1046072"/>
                </a:moveTo>
                <a:cubicBezTo>
                  <a:pt x="21936" y="1277558"/>
                  <a:pt x="43872" y="1509045"/>
                  <a:pt x="62345" y="1669527"/>
                </a:cubicBezTo>
                <a:cubicBezTo>
                  <a:pt x="80818" y="1830009"/>
                  <a:pt x="110836" y="2008963"/>
                  <a:pt x="110836" y="2008963"/>
                </a:cubicBezTo>
                <a:lnTo>
                  <a:pt x="110836" y="2008963"/>
                </a:lnTo>
                <a:cubicBezTo>
                  <a:pt x="117763" y="2018199"/>
                  <a:pt x="138546" y="2071308"/>
                  <a:pt x="152400" y="2064381"/>
                </a:cubicBezTo>
                <a:cubicBezTo>
                  <a:pt x="166254" y="2057454"/>
                  <a:pt x="170872" y="2094399"/>
                  <a:pt x="193963" y="1967399"/>
                </a:cubicBezTo>
                <a:cubicBezTo>
                  <a:pt x="217054" y="1840399"/>
                  <a:pt x="265545" y="1528672"/>
                  <a:pt x="290945" y="1302381"/>
                </a:cubicBezTo>
                <a:cubicBezTo>
                  <a:pt x="316345" y="1076090"/>
                  <a:pt x="326736" y="793227"/>
                  <a:pt x="346363" y="609654"/>
                </a:cubicBezTo>
                <a:cubicBezTo>
                  <a:pt x="365990" y="426081"/>
                  <a:pt x="392545" y="299081"/>
                  <a:pt x="408709" y="200945"/>
                </a:cubicBezTo>
                <a:cubicBezTo>
                  <a:pt x="424873" y="102809"/>
                  <a:pt x="443345" y="20836"/>
                  <a:pt x="443345" y="20836"/>
                </a:cubicBezTo>
                <a:cubicBezTo>
                  <a:pt x="453736" y="-9182"/>
                  <a:pt x="461818" y="15063"/>
                  <a:pt x="471054" y="20836"/>
                </a:cubicBezTo>
                <a:cubicBezTo>
                  <a:pt x="480290" y="26609"/>
                  <a:pt x="479136" y="-48437"/>
                  <a:pt x="498763" y="55472"/>
                </a:cubicBezTo>
                <a:cubicBezTo>
                  <a:pt x="518390" y="159381"/>
                  <a:pt x="566882" y="480345"/>
                  <a:pt x="588818" y="644290"/>
                </a:cubicBezTo>
                <a:cubicBezTo>
                  <a:pt x="610754" y="808235"/>
                  <a:pt x="620568" y="923690"/>
                  <a:pt x="630382" y="1039145"/>
                </a:cubicBezTo>
              </a:path>
            </a:pathLst>
          </a:custGeom>
          <a:noFill/>
          <a:ln w="38100">
            <a:solidFill>
              <a:srgbClr val="92D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DF8BD640-DDB9-473B-B52A-8CE48AD7372D}"/>
              </a:ext>
            </a:extLst>
          </p:cNvPr>
          <p:cNvSpPr/>
          <p:nvPr/>
        </p:nvSpPr>
        <p:spPr>
          <a:xfrm>
            <a:off x="6802585" y="4175056"/>
            <a:ext cx="630382" cy="1847100"/>
          </a:xfrm>
          <a:custGeom>
            <a:avLst/>
            <a:gdLst>
              <a:gd name="connsiteX0" fmla="*/ 0 w 630382"/>
              <a:gd name="connsiteY0" fmla="*/ 1046072 h 2065002"/>
              <a:gd name="connsiteX1" fmla="*/ 62345 w 630382"/>
              <a:gd name="connsiteY1" fmla="*/ 1669527 h 2065002"/>
              <a:gd name="connsiteX2" fmla="*/ 110836 w 630382"/>
              <a:gd name="connsiteY2" fmla="*/ 2008963 h 2065002"/>
              <a:gd name="connsiteX3" fmla="*/ 110836 w 630382"/>
              <a:gd name="connsiteY3" fmla="*/ 2008963 h 2065002"/>
              <a:gd name="connsiteX4" fmla="*/ 152400 w 630382"/>
              <a:gd name="connsiteY4" fmla="*/ 2064381 h 2065002"/>
              <a:gd name="connsiteX5" fmla="*/ 193963 w 630382"/>
              <a:gd name="connsiteY5" fmla="*/ 1967399 h 2065002"/>
              <a:gd name="connsiteX6" fmla="*/ 290945 w 630382"/>
              <a:gd name="connsiteY6" fmla="*/ 1302381 h 2065002"/>
              <a:gd name="connsiteX7" fmla="*/ 346363 w 630382"/>
              <a:gd name="connsiteY7" fmla="*/ 609654 h 2065002"/>
              <a:gd name="connsiteX8" fmla="*/ 408709 w 630382"/>
              <a:gd name="connsiteY8" fmla="*/ 200945 h 2065002"/>
              <a:gd name="connsiteX9" fmla="*/ 443345 w 630382"/>
              <a:gd name="connsiteY9" fmla="*/ 20836 h 2065002"/>
              <a:gd name="connsiteX10" fmla="*/ 471054 w 630382"/>
              <a:gd name="connsiteY10" fmla="*/ 20836 h 2065002"/>
              <a:gd name="connsiteX11" fmla="*/ 498763 w 630382"/>
              <a:gd name="connsiteY11" fmla="*/ 55472 h 2065002"/>
              <a:gd name="connsiteX12" fmla="*/ 588818 w 630382"/>
              <a:gd name="connsiteY12" fmla="*/ 644290 h 2065002"/>
              <a:gd name="connsiteX13" fmla="*/ 630382 w 630382"/>
              <a:gd name="connsiteY13" fmla="*/ 1039145 h 2065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0382" h="2065002">
                <a:moveTo>
                  <a:pt x="0" y="1046072"/>
                </a:moveTo>
                <a:cubicBezTo>
                  <a:pt x="21936" y="1277558"/>
                  <a:pt x="43872" y="1509045"/>
                  <a:pt x="62345" y="1669527"/>
                </a:cubicBezTo>
                <a:cubicBezTo>
                  <a:pt x="80818" y="1830009"/>
                  <a:pt x="110836" y="2008963"/>
                  <a:pt x="110836" y="2008963"/>
                </a:cubicBezTo>
                <a:lnTo>
                  <a:pt x="110836" y="2008963"/>
                </a:lnTo>
                <a:cubicBezTo>
                  <a:pt x="117763" y="2018199"/>
                  <a:pt x="138546" y="2071308"/>
                  <a:pt x="152400" y="2064381"/>
                </a:cubicBezTo>
                <a:cubicBezTo>
                  <a:pt x="166254" y="2057454"/>
                  <a:pt x="170872" y="2094399"/>
                  <a:pt x="193963" y="1967399"/>
                </a:cubicBezTo>
                <a:cubicBezTo>
                  <a:pt x="217054" y="1840399"/>
                  <a:pt x="265545" y="1528672"/>
                  <a:pt x="290945" y="1302381"/>
                </a:cubicBezTo>
                <a:cubicBezTo>
                  <a:pt x="316345" y="1076090"/>
                  <a:pt x="326736" y="793227"/>
                  <a:pt x="346363" y="609654"/>
                </a:cubicBezTo>
                <a:cubicBezTo>
                  <a:pt x="365990" y="426081"/>
                  <a:pt x="392545" y="299081"/>
                  <a:pt x="408709" y="200945"/>
                </a:cubicBezTo>
                <a:cubicBezTo>
                  <a:pt x="424873" y="102809"/>
                  <a:pt x="443345" y="20836"/>
                  <a:pt x="443345" y="20836"/>
                </a:cubicBezTo>
                <a:cubicBezTo>
                  <a:pt x="453736" y="-9182"/>
                  <a:pt x="461818" y="15063"/>
                  <a:pt x="471054" y="20836"/>
                </a:cubicBezTo>
                <a:cubicBezTo>
                  <a:pt x="480290" y="26609"/>
                  <a:pt x="479136" y="-48437"/>
                  <a:pt x="498763" y="55472"/>
                </a:cubicBezTo>
                <a:cubicBezTo>
                  <a:pt x="518390" y="159381"/>
                  <a:pt x="566882" y="480345"/>
                  <a:pt x="588818" y="644290"/>
                </a:cubicBezTo>
                <a:cubicBezTo>
                  <a:pt x="610754" y="808235"/>
                  <a:pt x="620568" y="923690"/>
                  <a:pt x="630382" y="1039145"/>
                </a:cubicBez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Connector: Curved 23">
            <a:extLst>
              <a:ext uri="{FF2B5EF4-FFF2-40B4-BE49-F238E27FC236}">
                <a16:creationId xmlns:a16="http://schemas.microsoft.com/office/drawing/2014/main" id="{54753D4F-EE68-4573-8D4B-35A2E0C584EE}"/>
              </a:ext>
            </a:extLst>
          </p:cNvPr>
          <p:cNvCxnSpPr>
            <a:cxnSpLocks/>
          </p:cNvCxnSpPr>
          <p:nvPr/>
        </p:nvCxnSpPr>
        <p:spPr>
          <a:xfrm rot="16200000" flipH="1">
            <a:off x="8219433" y="3483212"/>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66FB08B-5A64-4194-B521-8DAE60BD2717}"/>
              </a:ext>
            </a:extLst>
          </p:cNvPr>
          <p:cNvSpPr txBox="1"/>
          <p:nvPr/>
        </p:nvSpPr>
        <p:spPr>
          <a:xfrm>
            <a:off x="7846627" y="2505254"/>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26" name="Straight Arrow Connector 25">
            <a:extLst>
              <a:ext uri="{FF2B5EF4-FFF2-40B4-BE49-F238E27FC236}">
                <a16:creationId xmlns:a16="http://schemas.microsoft.com/office/drawing/2014/main" id="{8D8C5F72-3760-42D7-B784-22BA440D4BDF}"/>
              </a:ext>
            </a:extLst>
          </p:cNvPr>
          <p:cNvCxnSpPr>
            <a:cxnSpLocks/>
          </p:cNvCxnSpPr>
          <p:nvPr/>
        </p:nvCxnSpPr>
        <p:spPr>
          <a:xfrm>
            <a:off x="7670799" y="3977437"/>
            <a:ext cx="37762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27" name="TextBox 26">
            <a:extLst>
              <a:ext uri="{FF2B5EF4-FFF2-40B4-BE49-F238E27FC236}">
                <a16:creationId xmlns:a16="http://schemas.microsoft.com/office/drawing/2014/main" id="{DB0156FA-06DA-4AC4-82FD-A78DA8B19CEE}"/>
              </a:ext>
            </a:extLst>
          </p:cNvPr>
          <p:cNvSpPr txBox="1"/>
          <p:nvPr/>
        </p:nvSpPr>
        <p:spPr>
          <a:xfrm>
            <a:off x="9385412" y="2734942"/>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nonce)</a:t>
            </a:r>
          </a:p>
        </p:txBody>
      </p:sp>
      <p:cxnSp>
        <p:nvCxnSpPr>
          <p:cNvPr id="28" name="Connector: Curved 27">
            <a:extLst>
              <a:ext uri="{FF2B5EF4-FFF2-40B4-BE49-F238E27FC236}">
                <a16:creationId xmlns:a16="http://schemas.microsoft.com/office/drawing/2014/main" id="{DC8DF2DD-9401-49EA-BC35-FC93E0FA701D}"/>
              </a:ext>
            </a:extLst>
          </p:cNvPr>
          <p:cNvCxnSpPr>
            <a:cxnSpLocks/>
          </p:cNvCxnSpPr>
          <p:nvPr/>
        </p:nvCxnSpPr>
        <p:spPr>
          <a:xfrm rot="5400000">
            <a:off x="9529180" y="3487384"/>
            <a:ext cx="577493" cy="259276"/>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5950E9D1-2EBF-41E7-9242-65C5F6F21224}"/>
              </a:ext>
            </a:extLst>
          </p:cNvPr>
          <p:cNvCxnSpPr/>
          <p:nvPr/>
        </p:nvCxnSpPr>
        <p:spPr>
          <a:xfrm>
            <a:off x="6994236" y="3975594"/>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sp>
        <p:nvSpPr>
          <p:cNvPr id="30" name="TextBox 29">
            <a:extLst>
              <a:ext uri="{FF2B5EF4-FFF2-40B4-BE49-F238E27FC236}">
                <a16:creationId xmlns:a16="http://schemas.microsoft.com/office/drawing/2014/main" id="{67F0F264-FB53-4EC8-88EB-548E6A62C4BD}"/>
              </a:ext>
            </a:extLst>
          </p:cNvPr>
          <p:cNvSpPr txBox="1"/>
          <p:nvPr/>
        </p:nvSpPr>
        <p:spPr>
          <a:xfrm>
            <a:off x="6816984" y="1520881"/>
            <a:ext cx="2568428" cy="830997"/>
          </a:xfrm>
          <a:prstGeom prst="rect">
            <a:avLst/>
          </a:prstGeom>
          <a:noFill/>
        </p:spPr>
        <p:txBody>
          <a:bodyPr wrap="square" rtlCol="0">
            <a:spAutoFit/>
          </a:bodyPr>
          <a:lstStyle/>
          <a:p>
            <a:r>
              <a:rPr lang="en-US" sz="1600" dirty="0"/>
              <a:t>still going well because rightward (greenish) waves continue to overlap.</a:t>
            </a:r>
          </a:p>
        </p:txBody>
      </p:sp>
      <p:cxnSp>
        <p:nvCxnSpPr>
          <p:cNvPr id="31" name="Connector: Curved 30">
            <a:extLst>
              <a:ext uri="{FF2B5EF4-FFF2-40B4-BE49-F238E27FC236}">
                <a16:creationId xmlns:a16="http://schemas.microsoft.com/office/drawing/2014/main" id="{24FC0480-B06E-4474-AF06-9F723BEC9130}"/>
              </a:ext>
            </a:extLst>
          </p:cNvPr>
          <p:cNvCxnSpPr>
            <a:cxnSpLocks/>
          </p:cNvCxnSpPr>
          <p:nvPr/>
        </p:nvCxnSpPr>
        <p:spPr>
          <a:xfrm rot="5400000">
            <a:off x="6607465" y="2941083"/>
            <a:ext cx="1415669" cy="544015"/>
          </a:xfrm>
          <a:prstGeom prst="curved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732BB4B8-941D-4BAA-B0B3-5AB3D38A7545}"/>
              </a:ext>
            </a:extLst>
          </p:cNvPr>
          <p:cNvCxnSpPr/>
          <p:nvPr/>
        </p:nvCxnSpPr>
        <p:spPr>
          <a:xfrm flipH="1">
            <a:off x="7424410" y="6214064"/>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3908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27"/>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3"/>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2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31"/>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2" grpId="0" animBg="1"/>
      <p:bldP spid="13" grpId="0" animBg="1"/>
      <p:bldP spid="14" grpId="0"/>
      <p:bldP spid="17" grpId="0"/>
      <p:bldP spid="20" grpId="0" animBg="1"/>
      <p:bldP spid="21" grpId="0" animBg="1"/>
      <p:bldP spid="22" grpId="0" animBg="1"/>
      <p:bldP spid="23" grpId="0" animBg="1"/>
      <p:bldP spid="25" grpId="0"/>
      <p:bldP spid="27" grpId="0"/>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F8346-ADED-4639-B568-5D03DB6C7633}"/>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 name="Object 2">
            <a:extLst>
              <a:ext uri="{FF2B5EF4-FFF2-40B4-BE49-F238E27FC236}">
                <a16:creationId xmlns:a16="http://schemas.microsoft.com/office/drawing/2014/main" id="{5771DB99-09E6-4967-A588-B309E5AC53C6}"/>
              </a:ext>
            </a:extLst>
          </p:cNvPr>
          <p:cNvGraphicFramePr>
            <a:graphicFrameLocks noChangeAspect="1"/>
          </p:cNvGraphicFramePr>
          <p:nvPr>
            <p:extLst>
              <p:ext uri="{D42A27DB-BD31-4B8C-83A1-F6EECF244321}">
                <p14:modId xmlns:p14="http://schemas.microsoft.com/office/powerpoint/2010/main" val="3254688103"/>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18" name="Object 17">
                        <a:extLst>
                          <a:ext uri="{FF2B5EF4-FFF2-40B4-BE49-F238E27FC236}">
                            <a16:creationId xmlns:a16="http://schemas.microsoft.com/office/drawing/2014/main" id="{BD7F1556-5808-438E-83F8-995772E310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D0315204-700C-408E-AAF6-75F2A7BF1232}"/>
              </a:ext>
            </a:extLst>
          </p:cNvPr>
          <p:cNvGraphicFramePr>
            <a:graphicFrameLocks noChangeAspect="1"/>
          </p:cNvGraphicFramePr>
          <p:nvPr>
            <p:extLst>
              <p:ext uri="{D42A27DB-BD31-4B8C-83A1-F6EECF244321}">
                <p14:modId xmlns:p14="http://schemas.microsoft.com/office/powerpoint/2010/main" val="1998259669"/>
              </p:ext>
            </p:extLst>
          </p:nvPr>
        </p:nvGraphicFramePr>
        <p:xfrm>
          <a:off x="113729" y="1994143"/>
          <a:ext cx="5750085" cy="4043202"/>
        </p:xfrm>
        <a:graphic>
          <a:graphicData uri="http://schemas.openxmlformats.org/presentationml/2006/ole">
            <mc:AlternateContent xmlns:mc="http://schemas.openxmlformats.org/markup-compatibility/2006">
              <mc:Choice xmlns:v="urn:schemas-microsoft-com:vml" Requires="v">
                <p:oleObj name="Bitmap Image" r:id="rId4" imgW="4930200" imgH="3467160" progId="Paint.Picture">
                  <p:embed/>
                </p:oleObj>
              </mc:Choice>
              <mc:Fallback>
                <p:oleObj name="Bitmap Image" r:id="rId4" imgW="4930200" imgH="3467160" progId="Paint.Picture">
                  <p:embed/>
                  <p:pic>
                    <p:nvPicPr>
                      <p:cNvPr id="4" name="Object 3">
                        <a:extLst>
                          <a:ext uri="{FF2B5EF4-FFF2-40B4-BE49-F238E27FC236}">
                            <a16:creationId xmlns:a16="http://schemas.microsoft.com/office/drawing/2014/main" id="{AFB0E368-C185-4425-AC0B-802F12C6D982}"/>
                          </a:ext>
                        </a:extLst>
                      </p:cNvPr>
                      <p:cNvPicPr>
                        <a:picLocks noChangeAspect="1" noChangeArrowheads="1"/>
                      </p:cNvPicPr>
                      <p:nvPr/>
                    </p:nvPicPr>
                    <p:blipFill>
                      <a:blip r:embed="rId5"/>
                      <a:srcRect/>
                      <a:stretch>
                        <a:fillRect/>
                      </a:stretch>
                    </p:blipFill>
                    <p:spPr bwMode="auto">
                      <a:xfrm>
                        <a:off x="113729" y="1994143"/>
                        <a:ext cx="5750085" cy="4043202"/>
                      </a:xfrm>
                      <a:prstGeom prst="rect">
                        <a:avLst/>
                      </a:prstGeom>
                      <a:noFill/>
                    </p:spPr>
                  </p:pic>
                </p:oleObj>
              </mc:Fallback>
            </mc:AlternateContent>
          </a:graphicData>
        </a:graphic>
      </p:graphicFrame>
      <p:sp>
        <p:nvSpPr>
          <p:cNvPr id="5" name="Freeform: Shape 4">
            <a:extLst>
              <a:ext uri="{FF2B5EF4-FFF2-40B4-BE49-F238E27FC236}">
                <a16:creationId xmlns:a16="http://schemas.microsoft.com/office/drawing/2014/main" id="{DD52012B-C4D9-468D-98EF-B6B5ED5CB8E1}"/>
              </a:ext>
            </a:extLst>
          </p:cNvPr>
          <p:cNvSpPr/>
          <p:nvPr/>
        </p:nvSpPr>
        <p:spPr>
          <a:xfrm>
            <a:off x="1973009" y="3102630"/>
            <a:ext cx="1209040" cy="2479047"/>
          </a:xfrm>
          <a:custGeom>
            <a:avLst/>
            <a:gdLst>
              <a:gd name="connsiteX0" fmla="*/ 0 w 1209040"/>
              <a:gd name="connsiteY0" fmla="*/ 2479047 h 2479047"/>
              <a:gd name="connsiteX1" fmla="*/ 304800 w 1209040"/>
              <a:gd name="connsiteY1" fmla="*/ 10167 h 2479047"/>
              <a:gd name="connsiteX2" fmla="*/ 599440 w 1209040"/>
              <a:gd name="connsiteY2" fmla="*/ 2438407 h 2479047"/>
              <a:gd name="connsiteX3" fmla="*/ 894080 w 1209040"/>
              <a:gd name="connsiteY3" fmla="*/ 7 h 2479047"/>
              <a:gd name="connsiteX4" fmla="*/ 1209040 w 1209040"/>
              <a:gd name="connsiteY4" fmla="*/ 2468887 h 2479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9040" h="2479047">
                <a:moveTo>
                  <a:pt x="0" y="2479047"/>
                </a:moveTo>
                <a:cubicBezTo>
                  <a:pt x="102446" y="1247993"/>
                  <a:pt x="204893" y="16940"/>
                  <a:pt x="304800" y="10167"/>
                </a:cubicBezTo>
                <a:cubicBezTo>
                  <a:pt x="404707" y="3394"/>
                  <a:pt x="501227" y="2440100"/>
                  <a:pt x="599440" y="2438407"/>
                </a:cubicBezTo>
                <a:cubicBezTo>
                  <a:pt x="697653" y="2436714"/>
                  <a:pt x="792480" y="-5073"/>
                  <a:pt x="894080" y="7"/>
                </a:cubicBezTo>
                <a:cubicBezTo>
                  <a:pt x="995680" y="5087"/>
                  <a:pt x="1131147" y="2270767"/>
                  <a:pt x="1209040" y="2468887"/>
                </a:cubicBezTo>
              </a:path>
            </a:pathLst>
          </a:custGeom>
          <a:noFill/>
          <a:ln w="3492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5">
            <a:extLst>
              <a:ext uri="{FF2B5EF4-FFF2-40B4-BE49-F238E27FC236}">
                <a16:creationId xmlns:a16="http://schemas.microsoft.com/office/drawing/2014/main" id="{8DFCEFDC-6EB1-4422-A935-5C111F411792}"/>
              </a:ext>
            </a:extLst>
          </p:cNvPr>
          <p:cNvSpPr/>
          <p:nvPr/>
        </p:nvSpPr>
        <p:spPr>
          <a:xfrm>
            <a:off x="733489" y="3124402"/>
            <a:ext cx="1209040" cy="2479047"/>
          </a:xfrm>
          <a:custGeom>
            <a:avLst/>
            <a:gdLst>
              <a:gd name="connsiteX0" fmla="*/ 0 w 1209040"/>
              <a:gd name="connsiteY0" fmla="*/ 2479047 h 2479047"/>
              <a:gd name="connsiteX1" fmla="*/ 304800 w 1209040"/>
              <a:gd name="connsiteY1" fmla="*/ 10167 h 2479047"/>
              <a:gd name="connsiteX2" fmla="*/ 599440 w 1209040"/>
              <a:gd name="connsiteY2" fmla="*/ 2438407 h 2479047"/>
              <a:gd name="connsiteX3" fmla="*/ 894080 w 1209040"/>
              <a:gd name="connsiteY3" fmla="*/ 7 h 2479047"/>
              <a:gd name="connsiteX4" fmla="*/ 1209040 w 1209040"/>
              <a:gd name="connsiteY4" fmla="*/ 2468887 h 2479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9040" h="2479047">
                <a:moveTo>
                  <a:pt x="0" y="2479047"/>
                </a:moveTo>
                <a:cubicBezTo>
                  <a:pt x="102446" y="1247993"/>
                  <a:pt x="204893" y="16940"/>
                  <a:pt x="304800" y="10167"/>
                </a:cubicBezTo>
                <a:cubicBezTo>
                  <a:pt x="404707" y="3394"/>
                  <a:pt x="501227" y="2440100"/>
                  <a:pt x="599440" y="2438407"/>
                </a:cubicBezTo>
                <a:cubicBezTo>
                  <a:pt x="697653" y="2436714"/>
                  <a:pt x="792480" y="-5073"/>
                  <a:pt x="894080" y="7"/>
                </a:cubicBezTo>
                <a:cubicBezTo>
                  <a:pt x="995680" y="5087"/>
                  <a:pt x="1131147" y="2270767"/>
                  <a:pt x="1209040" y="2468887"/>
                </a:cubicBez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cxnSp>
        <p:nvCxnSpPr>
          <p:cNvPr id="7" name="Connector: Curved 6">
            <a:extLst>
              <a:ext uri="{FF2B5EF4-FFF2-40B4-BE49-F238E27FC236}">
                <a16:creationId xmlns:a16="http://schemas.microsoft.com/office/drawing/2014/main" id="{2939082F-FA8E-4262-BEF4-5F91FE698A08}"/>
              </a:ext>
            </a:extLst>
          </p:cNvPr>
          <p:cNvCxnSpPr>
            <a:cxnSpLocks/>
          </p:cNvCxnSpPr>
          <p:nvPr/>
        </p:nvCxnSpPr>
        <p:spPr>
          <a:xfrm rot="16200000" flipV="1">
            <a:off x="2287992" y="2548383"/>
            <a:ext cx="583278" cy="213634"/>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B3B33A7-AF4C-4C2B-AE50-B93BC4C381A9}"/>
              </a:ext>
            </a:extLst>
          </p:cNvPr>
          <p:cNvSpPr txBox="1"/>
          <p:nvPr/>
        </p:nvSpPr>
        <p:spPr>
          <a:xfrm>
            <a:off x="1980993" y="1741218"/>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9" name="Connector: Curved 8">
            <a:extLst>
              <a:ext uri="{FF2B5EF4-FFF2-40B4-BE49-F238E27FC236}">
                <a16:creationId xmlns:a16="http://schemas.microsoft.com/office/drawing/2014/main" id="{3D04CEA3-8563-45E2-8347-606D1F199B71}"/>
              </a:ext>
            </a:extLst>
          </p:cNvPr>
          <p:cNvCxnSpPr>
            <a:cxnSpLocks/>
          </p:cNvCxnSpPr>
          <p:nvPr/>
        </p:nvCxnSpPr>
        <p:spPr>
          <a:xfrm rot="16200000" flipV="1">
            <a:off x="3632263" y="2516423"/>
            <a:ext cx="569166" cy="263443"/>
          </a:xfrm>
          <a:prstGeom prst="curvedConnector3">
            <a:avLst>
              <a:gd name="adj1" fmla="val 50000"/>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D8E34F6-B3BB-4E0F-925A-F3B67F36F9E2}"/>
              </a:ext>
            </a:extLst>
          </p:cNvPr>
          <p:cNvSpPr txBox="1"/>
          <p:nvPr/>
        </p:nvSpPr>
        <p:spPr>
          <a:xfrm>
            <a:off x="3373534" y="1742955"/>
            <a:ext cx="1434432" cy="584775"/>
          </a:xfrm>
          <a:prstGeom prst="rect">
            <a:avLst/>
          </a:prstGeom>
          <a:noFill/>
          <a:ln>
            <a:noFill/>
          </a:ln>
        </p:spPr>
        <p:txBody>
          <a:bodyPr wrap="none" rtlCol="0">
            <a:spAutoFit/>
          </a:bodyPr>
          <a:lstStyle/>
          <a:p>
            <a:r>
              <a:rPr lang="en-US" sz="1600" dirty="0">
                <a:solidFill>
                  <a:srgbClr val="92D050"/>
                </a:solidFill>
              </a:rPr>
              <a:t>reflects twice</a:t>
            </a:r>
          </a:p>
          <a:p>
            <a:r>
              <a:rPr lang="en-US" sz="1600" dirty="0">
                <a:solidFill>
                  <a:srgbClr val="92D050"/>
                </a:solidFill>
              </a:rPr>
              <a:t>(inverts nonce)</a:t>
            </a:r>
          </a:p>
        </p:txBody>
      </p:sp>
      <p:cxnSp>
        <p:nvCxnSpPr>
          <p:cNvPr id="11" name="Connector: Curved 10">
            <a:extLst>
              <a:ext uri="{FF2B5EF4-FFF2-40B4-BE49-F238E27FC236}">
                <a16:creationId xmlns:a16="http://schemas.microsoft.com/office/drawing/2014/main" id="{36A32FE2-18AA-48B6-AAAB-A7EE3E9E7CB5}"/>
              </a:ext>
            </a:extLst>
          </p:cNvPr>
          <p:cNvCxnSpPr>
            <a:cxnSpLocks/>
          </p:cNvCxnSpPr>
          <p:nvPr/>
        </p:nvCxnSpPr>
        <p:spPr>
          <a:xfrm rot="5400000" flipH="1" flipV="1">
            <a:off x="4626341" y="2410802"/>
            <a:ext cx="583850" cy="460000"/>
          </a:xfrm>
          <a:prstGeom prst="curvedConnector3">
            <a:avLst/>
          </a:prstGeom>
          <a:ln>
            <a:solidFill>
              <a:srgbClr val="FF6699"/>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156EED9-FCE6-4878-A7E6-B6FF2814A03E}"/>
              </a:ext>
            </a:extLst>
          </p:cNvPr>
          <p:cNvSpPr txBox="1"/>
          <p:nvPr/>
        </p:nvSpPr>
        <p:spPr>
          <a:xfrm>
            <a:off x="4856658" y="1715281"/>
            <a:ext cx="1434432" cy="584775"/>
          </a:xfrm>
          <a:prstGeom prst="rect">
            <a:avLst/>
          </a:prstGeom>
          <a:noFill/>
        </p:spPr>
        <p:txBody>
          <a:bodyPr wrap="none" rtlCol="0">
            <a:spAutoFit/>
          </a:bodyPr>
          <a:lstStyle/>
          <a:p>
            <a:r>
              <a:rPr lang="en-US" sz="1600" dirty="0">
                <a:solidFill>
                  <a:srgbClr val="FF6699"/>
                </a:solidFill>
              </a:rPr>
              <a:t>reflects thrice</a:t>
            </a:r>
          </a:p>
          <a:p>
            <a:r>
              <a:rPr lang="en-US" sz="1600" dirty="0">
                <a:solidFill>
                  <a:srgbClr val="FF6699"/>
                </a:solidFill>
              </a:rPr>
              <a:t>(inverts nonce)</a:t>
            </a:r>
          </a:p>
        </p:txBody>
      </p:sp>
      <p:sp>
        <p:nvSpPr>
          <p:cNvPr id="13" name="Freeform: Shape 12">
            <a:extLst>
              <a:ext uri="{FF2B5EF4-FFF2-40B4-BE49-F238E27FC236}">
                <a16:creationId xmlns:a16="http://schemas.microsoft.com/office/drawing/2014/main" id="{A039CA15-3A39-47D7-9B14-DC78BD6B32B4}"/>
              </a:ext>
            </a:extLst>
          </p:cNvPr>
          <p:cNvSpPr/>
          <p:nvPr/>
        </p:nvSpPr>
        <p:spPr>
          <a:xfrm>
            <a:off x="3222689" y="3158506"/>
            <a:ext cx="1124870" cy="2428244"/>
          </a:xfrm>
          <a:custGeom>
            <a:avLst/>
            <a:gdLst>
              <a:gd name="connsiteX0" fmla="*/ 0 w 1178560"/>
              <a:gd name="connsiteY0" fmla="*/ 2397764 h 2428244"/>
              <a:gd name="connsiteX1" fmla="*/ 254000 w 1178560"/>
              <a:gd name="connsiteY1" fmla="*/ 10164 h 2428244"/>
              <a:gd name="connsiteX2" fmla="*/ 579120 w 1178560"/>
              <a:gd name="connsiteY2" fmla="*/ 2428244 h 2428244"/>
              <a:gd name="connsiteX3" fmla="*/ 873760 w 1178560"/>
              <a:gd name="connsiteY3" fmla="*/ 4 h 2428244"/>
              <a:gd name="connsiteX4" fmla="*/ 1178560 w 1178560"/>
              <a:gd name="connsiteY4" fmla="*/ 2407924 h 2428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8560" h="2428244">
                <a:moveTo>
                  <a:pt x="0" y="2397764"/>
                </a:moveTo>
                <a:cubicBezTo>
                  <a:pt x="78740" y="1201424"/>
                  <a:pt x="157480" y="5084"/>
                  <a:pt x="254000" y="10164"/>
                </a:cubicBezTo>
                <a:cubicBezTo>
                  <a:pt x="350520" y="15244"/>
                  <a:pt x="475827" y="2429937"/>
                  <a:pt x="579120" y="2428244"/>
                </a:cubicBezTo>
                <a:cubicBezTo>
                  <a:pt x="682413" y="2426551"/>
                  <a:pt x="773853" y="3391"/>
                  <a:pt x="873760" y="4"/>
                </a:cubicBezTo>
                <a:cubicBezTo>
                  <a:pt x="973667" y="-3383"/>
                  <a:pt x="1127760" y="2047244"/>
                  <a:pt x="1178560" y="2407924"/>
                </a:cubicBezTo>
              </a:path>
            </a:pathLst>
          </a:custGeom>
          <a:noFill/>
          <a:ln w="2540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AF740A73-0326-4CC8-B57E-BC83A4F1ACAA}"/>
              </a:ext>
            </a:extLst>
          </p:cNvPr>
          <p:cNvSpPr/>
          <p:nvPr/>
        </p:nvSpPr>
        <p:spPr>
          <a:xfrm>
            <a:off x="774129" y="3232846"/>
            <a:ext cx="1124870" cy="2233504"/>
          </a:xfrm>
          <a:custGeom>
            <a:avLst/>
            <a:gdLst>
              <a:gd name="connsiteX0" fmla="*/ 0 w 1178560"/>
              <a:gd name="connsiteY0" fmla="*/ 2397764 h 2428244"/>
              <a:gd name="connsiteX1" fmla="*/ 254000 w 1178560"/>
              <a:gd name="connsiteY1" fmla="*/ 10164 h 2428244"/>
              <a:gd name="connsiteX2" fmla="*/ 579120 w 1178560"/>
              <a:gd name="connsiteY2" fmla="*/ 2428244 h 2428244"/>
              <a:gd name="connsiteX3" fmla="*/ 873760 w 1178560"/>
              <a:gd name="connsiteY3" fmla="*/ 4 h 2428244"/>
              <a:gd name="connsiteX4" fmla="*/ 1178560 w 1178560"/>
              <a:gd name="connsiteY4" fmla="*/ 2407924 h 2428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8560" h="2428244">
                <a:moveTo>
                  <a:pt x="0" y="2397764"/>
                </a:moveTo>
                <a:cubicBezTo>
                  <a:pt x="78740" y="1201424"/>
                  <a:pt x="157480" y="5084"/>
                  <a:pt x="254000" y="10164"/>
                </a:cubicBezTo>
                <a:cubicBezTo>
                  <a:pt x="350520" y="15244"/>
                  <a:pt x="475827" y="2429937"/>
                  <a:pt x="579120" y="2428244"/>
                </a:cubicBezTo>
                <a:cubicBezTo>
                  <a:pt x="682413" y="2426551"/>
                  <a:pt x="773853" y="3391"/>
                  <a:pt x="873760" y="4"/>
                </a:cubicBezTo>
                <a:cubicBezTo>
                  <a:pt x="973667" y="-3383"/>
                  <a:pt x="1127760" y="2047244"/>
                  <a:pt x="1178560" y="2407924"/>
                </a:cubicBezTo>
              </a:path>
            </a:pathLst>
          </a:custGeom>
          <a:noFill/>
          <a:ln w="3175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C923E738-8714-41AE-826A-F14D272225C6}"/>
              </a:ext>
            </a:extLst>
          </p:cNvPr>
          <p:cNvSpPr/>
          <p:nvPr/>
        </p:nvSpPr>
        <p:spPr>
          <a:xfrm>
            <a:off x="4412611" y="3098066"/>
            <a:ext cx="445837" cy="2488684"/>
          </a:xfrm>
          <a:custGeom>
            <a:avLst/>
            <a:gdLst>
              <a:gd name="connsiteX0" fmla="*/ 0 w 467360"/>
              <a:gd name="connsiteY0" fmla="*/ 2488684 h 2488684"/>
              <a:gd name="connsiteX1" fmla="*/ 284480 w 467360"/>
              <a:gd name="connsiteY1" fmla="*/ 60444 h 2488684"/>
              <a:gd name="connsiteX2" fmla="*/ 284480 w 467360"/>
              <a:gd name="connsiteY2" fmla="*/ 60444 h 2488684"/>
              <a:gd name="connsiteX3" fmla="*/ 355600 w 467360"/>
              <a:gd name="connsiteY3" fmla="*/ 90924 h 2488684"/>
              <a:gd name="connsiteX4" fmla="*/ 467360 w 467360"/>
              <a:gd name="connsiteY4" fmla="*/ 1188204 h 248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360" h="2488684">
                <a:moveTo>
                  <a:pt x="0" y="2488684"/>
                </a:moveTo>
                <a:lnTo>
                  <a:pt x="284480" y="60444"/>
                </a:lnTo>
                <a:lnTo>
                  <a:pt x="284480" y="60444"/>
                </a:lnTo>
                <a:cubicBezTo>
                  <a:pt x="296333" y="65524"/>
                  <a:pt x="325120" y="-97036"/>
                  <a:pt x="355600" y="90924"/>
                </a:cubicBezTo>
                <a:cubicBezTo>
                  <a:pt x="386080" y="278884"/>
                  <a:pt x="426720" y="733544"/>
                  <a:pt x="467360" y="1188204"/>
                </a:cubicBezTo>
              </a:path>
            </a:pathLst>
          </a:custGeom>
          <a:noFill/>
          <a:ln w="38100">
            <a:solidFill>
              <a:srgbClr val="FF99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C562D9BA-27ED-4D3A-A250-38A6883A8A3E}"/>
              </a:ext>
            </a:extLst>
          </p:cNvPr>
          <p:cNvSpPr/>
          <p:nvPr/>
        </p:nvSpPr>
        <p:spPr>
          <a:xfrm flipH="1">
            <a:off x="1496686" y="3261801"/>
            <a:ext cx="445837" cy="2233505"/>
          </a:xfrm>
          <a:custGeom>
            <a:avLst/>
            <a:gdLst>
              <a:gd name="connsiteX0" fmla="*/ 0 w 467360"/>
              <a:gd name="connsiteY0" fmla="*/ 2488684 h 2488684"/>
              <a:gd name="connsiteX1" fmla="*/ 284480 w 467360"/>
              <a:gd name="connsiteY1" fmla="*/ 60444 h 2488684"/>
              <a:gd name="connsiteX2" fmla="*/ 284480 w 467360"/>
              <a:gd name="connsiteY2" fmla="*/ 60444 h 2488684"/>
              <a:gd name="connsiteX3" fmla="*/ 355600 w 467360"/>
              <a:gd name="connsiteY3" fmla="*/ 90924 h 2488684"/>
              <a:gd name="connsiteX4" fmla="*/ 467360 w 467360"/>
              <a:gd name="connsiteY4" fmla="*/ 1188204 h 248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360" h="2488684">
                <a:moveTo>
                  <a:pt x="0" y="2488684"/>
                </a:moveTo>
                <a:lnTo>
                  <a:pt x="284480" y="60444"/>
                </a:lnTo>
                <a:lnTo>
                  <a:pt x="284480" y="60444"/>
                </a:lnTo>
                <a:cubicBezTo>
                  <a:pt x="296333" y="65524"/>
                  <a:pt x="325120" y="-97036"/>
                  <a:pt x="355600" y="90924"/>
                </a:cubicBezTo>
                <a:cubicBezTo>
                  <a:pt x="386080" y="278884"/>
                  <a:pt x="426720" y="733544"/>
                  <a:pt x="467360" y="1188204"/>
                </a:cubicBezTo>
              </a:path>
            </a:pathLst>
          </a:custGeom>
          <a:noFill/>
          <a:ln w="50800">
            <a:solidFill>
              <a:srgbClr val="FF99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 name="Straight Arrow Connector 16">
            <a:extLst>
              <a:ext uri="{FF2B5EF4-FFF2-40B4-BE49-F238E27FC236}">
                <a16:creationId xmlns:a16="http://schemas.microsoft.com/office/drawing/2014/main" id="{72CACAF2-EE4A-4333-9433-A8D26BDBA830}"/>
              </a:ext>
            </a:extLst>
          </p:cNvPr>
          <p:cNvCxnSpPr/>
          <p:nvPr/>
        </p:nvCxnSpPr>
        <p:spPr>
          <a:xfrm>
            <a:off x="1469516" y="2978324"/>
            <a:ext cx="373380" cy="0"/>
          </a:xfrm>
          <a:prstGeom prst="straightConnector1">
            <a:avLst/>
          </a:prstGeom>
          <a:ln>
            <a:solidFill>
              <a:schemeClr val="accent6">
                <a:lumMod val="75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18" name="Straight Arrow Connector 17">
            <a:extLst>
              <a:ext uri="{FF2B5EF4-FFF2-40B4-BE49-F238E27FC236}">
                <a16:creationId xmlns:a16="http://schemas.microsoft.com/office/drawing/2014/main" id="{ABC61C9A-0430-49C7-A1B2-7B511EB50E7E}"/>
              </a:ext>
            </a:extLst>
          </p:cNvPr>
          <p:cNvCxnSpPr/>
          <p:nvPr/>
        </p:nvCxnSpPr>
        <p:spPr>
          <a:xfrm>
            <a:off x="854640" y="2978324"/>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19" name="Straight Arrow Connector 18">
            <a:extLst>
              <a:ext uri="{FF2B5EF4-FFF2-40B4-BE49-F238E27FC236}">
                <a16:creationId xmlns:a16="http://schemas.microsoft.com/office/drawing/2014/main" id="{FDD687CA-A5F5-4540-9454-FF6BB547199A}"/>
              </a:ext>
            </a:extLst>
          </p:cNvPr>
          <p:cNvCxnSpPr>
            <a:cxnSpLocks/>
          </p:cNvCxnSpPr>
          <p:nvPr/>
        </p:nvCxnSpPr>
        <p:spPr>
          <a:xfrm flipH="1">
            <a:off x="854640" y="5774131"/>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20" name="Straight Arrow Connector 19">
            <a:extLst>
              <a:ext uri="{FF2B5EF4-FFF2-40B4-BE49-F238E27FC236}">
                <a16:creationId xmlns:a16="http://schemas.microsoft.com/office/drawing/2014/main" id="{D0B67008-FB8A-41EE-9D71-247F7E18E4EC}"/>
              </a:ext>
            </a:extLst>
          </p:cNvPr>
          <p:cNvCxnSpPr>
            <a:cxnSpLocks/>
          </p:cNvCxnSpPr>
          <p:nvPr/>
        </p:nvCxnSpPr>
        <p:spPr>
          <a:xfrm flipH="1">
            <a:off x="1496687" y="5774131"/>
            <a:ext cx="346209" cy="0"/>
          </a:xfrm>
          <a:prstGeom prst="straightConnector1">
            <a:avLst/>
          </a:prstGeom>
          <a:ln>
            <a:solidFill>
              <a:srgbClr val="FF9999"/>
            </a:solidFill>
            <a:tailEnd type="triangle"/>
          </a:ln>
        </p:spPr>
        <p:style>
          <a:lnRef idx="3">
            <a:schemeClr val="accent6"/>
          </a:lnRef>
          <a:fillRef idx="0">
            <a:schemeClr val="accent6"/>
          </a:fillRef>
          <a:effectRef idx="2">
            <a:schemeClr val="accent6"/>
          </a:effectRef>
          <a:fontRef idx="minor">
            <a:schemeClr val="tx1"/>
          </a:fontRef>
        </p:style>
      </p:cxnSp>
      <p:cxnSp>
        <p:nvCxnSpPr>
          <p:cNvPr id="21" name="Connector: Curved 20">
            <a:extLst>
              <a:ext uri="{FF2B5EF4-FFF2-40B4-BE49-F238E27FC236}">
                <a16:creationId xmlns:a16="http://schemas.microsoft.com/office/drawing/2014/main" id="{B25E9F97-7CA5-48BE-9952-E6DE2C07C1B3}"/>
              </a:ext>
            </a:extLst>
          </p:cNvPr>
          <p:cNvCxnSpPr>
            <a:cxnSpLocks/>
          </p:cNvCxnSpPr>
          <p:nvPr/>
        </p:nvCxnSpPr>
        <p:spPr>
          <a:xfrm rot="10800000">
            <a:off x="1283763" y="5932015"/>
            <a:ext cx="1568689" cy="423467"/>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FE04EF4A-EF71-4418-BABA-B0989A6C39D5}"/>
              </a:ext>
            </a:extLst>
          </p:cNvPr>
          <p:cNvSpPr txBox="1"/>
          <p:nvPr/>
        </p:nvSpPr>
        <p:spPr>
          <a:xfrm>
            <a:off x="2996418" y="6157980"/>
            <a:ext cx="3338414" cy="338554"/>
          </a:xfrm>
          <a:prstGeom prst="rect">
            <a:avLst/>
          </a:prstGeom>
          <a:noFill/>
        </p:spPr>
        <p:txBody>
          <a:bodyPr wrap="none" rtlCol="0">
            <a:spAutoFit/>
          </a:bodyPr>
          <a:lstStyle/>
          <a:p>
            <a:r>
              <a:rPr lang="en-US" sz="1600" dirty="0"/>
              <a:t>leftward waves (reddish) also overlap.</a:t>
            </a:r>
          </a:p>
        </p:txBody>
      </p:sp>
      <p:cxnSp>
        <p:nvCxnSpPr>
          <p:cNvPr id="23" name="Connector: Curved 22">
            <a:extLst>
              <a:ext uri="{FF2B5EF4-FFF2-40B4-BE49-F238E27FC236}">
                <a16:creationId xmlns:a16="http://schemas.microsoft.com/office/drawing/2014/main" id="{5A9F90D0-92B1-4FE2-ABCB-39FC6A0280E5}"/>
              </a:ext>
            </a:extLst>
          </p:cNvPr>
          <p:cNvCxnSpPr/>
          <p:nvPr/>
        </p:nvCxnSpPr>
        <p:spPr>
          <a:xfrm rot="5400000">
            <a:off x="1043914" y="1756053"/>
            <a:ext cx="1086031" cy="772160"/>
          </a:xfrm>
          <a:prstGeom prst="curvedConnector3">
            <a:avLst>
              <a:gd name="adj1" fmla="val 34964"/>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28CB04A2-0CFA-4C78-8F71-53FFD4D81615}"/>
              </a:ext>
            </a:extLst>
          </p:cNvPr>
          <p:cNvSpPr txBox="1"/>
          <p:nvPr/>
        </p:nvSpPr>
        <p:spPr>
          <a:xfrm>
            <a:off x="1101680" y="1239492"/>
            <a:ext cx="3442802" cy="338554"/>
          </a:xfrm>
          <a:prstGeom prst="rect">
            <a:avLst/>
          </a:prstGeom>
          <a:noFill/>
        </p:spPr>
        <p:txBody>
          <a:bodyPr wrap="none" rtlCol="0">
            <a:spAutoFit/>
          </a:bodyPr>
          <a:lstStyle/>
          <a:p>
            <a:r>
              <a:rPr lang="en-US" sz="1600" dirty="0"/>
              <a:t>rightward waves (greenish) still overlap</a:t>
            </a:r>
          </a:p>
        </p:txBody>
      </p:sp>
      <p:graphicFrame>
        <p:nvGraphicFramePr>
          <p:cNvPr id="48" name="Object 47">
            <a:extLst>
              <a:ext uri="{FF2B5EF4-FFF2-40B4-BE49-F238E27FC236}">
                <a16:creationId xmlns:a16="http://schemas.microsoft.com/office/drawing/2014/main" id="{413E429A-0E39-4DD8-8556-F433ECD67640}"/>
              </a:ext>
            </a:extLst>
          </p:cNvPr>
          <p:cNvGraphicFramePr>
            <a:graphicFrameLocks noChangeAspect="1"/>
          </p:cNvGraphicFramePr>
          <p:nvPr>
            <p:extLst>
              <p:ext uri="{D42A27DB-BD31-4B8C-83A1-F6EECF244321}">
                <p14:modId xmlns:p14="http://schemas.microsoft.com/office/powerpoint/2010/main" val="1211076982"/>
              </p:ext>
            </p:extLst>
          </p:nvPr>
        </p:nvGraphicFramePr>
        <p:xfrm>
          <a:off x="5972401" y="2363562"/>
          <a:ext cx="6129337" cy="3438525"/>
        </p:xfrm>
        <a:graphic>
          <a:graphicData uri="http://schemas.openxmlformats.org/presentationml/2006/ole">
            <mc:AlternateContent xmlns:mc="http://schemas.openxmlformats.org/markup-compatibility/2006">
              <mc:Choice xmlns:v="urn:schemas-microsoft-com:vml" Requires="v">
                <p:oleObj name="Bitmap Image" r:id="rId6" imgW="6423840" imgH="3489840" progId="Paint.Picture">
                  <p:embed/>
                </p:oleObj>
              </mc:Choice>
              <mc:Fallback>
                <p:oleObj name="Bitmap Image" r:id="rId6" imgW="6423840" imgH="3489840" progId="Paint.Picture">
                  <p:embed/>
                  <p:pic>
                    <p:nvPicPr>
                      <p:cNvPr id="2" name="Object 1">
                        <a:extLst>
                          <a:ext uri="{FF2B5EF4-FFF2-40B4-BE49-F238E27FC236}">
                            <a16:creationId xmlns:a16="http://schemas.microsoft.com/office/drawing/2014/main" id="{B5D0D335-BE36-444C-97F4-08AF6796A329}"/>
                          </a:ext>
                        </a:extLst>
                      </p:cNvPr>
                      <p:cNvPicPr>
                        <a:picLocks noChangeAspect="1" noChangeArrowheads="1"/>
                      </p:cNvPicPr>
                      <p:nvPr/>
                    </p:nvPicPr>
                    <p:blipFill>
                      <a:blip r:embed="rId7"/>
                      <a:srcRect/>
                      <a:stretch>
                        <a:fillRect/>
                      </a:stretch>
                    </p:blipFill>
                    <p:spPr bwMode="auto">
                      <a:xfrm>
                        <a:off x="5972401" y="2363562"/>
                        <a:ext cx="6129337" cy="3438525"/>
                      </a:xfrm>
                      <a:prstGeom prst="rect">
                        <a:avLst/>
                      </a:prstGeom>
                      <a:noFill/>
                    </p:spPr>
                  </p:pic>
                </p:oleObj>
              </mc:Fallback>
            </mc:AlternateContent>
          </a:graphicData>
        </a:graphic>
      </p:graphicFrame>
      <p:sp>
        <p:nvSpPr>
          <p:cNvPr id="49" name="Freeform: Shape 48">
            <a:extLst>
              <a:ext uri="{FF2B5EF4-FFF2-40B4-BE49-F238E27FC236}">
                <a16:creationId xmlns:a16="http://schemas.microsoft.com/office/drawing/2014/main" id="{498B1EC2-6F04-4DEF-9A4E-587DC2F32F8E}"/>
              </a:ext>
            </a:extLst>
          </p:cNvPr>
          <p:cNvSpPr/>
          <p:nvPr/>
        </p:nvSpPr>
        <p:spPr>
          <a:xfrm>
            <a:off x="7922816" y="3277779"/>
            <a:ext cx="1260763" cy="2065059"/>
          </a:xfrm>
          <a:custGeom>
            <a:avLst/>
            <a:gdLst>
              <a:gd name="connsiteX0" fmla="*/ 0 w 1260763"/>
              <a:gd name="connsiteY0" fmla="*/ 1047561 h 2065059"/>
              <a:gd name="connsiteX1" fmla="*/ 83127 w 1260763"/>
              <a:gd name="connsiteY1" fmla="*/ 1816488 h 2065059"/>
              <a:gd name="connsiteX2" fmla="*/ 124691 w 1260763"/>
              <a:gd name="connsiteY2" fmla="*/ 1975816 h 2065059"/>
              <a:gd name="connsiteX3" fmla="*/ 159327 w 1260763"/>
              <a:gd name="connsiteY3" fmla="*/ 2038161 h 2065059"/>
              <a:gd name="connsiteX4" fmla="*/ 235527 w 1260763"/>
              <a:gd name="connsiteY4" fmla="*/ 1913470 h 2065059"/>
              <a:gd name="connsiteX5" fmla="*/ 311727 w 1260763"/>
              <a:gd name="connsiteY5" fmla="*/ 1283088 h 2065059"/>
              <a:gd name="connsiteX6" fmla="*/ 339436 w 1260763"/>
              <a:gd name="connsiteY6" fmla="*/ 1033707 h 2065059"/>
              <a:gd name="connsiteX7" fmla="*/ 394854 w 1260763"/>
              <a:gd name="connsiteY7" fmla="*/ 417179 h 2065059"/>
              <a:gd name="connsiteX8" fmla="*/ 443345 w 1260763"/>
              <a:gd name="connsiteY8" fmla="*/ 153943 h 2065059"/>
              <a:gd name="connsiteX9" fmla="*/ 464127 w 1260763"/>
              <a:gd name="connsiteY9" fmla="*/ 29252 h 2065059"/>
              <a:gd name="connsiteX10" fmla="*/ 519545 w 1260763"/>
              <a:gd name="connsiteY10" fmla="*/ 77743 h 2065059"/>
              <a:gd name="connsiteX11" fmla="*/ 616527 w 1260763"/>
              <a:gd name="connsiteY11" fmla="*/ 805107 h 2065059"/>
              <a:gd name="connsiteX12" fmla="*/ 692727 w 1260763"/>
              <a:gd name="connsiteY12" fmla="*/ 1608670 h 2065059"/>
              <a:gd name="connsiteX13" fmla="*/ 762000 w 1260763"/>
              <a:gd name="connsiteY13" fmla="*/ 1955034 h 2065059"/>
              <a:gd name="connsiteX14" fmla="*/ 796636 w 1260763"/>
              <a:gd name="connsiteY14" fmla="*/ 2052016 h 2065059"/>
              <a:gd name="connsiteX15" fmla="*/ 893618 w 1260763"/>
              <a:gd name="connsiteY15" fmla="*/ 1705652 h 2065059"/>
              <a:gd name="connsiteX16" fmla="*/ 969818 w 1260763"/>
              <a:gd name="connsiteY16" fmla="*/ 1040634 h 2065059"/>
              <a:gd name="connsiteX17" fmla="*/ 1011381 w 1260763"/>
              <a:gd name="connsiteY17" fmla="*/ 534943 h 2065059"/>
              <a:gd name="connsiteX18" fmla="*/ 1052945 w 1260763"/>
              <a:gd name="connsiteY18" fmla="*/ 160870 h 2065059"/>
              <a:gd name="connsiteX19" fmla="*/ 1087581 w 1260763"/>
              <a:gd name="connsiteY19" fmla="*/ 22325 h 2065059"/>
              <a:gd name="connsiteX20" fmla="*/ 1143000 w 1260763"/>
              <a:gd name="connsiteY20" fmla="*/ 77743 h 2065059"/>
              <a:gd name="connsiteX21" fmla="*/ 1233054 w 1260763"/>
              <a:gd name="connsiteY21" fmla="*/ 548798 h 2065059"/>
              <a:gd name="connsiteX22" fmla="*/ 1260763 w 1260763"/>
              <a:gd name="connsiteY22" fmla="*/ 1040634 h 206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0763" h="2065059">
                <a:moveTo>
                  <a:pt x="0" y="1047561"/>
                </a:moveTo>
                <a:cubicBezTo>
                  <a:pt x="31172" y="1354670"/>
                  <a:pt x="62345" y="1661779"/>
                  <a:pt x="83127" y="1816488"/>
                </a:cubicBezTo>
                <a:cubicBezTo>
                  <a:pt x="103909" y="1971197"/>
                  <a:pt x="111991" y="1938871"/>
                  <a:pt x="124691" y="1975816"/>
                </a:cubicBezTo>
                <a:cubicBezTo>
                  <a:pt x="137391" y="2012762"/>
                  <a:pt x="140854" y="2048552"/>
                  <a:pt x="159327" y="2038161"/>
                </a:cubicBezTo>
                <a:cubicBezTo>
                  <a:pt x="177800" y="2027770"/>
                  <a:pt x="210127" y="2039316"/>
                  <a:pt x="235527" y="1913470"/>
                </a:cubicBezTo>
                <a:cubicBezTo>
                  <a:pt x="260927" y="1787624"/>
                  <a:pt x="294409" y="1429715"/>
                  <a:pt x="311727" y="1283088"/>
                </a:cubicBezTo>
                <a:cubicBezTo>
                  <a:pt x="329045" y="1136461"/>
                  <a:pt x="325581" y="1178025"/>
                  <a:pt x="339436" y="1033707"/>
                </a:cubicBezTo>
                <a:cubicBezTo>
                  <a:pt x="353291" y="889389"/>
                  <a:pt x="377536" y="563806"/>
                  <a:pt x="394854" y="417179"/>
                </a:cubicBezTo>
                <a:cubicBezTo>
                  <a:pt x="412172" y="270552"/>
                  <a:pt x="431800" y="218597"/>
                  <a:pt x="443345" y="153943"/>
                </a:cubicBezTo>
                <a:cubicBezTo>
                  <a:pt x="454890" y="89289"/>
                  <a:pt x="451427" y="41952"/>
                  <a:pt x="464127" y="29252"/>
                </a:cubicBezTo>
                <a:cubicBezTo>
                  <a:pt x="476827" y="16552"/>
                  <a:pt x="494145" y="-51566"/>
                  <a:pt x="519545" y="77743"/>
                </a:cubicBezTo>
                <a:cubicBezTo>
                  <a:pt x="544945" y="207052"/>
                  <a:pt x="587663" y="549953"/>
                  <a:pt x="616527" y="805107"/>
                </a:cubicBezTo>
                <a:cubicBezTo>
                  <a:pt x="645391" y="1060261"/>
                  <a:pt x="668482" y="1417016"/>
                  <a:pt x="692727" y="1608670"/>
                </a:cubicBezTo>
                <a:cubicBezTo>
                  <a:pt x="716972" y="1800324"/>
                  <a:pt x="744682" y="1881143"/>
                  <a:pt x="762000" y="1955034"/>
                </a:cubicBezTo>
                <a:cubicBezTo>
                  <a:pt x="779318" y="2028925"/>
                  <a:pt x="774700" y="2093580"/>
                  <a:pt x="796636" y="2052016"/>
                </a:cubicBezTo>
                <a:cubicBezTo>
                  <a:pt x="818572" y="2010452"/>
                  <a:pt x="864754" y="1874216"/>
                  <a:pt x="893618" y="1705652"/>
                </a:cubicBezTo>
                <a:cubicBezTo>
                  <a:pt x="922482" y="1537088"/>
                  <a:pt x="950191" y="1235752"/>
                  <a:pt x="969818" y="1040634"/>
                </a:cubicBezTo>
                <a:cubicBezTo>
                  <a:pt x="989445" y="845516"/>
                  <a:pt x="997527" y="681570"/>
                  <a:pt x="1011381" y="534943"/>
                </a:cubicBezTo>
                <a:cubicBezTo>
                  <a:pt x="1025236" y="388316"/>
                  <a:pt x="1040245" y="246306"/>
                  <a:pt x="1052945" y="160870"/>
                </a:cubicBezTo>
                <a:cubicBezTo>
                  <a:pt x="1065645" y="75434"/>
                  <a:pt x="1072572" y="36179"/>
                  <a:pt x="1087581" y="22325"/>
                </a:cubicBezTo>
                <a:cubicBezTo>
                  <a:pt x="1102590" y="8471"/>
                  <a:pt x="1118755" y="-10002"/>
                  <a:pt x="1143000" y="77743"/>
                </a:cubicBezTo>
                <a:cubicBezTo>
                  <a:pt x="1167245" y="165488"/>
                  <a:pt x="1213427" y="388316"/>
                  <a:pt x="1233054" y="548798"/>
                </a:cubicBezTo>
                <a:cubicBezTo>
                  <a:pt x="1252681" y="709280"/>
                  <a:pt x="1256722" y="874957"/>
                  <a:pt x="1260763" y="1040634"/>
                </a:cubicBezTo>
              </a:path>
            </a:pathLst>
          </a:custGeom>
          <a:noFill/>
          <a:ln w="317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Freeform: Shape 49">
            <a:extLst>
              <a:ext uri="{FF2B5EF4-FFF2-40B4-BE49-F238E27FC236}">
                <a16:creationId xmlns:a16="http://schemas.microsoft.com/office/drawing/2014/main" id="{98FE4185-297E-440D-ACC1-5E1123A181ED}"/>
              </a:ext>
            </a:extLst>
          </p:cNvPr>
          <p:cNvSpPr/>
          <p:nvPr/>
        </p:nvSpPr>
        <p:spPr>
          <a:xfrm flipH="1">
            <a:off x="6682834" y="3362448"/>
            <a:ext cx="1260763" cy="1911927"/>
          </a:xfrm>
          <a:custGeom>
            <a:avLst/>
            <a:gdLst>
              <a:gd name="connsiteX0" fmla="*/ 0 w 1260763"/>
              <a:gd name="connsiteY0" fmla="*/ 1047561 h 2065059"/>
              <a:gd name="connsiteX1" fmla="*/ 83127 w 1260763"/>
              <a:gd name="connsiteY1" fmla="*/ 1816488 h 2065059"/>
              <a:gd name="connsiteX2" fmla="*/ 124691 w 1260763"/>
              <a:gd name="connsiteY2" fmla="*/ 1975816 h 2065059"/>
              <a:gd name="connsiteX3" fmla="*/ 159327 w 1260763"/>
              <a:gd name="connsiteY3" fmla="*/ 2038161 h 2065059"/>
              <a:gd name="connsiteX4" fmla="*/ 235527 w 1260763"/>
              <a:gd name="connsiteY4" fmla="*/ 1913470 h 2065059"/>
              <a:gd name="connsiteX5" fmla="*/ 311727 w 1260763"/>
              <a:gd name="connsiteY5" fmla="*/ 1283088 h 2065059"/>
              <a:gd name="connsiteX6" fmla="*/ 339436 w 1260763"/>
              <a:gd name="connsiteY6" fmla="*/ 1033707 h 2065059"/>
              <a:gd name="connsiteX7" fmla="*/ 394854 w 1260763"/>
              <a:gd name="connsiteY7" fmla="*/ 417179 h 2065059"/>
              <a:gd name="connsiteX8" fmla="*/ 443345 w 1260763"/>
              <a:gd name="connsiteY8" fmla="*/ 153943 h 2065059"/>
              <a:gd name="connsiteX9" fmla="*/ 464127 w 1260763"/>
              <a:gd name="connsiteY9" fmla="*/ 29252 h 2065059"/>
              <a:gd name="connsiteX10" fmla="*/ 519545 w 1260763"/>
              <a:gd name="connsiteY10" fmla="*/ 77743 h 2065059"/>
              <a:gd name="connsiteX11" fmla="*/ 616527 w 1260763"/>
              <a:gd name="connsiteY11" fmla="*/ 805107 h 2065059"/>
              <a:gd name="connsiteX12" fmla="*/ 692727 w 1260763"/>
              <a:gd name="connsiteY12" fmla="*/ 1608670 h 2065059"/>
              <a:gd name="connsiteX13" fmla="*/ 762000 w 1260763"/>
              <a:gd name="connsiteY13" fmla="*/ 1955034 h 2065059"/>
              <a:gd name="connsiteX14" fmla="*/ 796636 w 1260763"/>
              <a:gd name="connsiteY14" fmla="*/ 2052016 h 2065059"/>
              <a:gd name="connsiteX15" fmla="*/ 893618 w 1260763"/>
              <a:gd name="connsiteY15" fmla="*/ 1705652 h 2065059"/>
              <a:gd name="connsiteX16" fmla="*/ 969818 w 1260763"/>
              <a:gd name="connsiteY16" fmla="*/ 1040634 h 2065059"/>
              <a:gd name="connsiteX17" fmla="*/ 1011381 w 1260763"/>
              <a:gd name="connsiteY17" fmla="*/ 534943 h 2065059"/>
              <a:gd name="connsiteX18" fmla="*/ 1052945 w 1260763"/>
              <a:gd name="connsiteY18" fmla="*/ 160870 h 2065059"/>
              <a:gd name="connsiteX19" fmla="*/ 1087581 w 1260763"/>
              <a:gd name="connsiteY19" fmla="*/ 22325 h 2065059"/>
              <a:gd name="connsiteX20" fmla="*/ 1143000 w 1260763"/>
              <a:gd name="connsiteY20" fmla="*/ 77743 h 2065059"/>
              <a:gd name="connsiteX21" fmla="*/ 1233054 w 1260763"/>
              <a:gd name="connsiteY21" fmla="*/ 548798 h 2065059"/>
              <a:gd name="connsiteX22" fmla="*/ 1260763 w 1260763"/>
              <a:gd name="connsiteY22" fmla="*/ 1040634 h 206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0763" h="2065059">
                <a:moveTo>
                  <a:pt x="0" y="1047561"/>
                </a:moveTo>
                <a:cubicBezTo>
                  <a:pt x="31172" y="1354670"/>
                  <a:pt x="62345" y="1661779"/>
                  <a:pt x="83127" y="1816488"/>
                </a:cubicBezTo>
                <a:cubicBezTo>
                  <a:pt x="103909" y="1971197"/>
                  <a:pt x="111991" y="1938871"/>
                  <a:pt x="124691" y="1975816"/>
                </a:cubicBezTo>
                <a:cubicBezTo>
                  <a:pt x="137391" y="2012762"/>
                  <a:pt x="140854" y="2048552"/>
                  <a:pt x="159327" y="2038161"/>
                </a:cubicBezTo>
                <a:cubicBezTo>
                  <a:pt x="177800" y="2027770"/>
                  <a:pt x="210127" y="2039316"/>
                  <a:pt x="235527" y="1913470"/>
                </a:cubicBezTo>
                <a:cubicBezTo>
                  <a:pt x="260927" y="1787624"/>
                  <a:pt x="294409" y="1429715"/>
                  <a:pt x="311727" y="1283088"/>
                </a:cubicBezTo>
                <a:cubicBezTo>
                  <a:pt x="329045" y="1136461"/>
                  <a:pt x="325581" y="1178025"/>
                  <a:pt x="339436" y="1033707"/>
                </a:cubicBezTo>
                <a:cubicBezTo>
                  <a:pt x="353291" y="889389"/>
                  <a:pt x="377536" y="563806"/>
                  <a:pt x="394854" y="417179"/>
                </a:cubicBezTo>
                <a:cubicBezTo>
                  <a:pt x="412172" y="270552"/>
                  <a:pt x="431800" y="218597"/>
                  <a:pt x="443345" y="153943"/>
                </a:cubicBezTo>
                <a:cubicBezTo>
                  <a:pt x="454890" y="89289"/>
                  <a:pt x="451427" y="41952"/>
                  <a:pt x="464127" y="29252"/>
                </a:cubicBezTo>
                <a:cubicBezTo>
                  <a:pt x="476827" y="16552"/>
                  <a:pt x="494145" y="-51566"/>
                  <a:pt x="519545" y="77743"/>
                </a:cubicBezTo>
                <a:cubicBezTo>
                  <a:pt x="544945" y="207052"/>
                  <a:pt x="587663" y="549953"/>
                  <a:pt x="616527" y="805107"/>
                </a:cubicBezTo>
                <a:cubicBezTo>
                  <a:pt x="645391" y="1060261"/>
                  <a:pt x="668482" y="1417016"/>
                  <a:pt x="692727" y="1608670"/>
                </a:cubicBezTo>
                <a:cubicBezTo>
                  <a:pt x="716972" y="1800324"/>
                  <a:pt x="744682" y="1881143"/>
                  <a:pt x="762000" y="1955034"/>
                </a:cubicBezTo>
                <a:cubicBezTo>
                  <a:pt x="779318" y="2028925"/>
                  <a:pt x="774700" y="2093580"/>
                  <a:pt x="796636" y="2052016"/>
                </a:cubicBezTo>
                <a:cubicBezTo>
                  <a:pt x="818572" y="2010452"/>
                  <a:pt x="864754" y="1874216"/>
                  <a:pt x="893618" y="1705652"/>
                </a:cubicBezTo>
                <a:cubicBezTo>
                  <a:pt x="922482" y="1537088"/>
                  <a:pt x="950191" y="1235752"/>
                  <a:pt x="969818" y="1040634"/>
                </a:cubicBezTo>
                <a:cubicBezTo>
                  <a:pt x="989445" y="845516"/>
                  <a:pt x="997527" y="681570"/>
                  <a:pt x="1011381" y="534943"/>
                </a:cubicBezTo>
                <a:cubicBezTo>
                  <a:pt x="1025236" y="388316"/>
                  <a:pt x="1040245" y="246306"/>
                  <a:pt x="1052945" y="160870"/>
                </a:cubicBezTo>
                <a:cubicBezTo>
                  <a:pt x="1065645" y="75434"/>
                  <a:pt x="1072572" y="36179"/>
                  <a:pt x="1087581" y="22325"/>
                </a:cubicBezTo>
                <a:cubicBezTo>
                  <a:pt x="1102590" y="8471"/>
                  <a:pt x="1118755" y="-10002"/>
                  <a:pt x="1143000" y="77743"/>
                </a:cubicBezTo>
                <a:cubicBezTo>
                  <a:pt x="1167245" y="165488"/>
                  <a:pt x="1213427" y="388316"/>
                  <a:pt x="1233054" y="548798"/>
                </a:cubicBezTo>
                <a:cubicBezTo>
                  <a:pt x="1252681" y="709280"/>
                  <a:pt x="1256722" y="874957"/>
                  <a:pt x="1260763" y="1040634"/>
                </a:cubicBezTo>
              </a:path>
            </a:pathLst>
          </a:custGeom>
          <a:noFill/>
          <a:ln w="317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1" name="Connector: Curved 50">
            <a:extLst>
              <a:ext uri="{FF2B5EF4-FFF2-40B4-BE49-F238E27FC236}">
                <a16:creationId xmlns:a16="http://schemas.microsoft.com/office/drawing/2014/main" id="{4BD83CEF-E198-4420-B048-7170D9C5E2D9}"/>
              </a:ext>
            </a:extLst>
          </p:cNvPr>
          <p:cNvCxnSpPr>
            <a:cxnSpLocks/>
          </p:cNvCxnSpPr>
          <p:nvPr/>
        </p:nvCxnSpPr>
        <p:spPr>
          <a:xfrm rot="16200000" flipH="1">
            <a:off x="8099685" y="2742984"/>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C2967FF-F036-41E7-933D-9EB14D38CA2F}"/>
              </a:ext>
            </a:extLst>
          </p:cNvPr>
          <p:cNvSpPr txBox="1"/>
          <p:nvPr/>
        </p:nvSpPr>
        <p:spPr>
          <a:xfrm>
            <a:off x="7588244" y="1765025"/>
            <a:ext cx="1434432"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nonce)</a:t>
            </a:r>
          </a:p>
        </p:txBody>
      </p:sp>
      <p:cxnSp>
        <p:nvCxnSpPr>
          <p:cNvPr id="53" name="Straight Arrow Connector 52">
            <a:extLst>
              <a:ext uri="{FF2B5EF4-FFF2-40B4-BE49-F238E27FC236}">
                <a16:creationId xmlns:a16="http://schemas.microsoft.com/office/drawing/2014/main" id="{1E0AEB01-21B3-4209-B62B-E1C02E3892AA}"/>
              </a:ext>
            </a:extLst>
          </p:cNvPr>
          <p:cNvCxnSpPr>
            <a:cxnSpLocks/>
          </p:cNvCxnSpPr>
          <p:nvPr/>
        </p:nvCxnSpPr>
        <p:spPr>
          <a:xfrm>
            <a:off x="7551051" y="3202657"/>
            <a:ext cx="37762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54" name="TextBox 53">
            <a:extLst>
              <a:ext uri="{FF2B5EF4-FFF2-40B4-BE49-F238E27FC236}">
                <a16:creationId xmlns:a16="http://schemas.microsoft.com/office/drawing/2014/main" id="{862991CC-F761-4D48-815B-C3A5A60372B7}"/>
              </a:ext>
            </a:extLst>
          </p:cNvPr>
          <p:cNvSpPr txBox="1"/>
          <p:nvPr/>
        </p:nvSpPr>
        <p:spPr>
          <a:xfrm>
            <a:off x="9025374" y="1798266"/>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nonce)</a:t>
            </a:r>
          </a:p>
        </p:txBody>
      </p:sp>
      <p:cxnSp>
        <p:nvCxnSpPr>
          <p:cNvPr id="55" name="Connector: Curved 54">
            <a:extLst>
              <a:ext uri="{FF2B5EF4-FFF2-40B4-BE49-F238E27FC236}">
                <a16:creationId xmlns:a16="http://schemas.microsoft.com/office/drawing/2014/main" id="{83EE3F9D-2D38-473C-88E8-9A0207907BC4}"/>
              </a:ext>
            </a:extLst>
          </p:cNvPr>
          <p:cNvCxnSpPr>
            <a:cxnSpLocks/>
          </p:cNvCxnSpPr>
          <p:nvPr/>
        </p:nvCxnSpPr>
        <p:spPr>
          <a:xfrm rot="16200000" flipH="1">
            <a:off x="9115134" y="2712132"/>
            <a:ext cx="718191" cy="188624"/>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9277520A-9071-4889-A901-F54A7152A7A3}"/>
              </a:ext>
            </a:extLst>
          </p:cNvPr>
          <p:cNvCxnSpPr/>
          <p:nvPr/>
        </p:nvCxnSpPr>
        <p:spPr>
          <a:xfrm>
            <a:off x="6874488" y="3191822"/>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sp>
        <p:nvSpPr>
          <p:cNvPr id="57" name="TextBox 56">
            <a:extLst>
              <a:ext uri="{FF2B5EF4-FFF2-40B4-BE49-F238E27FC236}">
                <a16:creationId xmlns:a16="http://schemas.microsoft.com/office/drawing/2014/main" id="{87BA1487-B161-435E-8CA5-85DB670BEA4C}"/>
              </a:ext>
            </a:extLst>
          </p:cNvPr>
          <p:cNvSpPr txBox="1"/>
          <p:nvPr/>
        </p:nvSpPr>
        <p:spPr>
          <a:xfrm>
            <a:off x="6697236" y="780653"/>
            <a:ext cx="2568428" cy="830997"/>
          </a:xfrm>
          <a:prstGeom prst="rect">
            <a:avLst/>
          </a:prstGeom>
          <a:noFill/>
        </p:spPr>
        <p:txBody>
          <a:bodyPr wrap="square" rtlCol="0">
            <a:spAutoFit/>
          </a:bodyPr>
          <a:lstStyle/>
          <a:p>
            <a:r>
              <a:rPr lang="en-US" sz="1600" dirty="0"/>
              <a:t>definitely resonating since rightward (greenish) waves continue to overlap.</a:t>
            </a:r>
          </a:p>
        </p:txBody>
      </p:sp>
      <p:cxnSp>
        <p:nvCxnSpPr>
          <p:cNvPr id="58" name="Connector: Curved 57">
            <a:extLst>
              <a:ext uri="{FF2B5EF4-FFF2-40B4-BE49-F238E27FC236}">
                <a16:creationId xmlns:a16="http://schemas.microsoft.com/office/drawing/2014/main" id="{8EFBF320-7870-4F58-9982-C5D3BB90BF69}"/>
              </a:ext>
            </a:extLst>
          </p:cNvPr>
          <p:cNvCxnSpPr>
            <a:cxnSpLocks/>
          </p:cNvCxnSpPr>
          <p:nvPr/>
        </p:nvCxnSpPr>
        <p:spPr>
          <a:xfrm rot="5400000">
            <a:off x="6605217" y="2070383"/>
            <a:ext cx="1167699" cy="556989"/>
          </a:xfrm>
          <a:prstGeom prst="curved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59" name="Straight Arrow Connector 58">
            <a:extLst>
              <a:ext uri="{FF2B5EF4-FFF2-40B4-BE49-F238E27FC236}">
                <a16:creationId xmlns:a16="http://schemas.microsoft.com/office/drawing/2014/main" id="{70B1F6AE-7782-4327-B1A8-6B42D6D2CB3F}"/>
              </a:ext>
            </a:extLst>
          </p:cNvPr>
          <p:cNvCxnSpPr/>
          <p:nvPr/>
        </p:nvCxnSpPr>
        <p:spPr>
          <a:xfrm flipH="1">
            <a:off x="6912773" y="5637123"/>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0" name="Freeform: Shape 59">
            <a:extLst>
              <a:ext uri="{FF2B5EF4-FFF2-40B4-BE49-F238E27FC236}">
                <a16:creationId xmlns:a16="http://schemas.microsoft.com/office/drawing/2014/main" id="{7C08CBBE-9FBF-455C-9784-DAE0E50F694B}"/>
              </a:ext>
            </a:extLst>
          </p:cNvPr>
          <p:cNvSpPr/>
          <p:nvPr/>
        </p:nvSpPr>
        <p:spPr>
          <a:xfrm flipV="1">
            <a:off x="9171206" y="3277778"/>
            <a:ext cx="1298122" cy="2223607"/>
          </a:xfrm>
          <a:custGeom>
            <a:avLst/>
            <a:gdLst>
              <a:gd name="connsiteX0" fmla="*/ 0 w 1298122"/>
              <a:gd name="connsiteY0" fmla="*/ 1167493 h 2383989"/>
              <a:gd name="connsiteX1" fmla="*/ 57150 w 1298122"/>
              <a:gd name="connsiteY1" fmla="*/ 612322 h 2383989"/>
              <a:gd name="connsiteX2" fmla="*/ 114300 w 1298122"/>
              <a:gd name="connsiteY2" fmla="*/ 204107 h 2383989"/>
              <a:gd name="connsiteX3" fmla="*/ 163286 w 1298122"/>
              <a:gd name="connsiteY3" fmla="*/ 0 h 2383989"/>
              <a:gd name="connsiteX4" fmla="*/ 163286 w 1298122"/>
              <a:gd name="connsiteY4" fmla="*/ 0 h 2383989"/>
              <a:gd name="connsiteX5" fmla="*/ 253093 w 1298122"/>
              <a:gd name="connsiteY5" fmla="*/ 244929 h 2383989"/>
              <a:gd name="connsiteX6" fmla="*/ 334736 w 1298122"/>
              <a:gd name="connsiteY6" fmla="*/ 1151165 h 2383989"/>
              <a:gd name="connsiteX7" fmla="*/ 432708 w 1298122"/>
              <a:gd name="connsiteY7" fmla="*/ 2147207 h 2383989"/>
              <a:gd name="connsiteX8" fmla="*/ 489858 w 1298122"/>
              <a:gd name="connsiteY8" fmla="*/ 2367643 h 2383989"/>
              <a:gd name="connsiteX9" fmla="*/ 579665 w 1298122"/>
              <a:gd name="connsiteY9" fmla="*/ 1992086 h 2383989"/>
              <a:gd name="connsiteX10" fmla="*/ 669472 w 1298122"/>
              <a:gd name="connsiteY10" fmla="*/ 1208315 h 2383989"/>
              <a:gd name="connsiteX11" fmla="*/ 718458 w 1298122"/>
              <a:gd name="connsiteY11" fmla="*/ 416379 h 2383989"/>
              <a:gd name="connsiteX12" fmla="*/ 800100 w 1298122"/>
              <a:gd name="connsiteY12" fmla="*/ 8165 h 2383989"/>
              <a:gd name="connsiteX13" fmla="*/ 930729 w 1298122"/>
              <a:gd name="connsiteY13" fmla="*/ 718457 h 2383989"/>
              <a:gd name="connsiteX14" fmla="*/ 1020536 w 1298122"/>
              <a:gd name="connsiteY14" fmla="*/ 1665515 h 2383989"/>
              <a:gd name="connsiteX15" fmla="*/ 1126672 w 1298122"/>
              <a:gd name="connsiteY15" fmla="*/ 2383972 h 2383989"/>
              <a:gd name="connsiteX16" fmla="*/ 1265465 w 1298122"/>
              <a:gd name="connsiteY16" fmla="*/ 1690007 h 2383989"/>
              <a:gd name="connsiteX17" fmla="*/ 1265465 w 1298122"/>
              <a:gd name="connsiteY17" fmla="*/ 1690007 h 2383989"/>
              <a:gd name="connsiteX18" fmla="*/ 1298122 w 1298122"/>
              <a:gd name="connsiteY18" fmla="*/ 1200150 h 2383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98122" h="2383989">
                <a:moveTo>
                  <a:pt x="0" y="1167493"/>
                </a:moveTo>
                <a:cubicBezTo>
                  <a:pt x="19050" y="970189"/>
                  <a:pt x="38100" y="772886"/>
                  <a:pt x="57150" y="612322"/>
                </a:cubicBezTo>
                <a:cubicBezTo>
                  <a:pt x="76200" y="451758"/>
                  <a:pt x="96611" y="306161"/>
                  <a:pt x="114300" y="204107"/>
                </a:cubicBezTo>
                <a:cubicBezTo>
                  <a:pt x="131989" y="102053"/>
                  <a:pt x="163286" y="0"/>
                  <a:pt x="163286" y="0"/>
                </a:cubicBezTo>
                <a:lnTo>
                  <a:pt x="163286" y="0"/>
                </a:lnTo>
                <a:cubicBezTo>
                  <a:pt x="178254" y="40821"/>
                  <a:pt x="224518" y="53068"/>
                  <a:pt x="253093" y="244929"/>
                </a:cubicBezTo>
                <a:cubicBezTo>
                  <a:pt x="281668" y="436790"/>
                  <a:pt x="304800" y="834119"/>
                  <a:pt x="334736" y="1151165"/>
                </a:cubicBezTo>
                <a:cubicBezTo>
                  <a:pt x="364672" y="1468211"/>
                  <a:pt x="406854" y="1944461"/>
                  <a:pt x="432708" y="2147207"/>
                </a:cubicBezTo>
                <a:cubicBezTo>
                  <a:pt x="458562" y="2349953"/>
                  <a:pt x="465365" y="2393496"/>
                  <a:pt x="489858" y="2367643"/>
                </a:cubicBezTo>
                <a:cubicBezTo>
                  <a:pt x="514351" y="2341790"/>
                  <a:pt x="549729" y="2185307"/>
                  <a:pt x="579665" y="1992086"/>
                </a:cubicBezTo>
                <a:cubicBezTo>
                  <a:pt x="609601" y="1798865"/>
                  <a:pt x="646340" y="1470933"/>
                  <a:pt x="669472" y="1208315"/>
                </a:cubicBezTo>
                <a:cubicBezTo>
                  <a:pt x="692604" y="945697"/>
                  <a:pt x="696687" y="616404"/>
                  <a:pt x="718458" y="416379"/>
                </a:cubicBezTo>
                <a:cubicBezTo>
                  <a:pt x="740229" y="216354"/>
                  <a:pt x="764722" y="-42181"/>
                  <a:pt x="800100" y="8165"/>
                </a:cubicBezTo>
                <a:cubicBezTo>
                  <a:pt x="835478" y="58511"/>
                  <a:pt x="893990" y="442232"/>
                  <a:pt x="930729" y="718457"/>
                </a:cubicBezTo>
                <a:cubicBezTo>
                  <a:pt x="967468" y="994682"/>
                  <a:pt x="987879" y="1387929"/>
                  <a:pt x="1020536" y="1665515"/>
                </a:cubicBezTo>
                <a:cubicBezTo>
                  <a:pt x="1053193" y="1943101"/>
                  <a:pt x="1085851" y="2379890"/>
                  <a:pt x="1126672" y="2383972"/>
                </a:cubicBezTo>
                <a:cubicBezTo>
                  <a:pt x="1167494" y="2388054"/>
                  <a:pt x="1265465" y="1690007"/>
                  <a:pt x="1265465" y="1690007"/>
                </a:cubicBezTo>
                <a:lnTo>
                  <a:pt x="1265465" y="1690007"/>
                </a:lnTo>
                <a:lnTo>
                  <a:pt x="1298122" y="1200150"/>
                </a:lnTo>
              </a:path>
            </a:pathLst>
          </a:custGeom>
          <a:noFill/>
          <a:ln w="3810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Shape 60">
            <a:extLst>
              <a:ext uri="{FF2B5EF4-FFF2-40B4-BE49-F238E27FC236}">
                <a16:creationId xmlns:a16="http://schemas.microsoft.com/office/drawing/2014/main" id="{9B883964-925E-4163-98AB-06F10269CABC}"/>
              </a:ext>
            </a:extLst>
          </p:cNvPr>
          <p:cNvSpPr/>
          <p:nvPr/>
        </p:nvSpPr>
        <p:spPr>
          <a:xfrm>
            <a:off x="10467714" y="3384277"/>
            <a:ext cx="1250004" cy="2010607"/>
          </a:xfrm>
          <a:custGeom>
            <a:avLst/>
            <a:gdLst>
              <a:gd name="connsiteX0" fmla="*/ 0 w 1250004"/>
              <a:gd name="connsiteY0" fmla="*/ 1051903 h 2010607"/>
              <a:gd name="connsiteX1" fmla="*/ 68094 w 1250004"/>
              <a:gd name="connsiteY1" fmla="*/ 1577196 h 2010607"/>
              <a:gd name="connsiteX2" fmla="*/ 107004 w 1250004"/>
              <a:gd name="connsiteY2" fmla="*/ 1864162 h 2010607"/>
              <a:gd name="connsiteX3" fmla="*/ 141051 w 1250004"/>
              <a:gd name="connsiteY3" fmla="*/ 2005213 h 2010607"/>
              <a:gd name="connsiteX4" fmla="*/ 214009 w 1250004"/>
              <a:gd name="connsiteY4" fmla="*/ 1878754 h 2010607"/>
              <a:gd name="connsiteX5" fmla="*/ 306421 w 1250004"/>
              <a:gd name="connsiteY5" fmla="*/ 1017856 h 2010607"/>
              <a:gd name="connsiteX6" fmla="*/ 423153 w 1250004"/>
              <a:gd name="connsiteY6" fmla="*/ 74273 h 2010607"/>
              <a:gd name="connsiteX7" fmla="*/ 539885 w 1250004"/>
              <a:gd name="connsiteY7" fmla="*/ 181277 h 2010607"/>
              <a:gd name="connsiteX8" fmla="*/ 632298 w 1250004"/>
              <a:gd name="connsiteY8" fmla="*/ 1139452 h 2010607"/>
              <a:gd name="connsiteX9" fmla="*/ 734438 w 1250004"/>
              <a:gd name="connsiteY9" fmla="*/ 1946847 h 2010607"/>
              <a:gd name="connsiteX10" fmla="*/ 846306 w 1250004"/>
              <a:gd name="connsiteY10" fmla="*/ 1854435 h 2010607"/>
              <a:gd name="connsiteX11" fmla="*/ 933855 w 1250004"/>
              <a:gd name="connsiteY11" fmla="*/ 1022720 h 2010607"/>
              <a:gd name="connsiteX12" fmla="*/ 1026268 w 1250004"/>
              <a:gd name="connsiteY12" fmla="*/ 152094 h 2010607"/>
              <a:gd name="connsiteX13" fmla="*/ 1074906 w 1250004"/>
              <a:gd name="connsiteY13" fmla="*/ 11043 h 2010607"/>
              <a:gd name="connsiteX14" fmla="*/ 1074906 w 1250004"/>
              <a:gd name="connsiteY14" fmla="*/ 20771 h 2010607"/>
              <a:gd name="connsiteX15" fmla="*/ 1133272 w 1250004"/>
              <a:gd name="connsiteY15" fmla="*/ 113183 h 2010607"/>
              <a:gd name="connsiteX16" fmla="*/ 1250004 w 1250004"/>
              <a:gd name="connsiteY16" fmla="*/ 983809 h 2010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0004" h="2010607">
                <a:moveTo>
                  <a:pt x="0" y="1051903"/>
                </a:moveTo>
                <a:cubicBezTo>
                  <a:pt x="25130" y="1246861"/>
                  <a:pt x="50260" y="1441820"/>
                  <a:pt x="68094" y="1577196"/>
                </a:cubicBezTo>
                <a:cubicBezTo>
                  <a:pt x="85928" y="1712572"/>
                  <a:pt x="94845" y="1792826"/>
                  <a:pt x="107004" y="1864162"/>
                </a:cubicBezTo>
                <a:cubicBezTo>
                  <a:pt x="119164" y="1935498"/>
                  <a:pt x="123217" y="2002781"/>
                  <a:pt x="141051" y="2005213"/>
                </a:cubicBezTo>
                <a:cubicBezTo>
                  <a:pt x="158885" y="2007645"/>
                  <a:pt x="186447" y="2043314"/>
                  <a:pt x="214009" y="1878754"/>
                </a:cubicBezTo>
                <a:cubicBezTo>
                  <a:pt x="241571" y="1714194"/>
                  <a:pt x="271564" y="1318603"/>
                  <a:pt x="306421" y="1017856"/>
                </a:cubicBezTo>
                <a:cubicBezTo>
                  <a:pt x="341278" y="717109"/>
                  <a:pt x="384242" y="213703"/>
                  <a:pt x="423153" y="74273"/>
                </a:cubicBezTo>
                <a:cubicBezTo>
                  <a:pt x="462064" y="-65157"/>
                  <a:pt x="505028" y="3747"/>
                  <a:pt x="539885" y="181277"/>
                </a:cubicBezTo>
                <a:cubicBezTo>
                  <a:pt x="574743" y="358807"/>
                  <a:pt x="599873" y="845190"/>
                  <a:pt x="632298" y="1139452"/>
                </a:cubicBezTo>
                <a:cubicBezTo>
                  <a:pt x="664723" y="1433714"/>
                  <a:pt x="698770" y="1827683"/>
                  <a:pt x="734438" y="1946847"/>
                </a:cubicBezTo>
                <a:cubicBezTo>
                  <a:pt x="770106" y="2066011"/>
                  <a:pt x="813070" y="2008456"/>
                  <a:pt x="846306" y="1854435"/>
                </a:cubicBezTo>
                <a:cubicBezTo>
                  <a:pt x="879542" y="1700414"/>
                  <a:pt x="903861" y="1306443"/>
                  <a:pt x="933855" y="1022720"/>
                </a:cubicBezTo>
                <a:cubicBezTo>
                  <a:pt x="963849" y="738997"/>
                  <a:pt x="1002760" y="320707"/>
                  <a:pt x="1026268" y="152094"/>
                </a:cubicBezTo>
                <a:cubicBezTo>
                  <a:pt x="1049777" y="-16519"/>
                  <a:pt x="1066800" y="32930"/>
                  <a:pt x="1074906" y="11043"/>
                </a:cubicBezTo>
                <a:cubicBezTo>
                  <a:pt x="1083012" y="-10844"/>
                  <a:pt x="1065178" y="3748"/>
                  <a:pt x="1074906" y="20771"/>
                </a:cubicBezTo>
                <a:cubicBezTo>
                  <a:pt x="1084634" y="37794"/>
                  <a:pt x="1104089" y="-47323"/>
                  <a:pt x="1133272" y="113183"/>
                </a:cubicBezTo>
                <a:cubicBezTo>
                  <a:pt x="1162455" y="273689"/>
                  <a:pt x="1206229" y="628749"/>
                  <a:pt x="1250004" y="983809"/>
                </a:cubicBezTo>
              </a:path>
            </a:pathLst>
          </a:custGeom>
          <a:noFill/>
          <a:ln w="31750">
            <a:solidFill>
              <a:srgbClr val="FF66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2C35D0C8-555B-4B17-8B67-D45A80B3115C}"/>
              </a:ext>
            </a:extLst>
          </p:cNvPr>
          <p:cNvSpPr/>
          <p:nvPr/>
        </p:nvSpPr>
        <p:spPr>
          <a:xfrm flipV="1">
            <a:off x="6701260" y="3351620"/>
            <a:ext cx="1250004" cy="2010607"/>
          </a:xfrm>
          <a:custGeom>
            <a:avLst/>
            <a:gdLst>
              <a:gd name="connsiteX0" fmla="*/ 0 w 1250004"/>
              <a:gd name="connsiteY0" fmla="*/ 1051903 h 2010607"/>
              <a:gd name="connsiteX1" fmla="*/ 68094 w 1250004"/>
              <a:gd name="connsiteY1" fmla="*/ 1577196 h 2010607"/>
              <a:gd name="connsiteX2" fmla="*/ 107004 w 1250004"/>
              <a:gd name="connsiteY2" fmla="*/ 1864162 h 2010607"/>
              <a:gd name="connsiteX3" fmla="*/ 141051 w 1250004"/>
              <a:gd name="connsiteY3" fmla="*/ 2005213 h 2010607"/>
              <a:gd name="connsiteX4" fmla="*/ 214009 w 1250004"/>
              <a:gd name="connsiteY4" fmla="*/ 1878754 h 2010607"/>
              <a:gd name="connsiteX5" fmla="*/ 306421 w 1250004"/>
              <a:gd name="connsiteY5" fmla="*/ 1017856 h 2010607"/>
              <a:gd name="connsiteX6" fmla="*/ 423153 w 1250004"/>
              <a:gd name="connsiteY6" fmla="*/ 74273 h 2010607"/>
              <a:gd name="connsiteX7" fmla="*/ 539885 w 1250004"/>
              <a:gd name="connsiteY7" fmla="*/ 181277 h 2010607"/>
              <a:gd name="connsiteX8" fmla="*/ 632298 w 1250004"/>
              <a:gd name="connsiteY8" fmla="*/ 1139452 h 2010607"/>
              <a:gd name="connsiteX9" fmla="*/ 734438 w 1250004"/>
              <a:gd name="connsiteY9" fmla="*/ 1946847 h 2010607"/>
              <a:gd name="connsiteX10" fmla="*/ 846306 w 1250004"/>
              <a:gd name="connsiteY10" fmla="*/ 1854435 h 2010607"/>
              <a:gd name="connsiteX11" fmla="*/ 933855 w 1250004"/>
              <a:gd name="connsiteY11" fmla="*/ 1022720 h 2010607"/>
              <a:gd name="connsiteX12" fmla="*/ 1026268 w 1250004"/>
              <a:gd name="connsiteY12" fmla="*/ 152094 h 2010607"/>
              <a:gd name="connsiteX13" fmla="*/ 1074906 w 1250004"/>
              <a:gd name="connsiteY13" fmla="*/ 11043 h 2010607"/>
              <a:gd name="connsiteX14" fmla="*/ 1074906 w 1250004"/>
              <a:gd name="connsiteY14" fmla="*/ 20771 h 2010607"/>
              <a:gd name="connsiteX15" fmla="*/ 1133272 w 1250004"/>
              <a:gd name="connsiteY15" fmla="*/ 113183 h 2010607"/>
              <a:gd name="connsiteX16" fmla="*/ 1250004 w 1250004"/>
              <a:gd name="connsiteY16" fmla="*/ 983809 h 2010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0004" h="2010607">
                <a:moveTo>
                  <a:pt x="0" y="1051903"/>
                </a:moveTo>
                <a:cubicBezTo>
                  <a:pt x="25130" y="1246861"/>
                  <a:pt x="50260" y="1441820"/>
                  <a:pt x="68094" y="1577196"/>
                </a:cubicBezTo>
                <a:cubicBezTo>
                  <a:pt x="85928" y="1712572"/>
                  <a:pt x="94845" y="1792826"/>
                  <a:pt x="107004" y="1864162"/>
                </a:cubicBezTo>
                <a:cubicBezTo>
                  <a:pt x="119164" y="1935498"/>
                  <a:pt x="123217" y="2002781"/>
                  <a:pt x="141051" y="2005213"/>
                </a:cubicBezTo>
                <a:cubicBezTo>
                  <a:pt x="158885" y="2007645"/>
                  <a:pt x="186447" y="2043314"/>
                  <a:pt x="214009" y="1878754"/>
                </a:cubicBezTo>
                <a:cubicBezTo>
                  <a:pt x="241571" y="1714194"/>
                  <a:pt x="271564" y="1318603"/>
                  <a:pt x="306421" y="1017856"/>
                </a:cubicBezTo>
                <a:cubicBezTo>
                  <a:pt x="341278" y="717109"/>
                  <a:pt x="384242" y="213703"/>
                  <a:pt x="423153" y="74273"/>
                </a:cubicBezTo>
                <a:cubicBezTo>
                  <a:pt x="462064" y="-65157"/>
                  <a:pt x="505028" y="3747"/>
                  <a:pt x="539885" y="181277"/>
                </a:cubicBezTo>
                <a:cubicBezTo>
                  <a:pt x="574743" y="358807"/>
                  <a:pt x="599873" y="845190"/>
                  <a:pt x="632298" y="1139452"/>
                </a:cubicBezTo>
                <a:cubicBezTo>
                  <a:pt x="664723" y="1433714"/>
                  <a:pt x="698770" y="1827683"/>
                  <a:pt x="734438" y="1946847"/>
                </a:cubicBezTo>
                <a:cubicBezTo>
                  <a:pt x="770106" y="2066011"/>
                  <a:pt x="813070" y="2008456"/>
                  <a:pt x="846306" y="1854435"/>
                </a:cubicBezTo>
                <a:cubicBezTo>
                  <a:pt x="879542" y="1700414"/>
                  <a:pt x="903861" y="1306443"/>
                  <a:pt x="933855" y="1022720"/>
                </a:cubicBezTo>
                <a:cubicBezTo>
                  <a:pt x="963849" y="738997"/>
                  <a:pt x="1002760" y="320707"/>
                  <a:pt x="1026268" y="152094"/>
                </a:cubicBezTo>
                <a:cubicBezTo>
                  <a:pt x="1049777" y="-16519"/>
                  <a:pt x="1066800" y="32930"/>
                  <a:pt x="1074906" y="11043"/>
                </a:cubicBezTo>
                <a:cubicBezTo>
                  <a:pt x="1083012" y="-10844"/>
                  <a:pt x="1065178" y="3748"/>
                  <a:pt x="1074906" y="20771"/>
                </a:cubicBezTo>
                <a:cubicBezTo>
                  <a:pt x="1084634" y="37794"/>
                  <a:pt x="1104089" y="-47323"/>
                  <a:pt x="1133272" y="113183"/>
                </a:cubicBezTo>
                <a:cubicBezTo>
                  <a:pt x="1162455" y="273689"/>
                  <a:pt x="1206229" y="628749"/>
                  <a:pt x="1250004" y="983809"/>
                </a:cubicBezTo>
              </a:path>
            </a:pathLst>
          </a:custGeom>
          <a:noFill/>
          <a:ln w="31750">
            <a:solidFill>
              <a:srgbClr val="FF66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Shape 62">
            <a:extLst>
              <a:ext uri="{FF2B5EF4-FFF2-40B4-BE49-F238E27FC236}">
                <a16:creationId xmlns:a16="http://schemas.microsoft.com/office/drawing/2014/main" id="{7FF8D8CB-A120-482A-B1BF-4094690824A2}"/>
              </a:ext>
            </a:extLst>
          </p:cNvPr>
          <p:cNvSpPr/>
          <p:nvPr/>
        </p:nvSpPr>
        <p:spPr>
          <a:xfrm flipV="1">
            <a:off x="6667491" y="3277774"/>
            <a:ext cx="1298122" cy="2223607"/>
          </a:xfrm>
          <a:custGeom>
            <a:avLst/>
            <a:gdLst>
              <a:gd name="connsiteX0" fmla="*/ 0 w 1298122"/>
              <a:gd name="connsiteY0" fmla="*/ 1167493 h 2383989"/>
              <a:gd name="connsiteX1" fmla="*/ 57150 w 1298122"/>
              <a:gd name="connsiteY1" fmla="*/ 612322 h 2383989"/>
              <a:gd name="connsiteX2" fmla="*/ 114300 w 1298122"/>
              <a:gd name="connsiteY2" fmla="*/ 204107 h 2383989"/>
              <a:gd name="connsiteX3" fmla="*/ 163286 w 1298122"/>
              <a:gd name="connsiteY3" fmla="*/ 0 h 2383989"/>
              <a:gd name="connsiteX4" fmla="*/ 163286 w 1298122"/>
              <a:gd name="connsiteY4" fmla="*/ 0 h 2383989"/>
              <a:gd name="connsiteX5" fmla="*/ 253093 w 1298122"/>
              <a:gd name="connsiteY5" fmla="*/ 244929 h 2383989"/>
              <a:gd name="connsiteX6" fmla="*/ 334736 w 1298122"/>
              <a:gd name="connsiteY6" fmla="*/ 1151165 h 2383989"/>
              <a:gd name="connsiteX7" fmla="*/ 432708 w 1298122"/>
              <a:gd name="connsiteY7" fmla="*/ 2147207 h 2383989"/>
              <a:gd name="connsiteX8" fmla="*/ 489858 w 1298122"/>
              <a:gd name="connsiteY8" fmla="*/ 2367643 h 2383989"/>
              <a:gd name="connsiteX9" fmla="*/ 579665 w 1298122"/>
              <a:gd name="connsiteY9" fmla="*/ 1992086 h 2383989"/>
              <a:gd name="connsiteX10" fmla="*/ 669472 w 1298122"/>
              <a:gd name="connsiteY10" fmla="*/ 1208315 h 2383989"/>
              <a:gd name="connsiteX11" fmla="*/ 718458 w 1298122"/>
              <a:gd name="connsiteY11" fmla="*/ 416379 h 2383989"/>
              <a:gd name="connsiteX12" fmla="*/ 800100 w 1298122"/>
              <a:gd name="connsiteY12" fmla="*/ 8165 h 2383989"/>
              <a:gd name="connsiteX13" fmla="*/ 930729 w 1298122"/>
              <a:gd name="connsiteY13" fmla="*/ 718457 h 2383989"/>
              <a:gd name="connsiteX14" fmla="*/ 1020536 w 1298122"/>
              <a:gd name="connsiteY14" fmla="*/ 1665515 h 2383989"/>
              <a:gd name="connsiteX15" fmla="*/ 1126672 w 1298122"/>
              <a:gd name="connsiteY15" fmla="*/ 2383972 h 2383989"/>
              <a:gd name="connsiteX16" fmla="*/ 1265465 w 1298122"/>
              <a:gd name="connsiteY16" fmla="*/ 1690007 h 2383989"/>
              <a:gd name="connsiteX17" fmla="*/ 1265465 w 1298122"/>
              <a:gd name="connsiteY17" fmla="*/ 1690007 h 2383989"/>
              <a:gd name="connsiteX18" fmla="*/ 1298122 w 1298122"/>
              <a:gd name="connsiteY18" fmla="*/ 1200150 h 2383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98122" h="2383989">
                <a:moveTo>
                  <a:pt x="0" y="1167493"/>
                </a:moveTo>
                <a:cubicBezTo>
                  <a:pt x="19050" y="970189"/>
                  <a:pt x="38100" y="772886"/>
                  <a:pt x="57150" y="612322"/>
                </a:cubicBezTo>
                <a:cubicBezTo>
                  <a:pt x="76200" y="451758"/>
                  <a:pt x="96611" y="306161"/>
                  <a:pt x="114300" y="204107"/>
                </a:cubicBezTo>
                <a:cubicBezTo>
                  <a:pt x="131989" y="102053"/>
                  <a:pt x="163286" y="0"/>
                  <a:pt x="163286" y="0"/>
                </a:cubicBezTo>
                <a:lnTo>
                  <a:pt x="163286" y="0"/>
                </a:lnTo>
                <a:cubicBezTo>
                  <a:pt x="178254" y="40821"/>
                  <a:pt x="224518" y="53068"/>
                  <a:pt x="253093" y="244929"/>
                </a:cubicBezTo>
                <a:cubicBezTo>
                  <a:pt x="281668" y="436790"/>
                  <a:pt x="304800" y="834119"/>
                  <a:pt x="334736" y="1151165"/>
                </a:cubicBezTo>
                <a:cubicBezTo>
                  <a:pt x="364672" y="1468211"/>
                  <a:pt x="406854" y="1944461"/>
                  <a:pt x="432708" y="2147207"/>
                </a:cubicBezTo>
                <a:cubicBezTo>
                  <a:pt x="458562" y="2349953"/>
                  <a:pt x="465365" y="2393496"/>
                  <a:pt x="489858" y="2367643"/>
                </a:cubicBezTo>
                <a:cubicBezTo>
                  <a:pt x="514351" y="2341790"/>
                  <a:pt x="549729" y="2185307"/>
                  <a:pt x="579665" y="1992086"/>
                </a:cubicBezTo>
                <a:cubicBezTo>
                  <a:pt x="609601" y="1798865"/>
                  <a:pt x="646340" y="1470933"/>
                  <a:pt x="669472" y="1208315"/>
                </a:cubicBezTo>
                <a:cubicBezTo>
                  <a:pt x="692604" y="945697"/>
                  <a:pt x="696687" y="616404"/>
                  <a:pt x="718458" y="416379"/>
                </a:cubicBezTo>
                <a:cubicBezTo>
                  <a:pt x="740229" y="216354"/>
                  <a:pt x="764722" y="-42181"/>
                  <a:pt x="800100" y="8165"/>
                </a:cubicBezTo>
                <a:cubicBezTo>
                  <a:pt x="835478" y="58511"/>
                  <a:pt x="893990" y="442232"/>
                  <a:pt x="930729" y="718457"/>
                </a:cubicBezTo>
                <a:cubicBezTo>
                  <a:pt x="967468" y="994682"/>
                  <a:pt x="987879" y="1387929"/>
                  <a:pt x="1020536" y="1665515"/>
                </a:cubicBezTo>
                <a:cubicBezTo>
                  <a:pt x="1053193" y="1943101"/>
                  <a:pt x="1085851" y="2379890"/>
                  <a:pt x="1126672" y="2383972"/>
                </a:cubicBezTo>
                <a:cubicBezTo>
                  <a:pt x="1167494" y="2388054"/>
                  <a:pt x="1265465" y="1690007"/>
                  <a:pt x="1265465" y="1690007"/>
                </a:cubicBezTo>
                <a:lnTo>
                  <a:pt x="1265465" y="1690007"/>
                </a:lnTo>
                <a:lnTo>
                  <a:pt x="1298122" y="1200150"/>
                </a:ln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Arrow Connector 63">
            <a:extLst>
              <a:ext uri="{FF2B5EF4-FFF2-40B4-BE49-F238E27FC236}">
                <a16:creationId xmlns:a16="http://schemas.microsoft.com/office/drawing/2014/main" id="{669CD2FD-B7FA-427D-BEED-69D6D0AA6E32}"/>
              </a:ext>
            </a:extLst>
          </p:cNvPr>
          <p:cNvCxnSpPr>
            <a:cxnSpLocks/>
          </p:cNvCxnSpPr>
          <p:nvPr/>
        </p:nvCxnSpPr>
        <p:spPr>
          <a:xfrm flipH="1">
            <a:off x="7467559" y="5648948"/>
            <a:ext cx="346209" cy="0"/>
          </a:xfrm>
          <a:prstGeom prst="straightConnector1">
            <a:avLst/>
          </a:prstGeom>
          <a:ln>
            <a:solidFill>
              <a:srgbClr val="FF9999"/>
            </a:solidFill>
            <a:tailEnd type="triangle"/>
          </a:ln>
        </p:spPr>
        <p:style>
          <a:lnRef idx="3">
            <a:schemeClr val="accent6"/>
          </a:lnRef>
          <a:fillRef idx="0">
            <a:schemeClr val="accent6"/>
          </a:fillRef>
          <a:effectRef idx="2">
            <a:schemeClr val="accent6"/>
          </a:effectRef>
          <a:fontRef idx="minor">
            <a:schemeClr val="tx1"/>
          </a:fontRef>
        </p:style>
      </p:cxnSp>
      <p:cxnSp>
        <p:nvCxnSpPr>
          <p:cNvPr id="65" name="Connector: Curved 64">
            <a:extLst>
              <a:ext uri="{FF2B5EF4-FFF2-40B4-BE49-F238E27FC236}">
                <a16:creationId xmlns:a16="http://schemas.microsoft.com/office/drawing/2014/main" id="{B4143AC3-98A7-41D0-B03E-1E3B465634E8}"/>
              </a:ext>
            </a:extLst>
          </p:cNvPr>
          <p:cNvCxnSpPr>
            <a:cxnSpLocks/>
          </p:cNvCxnSpPr>
          <p:nvPr/>
        </p:nvCxnSpPr>
        <p:spPr>
          <a:xfrm rot="5400000">
            <a:off x="10783562" y="2686658"/>
            <a:ext cx="803373" cy="184704"/>
          </a:xfrm>
          <a:prstGeom prst="curvedConnector3">
            <a:avLst/>
          </a:prstGeom>
          <a:ln>
            <a:solidFill>
              <a:srgbClr val="FF6699"/>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AF0ACF96-4E9E-4256-B326-72298DEDAB20}"/>
              </a:ext>
            </a:extLst>
          </p:cNvPr>
          <p:cNvSpPr txBox="1"/>
          <p:nvPr/>
        </p:nvSpPr>
        <p:spPr>
          <a:xfrm>
            <a:off x="10636974" y="1778787"/>
            <a:ext cx="1434432" cy="584775"/>
          </a:xfrm>
          <a:prstGeom prst="rect">
            <a:avLst/>
          </a:prstGeom>
          <a:noFill/>
        </p:spPr>
        <p:txBody>
          <a:bodyPr wrap="none" rtlCol="0">
            <a:spAutoFit/>
          </a:bodyPr>
          <a:lstStyle/>
          <a:p>
            <a:r>
              <a:rPr lang="en-US" sz="1600" dirty="0">
                <a:solidFill>
                  <a:srgbClr val="FF6699"/>
                </a:solidFill>
              </a:rPr>
              <a:t>reflects thrice</a:t>
            </a:r>
          </a:p>
          <a:p>
            <a:r>
              <a:rPr lang="en-US" sz="1600" dirty="0">
                <a:solidFill>
                  <a:srgbClr val="FF6699"/>
                </a:solidFill>
              </a:rPr>
              <a:t>(inverts nonce)</a:t>
            </a:r>
          </a:p>
        </p:txBody>
      </p:sp>
      <p:cxnSp>
        <p:nvCxnSpPr>
          <p:cNvPr id="67" name="Connector: Curved 66">
            <a:extLst>
              <a:ext uri="{FF2B5EF4-FFF2-40B4-BE49-F238E27FC236}">
                <a16:creationId xmlns:a16="http://schemas.microsoft.com/office/drawing/2014/main" id="{C53EC11D-DA79-4D36-96EE-15771FF99CEF}"/>
              </a:ext>
            </a:extLst>
          </p:cNvPr>
          <p:cNvCxnSpPr>
            <a:cxnSpLocks/>
          </p:cNvCxnSpPr>
          <p:nvPr/>
        </p:nvCxnSpPr>
        <p:spPr>
          <a:xfrm rot="10800000">
            <a:off x="7239349" y="5856758"/>
            <a:ext cx="726265" cy="301223"/>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68" name="TextBox 67">
            <a:extLst>
              <a:ext uri="{FF2B5EF4-FFF2-40B4-BE49-F238E27FC236}">
                <a16:creationId xmlns:a16="http://schemas.microsoft.com/office/drawing/2014/main" id="{3BE397CF-695A-49EE-81DD-148260BFB161}"/>
              </a:ext>
            </a:extLst>
          </p:cNvPr>
          <p:cNvSpPr txBox="1"/>
          <p:nvPr/>
        </p:nvSpPr>
        <p:spPr>
          <a:xfrm>
            <a:off x="8050052" y="5988703"/>
            <a:ext cx="4028219" cy="338554"/>
          </a:xfrm>
          <a:prstGeom prst="rect">
            <a:avLst/>
          </a:prstGeom>
          <a:noFill/>
        </p:spPr>
        <p:txBody>
          <a:bodyPr wrap="none" rtlCol="0">
            <a:spAutoFit/>
          </a:bodyPr>
          <a:lstStyle/>
          <a:p>
            <a:r>
              <a:rPr lang="en-US" sz="1600" dirty="0"/>
              <a:t>and leftward waves (reddish) still overlap too.</a:t>
            </a:r>
          </a:p>
        </p:txBody>
      </p:sp>
    </p:spTree>
    <p:extLst>
      <p:ext uri="{BB962C8B-B14F-4D97-AF65-F5344CB8AC3E}">
        <p14:creationId xmlns:p14="http://schemas.microsoft.com/office/powerpoint/2010/main" val="259124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1"/>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53"/>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4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5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52"/>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50"/>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59"/>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60"/>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55"/>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54"/>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63"/>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56"/>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61"/>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65"/>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66"/>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62"/>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64"/>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nodeType="clickEffect">
                                  <p:stCondLst>
                                    <p:cond delay="0"/>
                                  </p:stCondLst>
                                  <p:childTnLst>
                                    <p:set>
                                      <p:cBhvr>
                                        <p:cTn id="158" dur="1" fill="hold">
                                          <p:stCondLst>
                                            <p:cond delay="0"/>
                                          </p:stCondLst>
                                        </p:cTn>
                                        <p:tgtEl>
                                          <p:spTgt spid="58"/>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57"/>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67"/>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0" grpId="0"/>
      <p:bldP spid="12" grpId="0"/>
      <p:bldP spid="13" grpId="0" animBg="1"/>
      <p:bldP spid="14" grpId="0" animBg="1"/>
      <p:bldP spid="15" grpId="0" animBg="1"/>
      <p:bldP spid="16" grpId="0" animBg="1"/>
      <p:bldP spid="22" grpId="0"/>
      <p:bldP spid="24" grpId="0"/>
      <p:bldP spid="49" grpId="0" animBg="1"/>
      <p:bldP spid="50" grpId="0" animBg="1"/>
      <p:bldP spid="52" grpId="0"/>
      <p:bldP spid="54" grpId="0"/>
      <p:bldP spid="57" grpId="0"/>
      <p:bldP spid="60" grpId="0" animBg="1"/>
      <p:bldP spid="61" grpId="0" animBg="1"/>
      <p:bldP spid="62" grpId="0" animBg="1"/>
      <p:bldP spid="63" grpId="0" animBg="1"/>
      <p:bldP spid="66" grpId="0"/>
      <p:bldP spid="6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336A1-5651-4D9D-A237-8D40A67F9215}"/>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 name="Object 2">
            <a:extLst>
              <a:ext uri="{FF2B5EF4-FFF2-40B4-BE49-F238E27FC236}">
                <a16:creationId xmlns:a16="http://schemas.microsoft.com/office/drawing/2014/main" id="{AC11DCBD-4CEC-458F-A285-288F872A9E15}"/>
              </a:ext>
            </a:extLst>
          </p:cNvPr>
          <p:cNvGraphicFramePr>
            <a:graphicFrameLocks noChangeAspect="1"/>
          </p:cNvGraphicFramePr>
          <p:nvPr>
            <p:extLst>
              <p:ext uri="{D42A27DB-BD31-4B8C-83A1-F6EECF244321}">
                <p14:modId xmlns:p14="http://schemas.microsoft.com/office/powerpoint/2010/main" val="3254688103"/>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18" name="Object 17">
                        <a:extLst>
                          <a:ext uri="{FF2B5EF4-FFF2-40B4-BE49-F238E27FC236}">
                            <a16:creationId xmlns:a16="http://schemas.microsoft.com/office/drawing/2014/main" id="{BD7F1556-5808-438E-83F8-995772E310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sp>
        <p:nvSpPr>
          <p:cNvPr id="7" name="Rectangle 11">
            <a:extLst>
              <a:ext uri="{FF2B5EF4-FFF2-40B4-BE49-F238E27FC236}">
                <a16:creationId xmlns:a16="http://schemas.microsoft.com/office/drawing/2014/main" id="{5BD1D8C3-10C1-4ABD-B3C7-A5183DE3AC7D}"/>
              </a:ext>
            </a:extLst>
          </p:cNvPr>
          <p:cNvSpPr>
            <a:spLocks noChangeArrowheads="1"/>
          </p:cNvSpPr>
          <p:nvPr/>
        </p:nvSpPr>
        <p:spPr bwMode="auto">
          <a:xfrm>
            <a:off x="6522172" y="2689410"/>
            <a:ext cx="869061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DF6FBA8C-1F90-4ECB-8CC7-1A8A9E0DBBA8}"/>
              </a:ext>
            </a:extLst>
          </p:cNvPr>
          <p:cNvGraphicFramePr>
            <a:graphicFrameLocks noChangeAspect="1"/>
          </p:cNvGraphicFramePr>
          <p:nvPr>
            <p:extLst>
              <p:ext uri="{D42A27DB-BD31-4B8C-83A1-F6EECF244321}">
                <p14:modId xmlns:p14="http://schemas.microsoft.com/office/powerpoint/2010/main" val="3504534619"/>
              </p:ext>
            </p:extLst>
          </p:nvPr>
        </p:nvGraphicFramePr>
        <p:xfrm>
          <a:off x="719818" y="2518809"/>
          <a:ext cx="5175539" cy="2782534"/>
        </p:xfrm>
        <a:graphic>
          <a:graphicData uri="http://schemas.openxmlformats.org/presentationml/2006/ole">
            <mc:AlternateContent xmlns:mc="http://schemas.openxmlformats.org/markup-compatibility/2006">
              <mc:Choice xmlns:v="urn:schemas-microsoft-com:vml" Requires="v">
                <p:oleObj name="Bitmap Image" r:id="rId4" imgW="6179760" imgH="3322440" progId="Paint.Picture">
                  <p:embed/>
                </p:oleObj>
              </mc:Choice>
              <mc:Fallback>
                <p:oleObj name="Bitmap Image" r:id="rId4" imgW="6179760" imgH="3322440" progId="Paint.Picture">
                  <p:embed/>
                  <p:pic>
                    <p:nvPicPr>
                      <p:cNvPr id="12" name="Object 11">
                        <a:extLst>
                          <a:ext uri="{FF2B5EF4-FFF2-40B4-BE49-F238E27FC236}">
                            <a16:creationId xmlns:a16="http://schemas.microsoft.com/office/drawing/2014/main" id="{21163CBD-C860-4349-B991-960160D7FDB9}"/>
                          </a:ext>
                        </a:extLst>
                      </p:cNvPr>
                      <p:cNvPicPr>
                        <a:picLocks noChangeAspect="1" noChangeArrowheads="1"/>
                      </p:cNvPicPr>
                      <p:nvPr/>
                    </p:nvPicPr>
                    <p:blipFill>
                      <a:blip r:embed="rId5"/>
                      <a:srcRect/>
                      <a:stretch>
                        <a:fillRect/>
                      </a:stretch>
                    </p:blipFill>
                    <p:spPr bwMode="auto">
                      <a:xfrm>
                        <a:off x="719818" y="2518809"/>
                        <a:ext cx="5175539" cy="2782534"/>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3063F4A2-5912-4844-A291-0415DF16FEC8}"/>
              </a:ext>
            </a:extLst>
          </p:cNvPr>
          <p:cNvGraphicFramePr>
            <a:graphicFrameLocks noChangeAspect="1"/>
          </p:cNvGraphicFramePr>
          <p:nvPr>
            <p:extLst>
              <p:ext uri="{D42A27DB-BD31-4B8C-83A1-F6EECF244321}">
                <p14:modId xmlns:p14="http://schemas.microsoft.com/office/powerpoint/2010/main" val="3050760367"/>
              </p:ext>
            </p:extLst>
          </p:nvPr>
        </p:nvGraphicFramePr>
        <p:xfrm>
          <a:off x="6189147" y="2426733"/>
          <a:ext cx="4965328" cy="2717985"/>
        </p:xfrm>
        <a:graphic>
          <a:graphicData uri="http://schemas.openxmlformats.org/presentationml/2006/ole">
            <mc:AlternateContent xmlns:mc="http://schemas.openxmlformats.org/markup-compatibility/2006">
              <mc:Choice xmlns:v="urn:schemas-microsoft-com:vml" Requires="v">
                <p:oleObj name="Bitmap Image" r:id="rId6" imgW="6179760" imgH="3383280" progId="Paint.Picture">
                  <p:embed/>
                </p:oleObj>
              </mc:Choice>
              <mc:Fallback>
                <p:oleObj name="Bitmap Image" r:id="rId6" imgW="6179760" imgH="3383280" progId="Paint.Picture">
                  <p:embed/>
                  <p:pic>
                    <p:nvPicPr>
                      <p:cNvPr id="11" name="Object 10">
                        <a:extLst>
                          <a:ext uri="{FF2B5EF4-FFF2-40B4-BE49-F238E27FC236}">
                            <a16:creationId xmlns:a16="http://schemas.microsoft.com/office/drawing/2014/main" id="{90FB0D69-291F-4FAB-A870-04BBF6D091A7}"/>
                          </a:ext>
                        </a:extLst>
                      </p:cNvPr>
                      <p:cNvPicPr>
                        <a:picLocks noChangeAspect="1" noChangeArrowheads="1"/>
                      </p:cNvPicPr>
                      <p:nvPr/>
                    </p:nvPicPr>
                    <p:blipFill>
                      <a:blip r:embed="rId7"/>
                      <a:srcRect/>
                      <a:stretch>
                        <a:fillRect/>
                      </a:stretch>
                    </p:blipFill>
                    <p:spPr bwMode="auto">
                      <a:xfrm>
                        <a:off x="6189147" y="2426733"/>
                        <a:ext cx="4965328" cy="271798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43A79AC5-8E35-4216-991C-71621214E957}"/>
              </a:ext>
            </a:extLst>
          </p:cNvPr>
          <p:cNvSpPr txBox="1"/>
          <p:nvPr/>
        </p:nvSpPr>
        <p:spPr>
          <a:xfrm>
            <a:off x="1671130" y="817682"/>
            <a:ext cx="10212757" cy="830997"/>
          </a:xfrm>
          <a:prstGeom prst="rect">
            <a:avLst/>
          </a:prstGeom>
          <a:noFill/>
        </p:spPr>
        <p:txBody>
          <a:bodyPr wrap="square" rtlCol="0">
            <a:spAutoFit/>
          </a:bodyPr>
          <a:lstStyle/>
          <a:p>
            <a:r>
              <a:rPr lang="en-US" sz="1600" dirty="0"/>
              <a:t>Now let’s see what this resonant wave will look like on the string.  Green is going right; red to the left, and purple is the superposition.  I’ll progress time in increments of an eight of period, starting from some time when the waves overlap, like they do at t = 14s.   </a:t>
            </a:r>
          </a:p>
        </p:txBody>
      </p:sp>
    </p:spTree>
    <p:extLst>
      <p:ext uri="{BB962C8B-B14F-4D97-AF65-F5344CB8AC3E}">
        <p14:creationId xmlns:p14="http://schemas.microsoft.com/office/powerpoint/2010/main" val="3205287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1F2EB-5F84-4D54-B8DE-8A8C47749F38}"/>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 name="Object 2">
            <a:extLst>
              <a:ext uri="{FF2B5EF4-FFF2-40B4-BE49-F238E27FC236}">
                <a16:creationId xmlns:a16="http://schemas.microsoft.com/office/drawing/2014/main" id="{1D096B0F-A43A-45A8-B843-0A2B683B70E9}"/>
              </a:ext>
            </a:extLst>
          </p:cNvPr>
          <p:cNvGraphicFramePr>
            <a:graphicFrameLocks noChangeAspect="1"/>
          </p:cNvGraphicFramePr>
          <p:nvPr>
            <p:extLst>
              <p:ext uri="{D42A27DB-BD31-4B8C-83A1-F6EECF244321}">
                <p14:modId xmlns:p14="http://schemas.microsoft.com/office/powerpoint/2010/main" val="3254688103"/>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18" name="Object 17">
                        <a:extLst>
                          <a:ext uri="{FF2B5EF4-FFF2-40B4-BE49-F238E27FC236}">
                            <a16:creationId xmlns:a16="http://schemas.microsoft.com/office/drawing/2014/main" id="{BD7F1556-5808-438E-83F8-995772E310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sp>
        <p:nvSpPr>
          <p:cNvPr id="6" name="Rectangle 11">
            <a:extLst>
              <a:ext uri="{FF2B5EF4-FFF2-40B4-BE49-F238E27FC236}">
                <a16:creationId xmlns:a16="http://schemas.microsoft.com/office/drawing/2014/main" id="{D564EFAD-79EB-4C6A-9B77-D294B0F88B5E}"/>
              </a:ext>
            </a:extLst>
          </p:cNvPr>
          <p:cNvSpPr>
            <a:spLocks noChangeArrowheads="1"/>
          </p:cNvSpPr>
          <p:nvPr/>
        </p:nvSpPr>
        <p:spPr bwMode="auto">
          <a:xfrm>
            <a:off x="1266825" y="3900736"/>
            <a:ext cx="898193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D05E19E4-82AE-4973-AF87-4DF3D6299382}"/>
              </a:ext>
            </a:extLst>
          </p:cNvPr>
          <p:cNvGraphicFramePr>
            <a:graphicFrameLocks noChangeAspect="1"/>
          </p:cNvGraphicFramePr>
          <p:nvPr>
            <p:extLst>
              <p:ext uri="{D42A27DB-BD31-4B8C-83A1-F6EECF244321}">
                <p14:modId xmlns:p14="http://schemas.microsoft.com/office/powerpoint/2010/main" val="3053252094"/>
              </p:ext>
            </p:extLst>
          </p:nvPr>
        </p:nvGraphicFramePr>
        <p:xfrm>
          <a:off x="6392300" y="1085194"/>
          <a:ext cx="4845957" cy="2742267"/>
        </p:xfrm>
        <a:graphic>
          <a:graphicData uri="http://schemas.openxmlformats.org/presentationml/2006/ole">
            <mc:AlternateContent xmlns:mc="http://schemas.openxmlformats.org/markup-compatibility/2006">
              <mc:Choice xmlns:v="urn:schemas-microsoft-com:vml" Requires="v">
                <p:oleObj name="Bitmap Image" r:id="rId4" imgW="6179760" imgH="3497760" progId="Paint.Picture">
                  <p:embed/>
                </p:oleObj>
              </mc:Choice>
              <mc:Fallback>
                <p:oleObj name="Bitmap Image" r:id="rId4" imgW="6179760" imgH="3497760" progId="Paint.Picture">
                  <p:embed/>
                  <p:pic>
                    <p:nvPicPr>
                      <p:cNvPr id="0" name="Object 10"/>
                      <p:cNvPicPr>
                        <a:picLocks noChangeAspect="1" noChangeArrowheads="1"/>
                      </p:cNvPicPr>
                      <p:nvPr/>
                    </p:nvPicPr>
                    <p:blipFill>
                      <a:blip r:embed="rId5"/>
                      <a:srcRect/>
                      <a:stretch>
                        <a:fillRect/>
                      </a:stretch>
                    </p:blipFill>
                    <p:spPr bwMode="auto">
                      <a:xfrm>
                        <a:off x="6392300" y="1085194"/>
                        <a:ext cx="4845957" cy="2742267"/>
                      </a:xfrm>
                      <a:prstGeom prst="rect">
                        <a:avLst/>
                      </a:prstGeom>
                      <a:noFill/>
                    </p:spPr>
                  </p:pic>
                </p:oleObj>
              </mc:Fallback>
            </mc:AlternateContent>
          </a:graphicData>
        </a:graphic>
      </p:graphicFrame>
      <p:sp>
        <p:nvSpPr>
          <p:cNvPr id="8" name="Rectangle 13">
            <a:extLst>
              <a:ext uri="{FF2B5EF4-FFF2-40B4-BE49-F238E27FC236}">
                <a16:creationId xmlns:a16="http://schemas.microsoft.com/office/drawing/2014/main" id="{6CD2586B-B444-4A52-825B-F29BA3DB576A}"/>
              </a:ext>
            </a:extLst>
          </p:cNvPr>
          <p:cNvSpPr>
            <a:spLocks noChangeArrowheads="1"/>
          </p:cNvSpPr>
          <p:nvPr/>
        </p:nvSpPr>
        <p:spPr bwMode="auto">
          <a:xfrm>
            <a:off x="6131312" y="1508244"/>
            <a:ext cx="824126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6137E3AE-6400-4614-B0D5-0C75532CAE38}"/>
              </a:ext>
            </a:extLst>
          </p:cNvPr>
          <p:cNvGraphicFramePr>
            <a:graphicFrameLocks noChangeAspect="1"/>
          </p:cNvGraphicFramePr>
          <p:nvPr>
            <p:extLst>
              <p:ext uri="{D42A27DB-BD31-4B8C-83A1-F6EECF244321}">
                <p14:modId xmlns:p14="http://schemas.microsoft.com/office/powerpoint/2010/main" val="2452690926"/>
              </p:ext>
            </p:extLst>
          </p:nvPr>
        </p:nvGraphicFramePr>
        <p:xfrm>
          <a:off x="1144681" y="1178950"/>
          <a:ext cx="5034253" cy="2775111"/>
        </p:xfrm>
        <a:graphic>
          <a:graphicData uri="http://schemas.openxmlformats.org/presentationml/2006/ole">
            <mc:AlternateContent xmlns:mc="http://schemas.openxmlformats.org/markup-compatibility/2006">
              <mc:Choice xmlns:v="urn:schemas-microsoft-com:vml" Requires="v">
                <p:oleObj name="Bitmap Image" r:id="rId6" imgW="6179760" imgH="3406320" progId="Paint.Picture">
                  <p:embed/>
                </p:oleObj>
              </mc:Choice>
              <mc:Fallback>
                <p:oleObj name="Bitmap Image" r:id="rId6" imgW="6179760" imgH="3406320" progId="Paint.Picture">
                  <p:embed/>
                  <p:pic>
                    <p:nvPicPr>
                      <p:cNvPr id="0" name="Object 12"/>
                      <p:cNvPicPr>
                        <a:picLocks noChangeAspect="1" noChangeArrowheads="1"/>
                      </p:cNvPicPr>
                      <p:nvPr/>
                    </p:nvPicPr>
                    <p:blipFill>
                      <a:blip r:embed="rId7"/>
                      <a:srcRect/>
                      <a:stretch>
                        <a:fillRect/>
                      </a:stretch>
                    </p:blipFill>
                    <p:spPr bwMode="auto">
                      <a:xfrm>
                        <a:off x="1144681" y="1178950"/>
                        <a:ext cx="5034253" cy="2775111"/>
                      </a:xfrm>
                      <a:prstGeom prst="rect">
                        <a:avLst/>
                      </a:prstGeom>
                      <a:noFill/>
                    </p:spPr>
                  </p:pic>
                </p:oleObj>
              </mc:Fallback>
            </mc:AlternateContent>
          </a:graphicData>
        </a:graphic>
      </p:graphicFrame>
      <p:sp>
        <p:nvSpPr>
          <p:cNvPr id="10" name="Rectangle 15">
            <a:extLst>
              <a:ext uri="{FF2B5EF4-FFF2-40B4-BE49-F238E27FC236}">
                <a16:creationId xmlns:a16="http://schemas.microsoft.com/office/drawing/2014/main" id="{DFEF0348-F61D-4361-9FAF-A0BE88A40287}"/>
              </a:ext>
            </a:extLst>
          </p:cNvPr>
          <p:cNvSpPr>
            <a:spLocks noChangeArrowheads="1"/>
          </p:cNvSpPr>
          <p:nvPr/>
        </p:nvSpPr>
        <p:spPr bwMode="auto">
          <a:xfrm>
            <a:off x="6009380" y="3954062"/>
            <a:ext cx="8334444" cy="47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55D8DC68-0D95-48CE-94F5-0BA3FCF2D28C}"/>
              </a:ext>
            </a:extLst>
          </p:cNvPr>
          <p:cNvGraphicFramePr>
            <a:graphicFrameLocks noChangeAspect="1"/>
          </p:cNvGraphicFramePr>
          <p:nvPr>
            <p:extLst>
              <p:ext uri="{D42A27DB-BD31-4B8C-83A1-F6EECF244321}">
                <p14:modId xmlns:p14="http://schemas.microsoft.com/office/powerpoint/2010/main" val="930535789"/>
              </p:ext>
            </p:extLst>
          </p:nvPr>
        </p:nvGraphicFramePr>
        <p:xfrm>
          <a:off x="6392300" y="4008831"/>
          <a:ext cx="4886633" cy="2818329"/>
        </p:xfrm>
        <a:graphic>
          <a:graphicData uri="http://schemas.openxmlformats.org/presentationml/2006/ole">
            <mc:AlternateContent xmlns:mc="http://schemas.openxmlformats.org/markup-compatibility/2006">
              <mc:Choice xmlns:v="urn:schemas-microsoft-com:vml" Requires="v">
                <p:oleObj name="Bitmap Image" r:id="rId8" imgW="6179760" imgH="3566160" progId="Paint.Picture">
                  <p:embed/>
                </p:oleObj>
              </mc:Choice>
              <mc:Fallback>
                <p:oleObj name="Bitmap Image" r:id="rId8" imgW="6179760" imgH="3566160" progId="Paint.Picture">
                  <p:embed/>
                  <p:pic>
                    <p:nvPicPr>
                      <p:cNvPr id="10" name="Object 9">
                        <a:extLst>
                          <a:ext uri="{FF2B5EF4-FFF2-40B4-BE49-F238E27FC236}">
                            <a16:creationId xmlns:a16="http://schemas.microsoft.com/office/drawing/2014/main" id="{EBB228D5-FCB9-4D9E-951A-7AC86D63A2DD}"/>
                          </a:ext>
                        </a:extLst>
                      </p:cNvPr>
                      <p:cNvPicPr>
                        <a:picLocks noChangeAspect="1" noChangeArrowheads="1"/>
                      </p:cNvPicPr>
                      <p:nvPr/>
                    </p:nvPicPr>
                    <p:blipFill>
                      <a:blip r:embed="rId9"/>
                      <a:srcRect/>
                      <a:stretch>
                        <a:fillRect/>
                      </a:stretch>
                    </p:blipFill>
                    <p:spPr bwMode="auto">
                      <a:xfrm>
                        <a:off x="6392300" y="4008831"/>
                        <a:ext cx="4886633" cy="2818329"/>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D0C1D7C2-9509-4AAC-A145-380E9F72A121}"/>
              </a:ext>
            </a:extLst>
          </p:cNvPr>
          <p:cNvGraphicFramePr>
            <a:graphicFrameLocks noChangeAspect="1"/>
          </p:cNvGraphicFramePr>
          <p:nvPr>
            <p:extLst>
              <p:ext uri="{D42A27DB-BD31-4B8C-83A1-F6EECF244321}">
                <p14:modId xmlns:p14="http://schemas.microsoft.com/office/powerpoint/2010/main" val="1301539469"/>
              </p:ext>
            </p:extLst>
          </p:nvPr>
        </p:nvGraphicFramePr>
        <p:xfrm>
          <a:off x="1124573" y="4054550"/>
          <a:ext cx="5050169" cy="2715131"/>
        </p:xfrm>
        <a:graphic>
          <a:graphicData uri="http://schemas.openxmlformats.org/presentationml/2006/ole">
            <mc:AlternateContent xmlns:mc="http://schemas.openxmlformats.org/markup-compatibility/2006">
              <mc:Choice xmlns:v="urn:schemas-microsoft-com:vml" Requires="v">
                <p:oleObj name="Bitmap Image" r:id="rId10" imgW="6179760" imgH="3322440" progId="Paint.Picture">
                  <p:embed/>
                </p:oleObj>
              </mc:Choice>
              <mc:Fallback>
                <p:oleObj name="Bitmap Image" r:id="rId10" imgW="6179760" imgH="3322440" progId="Paint.Picture">
                  <p:embed/>
                  <p:pic>
                    <p:nvPicPr>
                      <p:cNvPr id="9" name="Object 8">
                        <a:extLst>
                          <a:ext uri="{FF2B5EF4-FFF2-40B4-BE49-F238E27FC236}">
                            <a16:creationId xmlns:a16="http://schemas.microsoft.com/office/drawing/2014/main" id="{F98EBC48-AF29-4884-B6E6-563FDAEAD3FA}"/>
                          </a:ext>
                        </a:extLst>
                      </p:cNvPr>
                      <p:cNvPicPr>
                        <a:picLocks noChangeAspect="1" noChangeArrowheads="1"/>
                      </p:cNvPicPr>
                      <p:nvPr/>
                    </p:nvPicPr>
                    <p:blipFill>
                      <a:blip r:embed="rId11"/>
                      <a:srcRect/>
                      <a:stretch>
                        <a:fillRect/>
                      </a:stretch>
                    </p:blipFill>
                    <p:spPr bwMode="auto">
                      <a:xfrm>
                        <a:off x="1124573" y="4054550"/>
                        <a:ext cx="5050169" cy="2715131"/>
                      </a:xfrm>
                      <a:prstGeom prst="rect">
                        <a:avLst/>
                      </a:prstGeom>
                      <a:noFill/>
                    </p:spPr>
                  </p:pic>
                </p:oleObj>
              </mc:Fallback>
            </mc:AlternateContent>
          </a:graphicData>
        </a:graphic>
      </p:graphicFrame>
    </p:spTree>
    <p:extLst>
      <p:ext uri="{BB962C8B-B14F-4D97-AF65-F5344CB8AC3E}">
        <p14:creationId xmlns:p14="http://schemas.microsoft.com/office/powerpoint/2010/main" val="200512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03FAE-3E30-40AB-9AD7-FEEC2B27EE47}"/>
              </a:ext>
            </a:extLst>
          </p:cNvPr>
          <p:cNvSpPr txBox="1">
            <a:spLocks/>
          </p:cNvSpPr>
          <p:nvPr/>
        </p:nvSpPr>
        <p:spPr>
          <a:xfrm>
            <a:off x="2852451" y="17596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 name="Object 2">
            <a:extLst>
              <a:ext uri="{FF2B5EF4-FFF2-40B4-BE49-F238E27FC236}">
                <a16:creationId xmlns:a16="http://schemas.microsoft.com/office/drawing/2014/main" id="{7C1ED277-A071-4ED8-9D22-1CC76C611B9B}"/>
              </a:ext>
            </a:extLst>
          </p:cNvPr>
          <p:cNvGraphicFramePr>
            <a:graphicFrameLocks noChangeAspect="1"/>
          </p:cNvGraphicFramePr>
          <p:nvPr>
            <p:extLst>
              <p:ext uri="{D42A27DB-BD31-4B8C-83A1-F6EECF244321}">
                <p14:modId xmlns:p14="http://schemas.microsoft.com/office/powerpoint/2010/main" val="3254688103"/>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18" name="Object 17">
                        <a:extLst>
                          <a:ext uri="{FF2B5EF4-FFF2-40B4-BE49-F238E27FC236}">
                            <a16:creationId xmlns:a16="http://schemas.microsoft.com/office/drawing/2014/main" id="{BD7F1556-5808-438E-83F8-995772E310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sp>
        <p:nvSpPr>
          <p:cNvPr id="4" name="Rectangle 9">
            <a:extLst>
              <a:ext uri="{FF2B5EF4-FFF2-40B4-BE49-F238E27FC236}">
                <a16:creationId xmlns:a16="http://schemas.microsoft.com/office/drawing/2014/main" id="{BAA25FBA-AB14-4066-A250-B6EC582EB99B}"/>
              </a:ext>
            </a:extLst>
          </p:cNvPr>
          <p:cNvSpPr>
            <a:spLocks noChangeArrowheads="1"/>
          </p:cNvSpPr>
          <p:nvPr/>
        </p:nvSpPr>
        <p:spPr bwMode="auto">
          <a:xfrm>
            <a:off x="1152525" y="1561571"/>
            <a:ext cx="907588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6" name="Rectangle 11">
            <a:extLst>
              <a:ext uri="{FF2B5EF4-FFF2-40B4-BE49-F238E27FC236}">
                <a16:creationId xmlns:a16="http://schemas.microsoft.com/office/drawing/2014/main" id="{72A00B2D-ED2A-4117-BBDA-F2550A629C13}"/>
              </a:ext>
            </a:extLst>
          </p:cNvPr>
          <p:cNvSpPr>
            <a:spLocks noChangeArrowheads="1"/>
          </p:cNvSpPr>
          <p:nvPr/>
        </p:nvSpPr>
        <p:spPr bwMode="auto">
          <a:xfrm>
            <a:off x="1152525" y="4189093"/>
            <a:ext cx="892555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3FAE4447-DB8F-4498-92CA-CFE688EE6801}"/>
              </a:ext>
            </a:extLst>
          </p:cNvPr>
          <p:cNvGraphicFramePr>
            <a:graphicFrameLocks noChangeAspect="1"/>
          </p:cNvGraphicFramePr>
          <p:nvPr>
            <p:extLst>
              <p:ext uri="{D42A27DB-BD31-4B8C-83A1-F6EECF244321}">
                <p14:modId xmlns:p14="http://schemas.microsoft.com/office/powerpoint/2010/main" val="2650420359"/>
              </p:ext>
            </p:extLst>
          </p:nvPr>
        </p:nvGraphicFramePr>
        <p:xfrm>
          <a:off x="748588" y="2364969"/>
          <a:ext cx="5271212" cy="2931460"/>
        </p:xfrm>
        <a:graphic>
          <a:graphicData uri="http://schemas.openxmlformats.org/presentationml/2006/ole">
            <mc:AlternateContent xmlns:mc="http://schemas.openxmlformats.org/markup-compatibility/2006">
              <mc:Choice xmlns:v="urn:schemas-microsoft-com:vml" Requires="v">
                <p:oleObj name="Bitmap Image" r:id="rId4" imgW="6179760" imgH="3436560" progId="Paint.Picture">
                  <p:embed/>
                </p:oleObj>
              </mc:Choice>
              <mc:Fallback>
                <p:oleObj name="Bitmap Image" r:id="rId4" imgW="6179760" imgH="3436560" progId="Paint.Picture">
                  <p:embed/>
                  <p:pic>
                    <p:nvPicPr>
                      <p:cNvPr id="6" name="Object 5">
                        <a:extLst>
                          <a:ext uri="{FF2B5EF4-FFF2-40B4-BE49-F238E27FC236}">
                            <a16:creationId xmlns:a16="http://schemas.microsoft.com/office/drawing/2014/main" id="{D253D5C1-FDDF-447C-8D0B-BBF21D2E3C62}"/>
                          </a:ext>
                        </a:extLst>
                      </p:cNvPr>
                      <p:cNvPicPr>
                        <a:picLocks noChangeAspect="1" noChangeArrowheads="1"/>
                      </p:cNvPicPr>
                      <p:nvPr/>
                    </p:nvPicPr>
                    <p:blipFill>
                      <a:blip r:embed="rId5"/>
                      <a:srcRect/>
                      <a:stretch>
                        <a:fillRect/>
                      </a:stretch>
                    </p:blipFill>
                    <p:spPr bwMode="auto">
                      <a:xfrm>
                        <a:off x="748588" y="2364969"/>
                        <a:ext cx="5271212" cy="2931460"/>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A7F69C1F-F54B-40F7-B31B-11C6915A4088}"/>
              </a:ext>
            </a:extLst>
          </p:cNvPr>
          <p:cNvGraphicFramePr>
            <a:graphicFrameLocks noChangeAspect="1"/>
          </p:cNvGraphicFramePr>
          <p:nvPr>
            <p:extLst>
              <p:ext uri="{D42A27DB-BD31-4B8C-83A1-F6EECF244321}">
                <p14:modId xmlns:p14="http://schemas.microsoft.com/office/powerpoint/2010/main" val="1869516338"/>
              </p:ext>
            </p:extLst>
          </p:nvPr>
        </p:nvGraphicFramePr>
        <p:xfrm>
          <a:off x="6265893" y="2364969"/>
          <a:ext cx="5059243" cy="2875959"/>
        </p:xfrm>
        <a:graphic>
          <a:graphicData uri="http://schemas.openxmlformats.org/presentationml/2006/ole">
            <mc:AlternateContent xmlns:mc="http://schemas.openxmlformats.org/markup-compatibility/2006">
              <mc:Choice xmlns:v="urn:schemas-microsoft-com:vml" Requires="v">
                <p:oleObj name="Bitmap Image" r:id="rId6" imgW="6179760" imgH="3512880" progId="Paint.Picture">
                  <p:embed/>
                </p:oleObj>
              </mc:Choice>
              <mc:Fallback>
                <p:oleObj name="Bitmap Image" r:id="rId6" imgW="6179760" imgH="3512880" progId="Paint.Picture">
                  <p:embed/>
                  <p:pic>
                    <p:nvPicPr>
                      <p:cNvPr id="9" name="Object 8">
                        <a:extLst>
                          <a:ext uri="{FF2B5EF4-FFF2-40B4-BE49-F238E27FC236}">
                            <a16:creationId xmlns:a16="http://schemas.microsoft.com/office/drawing/2014/main" id="{4E38DEE5-9A4E-4B33-A0C5-6B32A969683A}"/>
                          </a:ext>
                        </a:extLst>
                      </p:cNvPr>
                      <p:cNvPicPr>
                        <a:picLocks noChangeAspect="1" noChangeArrowheads="1"/>
                      </p:cNvPicPr>
                      <p:nvPr/>
                    </p:nvPicPr>
                    <p:blipFill>
                      <a:blip r:embed="rId7"/>
                      <a:srcRect/>
                      <a:stretch>
                        <a:fillRect/>
                      </a:stretch>
                    </p:blipFill>
                    <p:spPr bwMode="auto">
                      <a:xfrm>
                        <a:off x="6265893" y="2364969"/>
                        <a:ext cx="5059243" cy="2875959"/>
                      </a:xfrm>
                      <a:prstGeom prst="rect">
                        <a:avLst/>
                      </a:prstGeom>
                      <a:noFill/>
                    </p:spPr>
                  </p:pic>
                </p:oleObj>
              </mc:Fallback>
            </mc:AlternateContent>
          </a:graphicData>
        </a:graphic>
      </p:graphicFrame>
    </p:spTree>
    <p:extLst>
      <p:ext uri="{BB962C8B-B14F-4D97-AF65-F5344CB8AC3E}">
        <p14:creationId xmlns:p14="http://schemas.microsoft.com/office/powerpoint/2010/main" val="3027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FA8D51-E041-417A-A81A-8BC307AFFA03}"/>
              </a:ext>
            </a:extLst>
          </p:cNvPr>
          <p:cNvSpPr txBox="1"/>
          <p:nvPr/>
        </p:nvSpPr>
        <p:spPr>
          <a:xfrm>
            <a:off x="6625528" y="1099907"/>
            <a:ext cx="4669775" cy="923330"/>
          </a:xfrm>
          <a:prstGeom prst="rect">
            <a:avLst/>
          </a:prstGeom>
          <a:noFill/>
        </p:spPr>
        <p:txBody>
          <a:bodyPr wrap="square" rtlCol="0">
            <a:spAutoFit/>
          </a:bodyPr>
          <a:lstStyle/>
          <a:p>
            <a:r>
              <a:rPr lang="en-US" dirty="0"/>
              <a:t>All at once, just drawing the superpositions, </a:t>
            </a:r>
          </a:p>
          <a:p>
            <a:r>
              <a:rPr lang="en-US" dirty="0"/>
              <a:t>we get another standing wave which will repeat</a:t>
            </a:r>
          </a:p>
          <a:p>
            <a:r>
              <a:rPr lang="en-US" dirty="0"/>
              <a:t>itself every period T.  </a:t>
            </a:r>
          </a:p>
        </p:txBody>
      </p:sp>
      <p:sp>
        <p:nvSpPr>
          <p:cNvPr id="3" name="Title 1">
            <a:extLst>
              <a:ext uri="{FF2B5EF4-FFF2-40B4-BE49-F238E27FC236}">
                <a16:creationId xmlns:a16="http://schemas.microsoft.com/office/drawing/2014/main" id="{2E8E5773-BD81-48FF-8E09-F975E1A3CFE0}"/>
              </a:ext>
            </a:extLst>
          </p:cNvPr>
          <p:cNvSpPr txBox="1">
            <a:spLocks/>
          </p:cNvSpPr>
          <p:nvPr/>
        </p:nvSpPr>
        <p:spPr>
          <a:xfrm>
            <a:off x="2861976" y="378815"/>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4" name="Object 3">
            <a:extLst>
              <a:ext uri="{FF2B5EF4-FFF2-40B4-BE49-F238E27FC236}">
                <a16:creationId xmlns:a16="http://schemas.microsoft.com/office/drawing/2014/main" id="{144C0B9C-7FA3-465C-98E0-4346390B4122}"/>
              </a:ext>
            </a:extLst>
          </p:cNvPr>
          <p:cNvGraphicFramePr>
            <a:graphicFrameLocks noChangeAspect="1"/>
          </p:cNvGraphicFramePr>
          <p:nvPr>
            <p:extLst>
              <p:ext uri="{D42A27DB-BD31-4B8C-83A1-F6EECF244321}">
                <p14:modId xmlns:p14="http://schemas.microsoft.com/office/powerpoint/2010/main" val="1010586956"/>
              </p:ext>
            </p:extLst>
          </p:nvPr>
        </p:nvGraphicFramePr>
        <p:xfrm>
          <a:off x="308113" y="378815"/>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3" name="Object 2">
                        <a:extLst>
                          <a:ext uri="{FF2B5EF4-FFF2-40B4-BE49-F238E27FC236}">
                            <a16:creationId xmlns:a16="http://schemas.microsoft.com/office/drawing/2014/main" id="{7C1ED277-A071-4ED8-9D22-1CC76C611B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3" y="378815"/>
                        <a:ext cx="1217219" cy="1182757"/>
                      </a:xfrm>
                      <a:prstGeom prst="rect">
                        <a:avLst/>
                      </a:prstGeom>
                      <a:noFill/>
                    </p:spPr>
                  </p:pic>
                </p:oleObj>
              </mc:Fallback>
            </mc:AlternateContent>
          </a:graphicData>
        </a:graphic>
      </p:graphicFrame>
      <p:sp>
        <p:nvSpPr>
          <p:cNvPr id="5" name="Rectangle 2">
            <a:extLst>
              <a:ext uri="{FF2B5EF4-FFF2-40B4-BE49-F238E27FC236}">
                <a16:creationId xmlns:a16="http://schemas.microsoft.com/office/drawing/2014/main" id="{F299C77D-7434-40BB-AB2C-F82A19C58467}"/>
              </a:ext>
            </a:extLst>
          </p:cNvPr>
          <p:cNvSpPr>
            <a:spLocks noChangeArrowheads="1"/>
          </p:cNvSpPr>
          <p:nvPr/>
        </p:nvSpPr>
        <p:spPr bwMode="auto">
          <a:xfrm>
            <a:off x="447675" y="2057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ACDDCA3B-2DAE-4286-B77F-B9D04933461C}"/>
              </a:ext>
            </a:extLst>
          </p:cNvPr>
          <p:cNvGraphicFramePr>
            <a:graphicFrameLocks noChangeAspect="1"/>
          </p:cNvGraphicFramePr>
          <p:nvPr>
            <p:extLst>
              <p:ext uri="{D42A27DB-BD31-4B8C-83A1-F6EECF244321}">
                <p14:modId xmlns:p14="http://schemas.microsoft.com/office/powerpoint/2010/main" val="1208207871"/>
              </p:ext>
            </p:extLst>
          </p:nvPr>
        </p:nvGraphicFramePr>
        <p:xfrm>
          <a:off x="528115" y="1718497"/>
          <a:ext cx="5943600" cy="3200400"/>
        </p:xfrm>
        <a:graphic>
          <a:graphicData uri="http://schemas.openxmlformats.org/presentationml/2006/ole">
            <mc:AlternateContent xmlns:mc="http://schemas.openxmlformats.org/markup-compatibility/2006">
              <mc:Choice xmlns:v="urn:schemas-microsoft-com:vml" Requires="v">
                <p:oleObj name="Bitmap Image" r:id="rId4" imgW="6180356" imgH="3322608" progId="Paint.Picture">
                  <p:embed/>
                </p:oleObj>
              </mc:Choice>
              <mc:Fallback>
                <p:oleObj name="Bitmap Image" r:id="rId4" imgW="6180356" imgH="3322608"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115" y="1718497"/>
                        <a:ext cx="5943600"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Freeform: Shape 12">
            <a:extLst>
              <a:ext uri="{FF2B5EF4-FFF2-40B4-BE49-F238E27FC236}">
                <a16:creationId xmlns:a16="http://schemas.microsoft.com/office/drawing/2014/main" id="{581C226E-CCB0-4AF1-BC03-BEA03B229ADB}"/>
              </a:ext>
            </a:extLst>
          </p:cNvPr>
          <p:cNvSpPr/>
          <p:nvPr/>
        </p:nvSpPr>
        <p:spPr>
          <a:xfrm>
            <a:off x="1264342" y="2854887"/>
            <a:ext cx="4471147" cy="1004666"/>
          </a:xfrm>
          <a:custGeom>
            <a:avLst/>
            <a:gdLst>
              <a:gd name="connsiteX0" fmla="*/ 0 w 4471147"/>
              <a:gd name="connsiteY0" fmla="*/ 981682 h 1004666"/>
              <a:gd name="connsiteX1" fmla="*/ 141195 w 4471147"/>
              <a:gd name="connsiteY1" fmla="*/ 948065 h 1004666"/>
              <a:gd name="connsiteX2" fmla="*/ 558053 w 4471147"/>
              <a:gd name="connsiteY2" fmla="*/ 490865 h 1004666"/>
              <a:gd name="connsiteX3" fmla="*/ 1082489 w 4471147"/>
              <a:gd name="connsiteY3" fmla="*/ 13494 h 1004666"/>
              <a:gd name="connsiteX4" fmla="*/ 1660712 w 4471147"/>
              <a:gd name="connsiteY4" fmla="*/ 477418 h 1004666"/>
              <a:gd name="connsiteX5" fmla="*/ 2252383 w 4471147"/>
              <a:gd name="connsiteY5" fmla="*/ 954788 h 1004666"/>
              <a:gd name="connsiteX6" fmla="*/ 2796989 w 4471147"/>
              <a:gd name="connsiteY6" fmla="*/ 470694 h 1004666"/>
              <a:gd name="connsiteX7" fmla="*/ 3334871 w 4471147"/>
              <a:gd name="connsiteY7" fmla="*/ 47 h 1004666"/>
              <a:gd name="connsiteX8" fmla="*/ 3913095 w 4471147"/>
              <a:gd name="connsiteY8" fmla="*/ 443800 h 1004666"/>
              <a:gd name="connsiteX9" fmla="*/ 4363571 w 4471147"/>
              <a:gd name="connsiteY9" fmla="*/ 820318 h 1004666"/>
              <a:gd name="connsiteX10" fmla="*/ 4471147 w 4471147"/>
              <a:gd name="connsiteY10" fmla="*/ 853935 h 100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1147" h="1004666">
                <a:moveTo>
                  <a:pt x="0" y="981682"/>
                </a:moveTo>
                <a:cubicBezTo>
                  <a:pt x="24093" y="1005775"/>
                  <a:pt x="48186" y="1029868"/>
                  <a:pt x="141195" y="948065"/>
                </a:cubicBezTo>
                <a:cubicBezTo>
                  <a:pt x="234204" y="866262"/>
                  <a:pt x="401171" y="646627"/>
                  <a:pt x="558053" y="490865"/>
                </a:cubicBezTo>
                <a:cubicBezTo>
                  <a:pt x="714935" y="335103"/>
                  <a:pt x="898713" y="15735"/>
                  <a:pt x="1082489" y="13494"/>
                </a:cubicBezTo>
                <a:cubicBezTo>
                  <a:pt x="1266265" y="11253"/>
                  <a:pt x="1660712" y="477418"/>
                  <a:pt x="1660712" y="477418"/>
                </a:cubicBezTo>
                <a:cubicBezTo>
                  <a:pt x="1855694" y="634300"/>
                  <a:pt x="2063004" y="955909"/>
                  <a:pt x="2252383" y="954788"/>
                </a:cubicBezTo>
                <a:cubicBezTo>
                  <a:pt x="2441762" y="953667"/>
                  <a:pt x="2796989" y="470694"/>
                  <a:pt x="2796989" y="470694"/>
                </a:cubicBezTo>
                <a:cubicBezTo>
                  <a:pt x="2977404" y="311571"/>
                  <a:pt x="3148853" y="4529"/>
                  <a:pt x="3334871" y="47"/>
                </a:cubicBezTo>
                <a:cubicBezTo>
                  <a:pt x="3520889" y="-4435"/>
                  <a:pt x="3741645" y="307088"/>
                  <a:pt x="3913095" y="443800"/>
                </a:cubicBezTo>
                <a:cubicBezTo>
                  <a:pt x="4084545" y="580512"/>
                  <a:pt x="4270562" y="751962"/>
                  <a:pt x="4363571" y="820318"/>
                </a:cubicBezTo>
                <a:cubicBezTo>
                  <a:pt x="4456580" y="888674"/>
                  <a:pt x="4463863" y="871304"/>
                  <a:pt x="4471147" y="853935"/>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7B45080E-039C-493C-BDD6-C649BF04AD25}"/>
              </a:ext>
            </a:extLst>
          </p:cNvPr>
          <p:cNvCxnSpPr/>
          <p:nvPr/>
        </p:nvCxnSpPr>
        <p:spPr>
          <a:xfrm>
            <a:off x="1312049" y="3380011"/>
            <a:ext cx="4477870"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D32299DF-380B-47EE-8519-AE86797A12C6}"/>
              </a:ext>
            </a:extLst>
          </p:cNvPr>
          <p:cNvSpPr/>
          <p:nvPr/>
        </p:nvSpPr>
        <p:spPr>
          <a:xfrm flipV="1">
            <a:off x="1303078" y="2861611"/>
            <a:ext cx="4471147" cy="1004666"/>
          </a:xfrm>
          <a:custGeom>
            <a:avLst/>
            <a:gdLst>
              <a:gd name="connsiteX0" fmla="*/ 0 w 4471147"/>
              <a:gd name="connsiteY0" fmla="*/ 981682 h 1004666"/>
              <a:gd name="connsiteX1" fmla="*/ 141195 w 4471147"/>
              <a:gd name="connsiteY1" fmla="*/ 948065 h 1004666"/>
              <a:gd name="connsiteX2" fmla="*/ 558053 w 4471147"/>
              <a:gd name="connsiteY2" fmla="*/ 490865 h 1004666"/>
              <a:gd name="connsiteX3" fmla="*/ 1082489 w 4471147"/>
              <a:gd name="connsiteY3" fmla="*/ 13494 h 1004666"/>
              <a:gd name="connsiteX4" fmla="*/ 1660712 w 4471147"/>
              <a:gd name="connsiteY4" fmla="*/ 477418 h 1004666"/>
              <a:gd name="connsiteX5" fmla="*/ 2252383 w 4471147"/>
              <a:gd name="connsiteY5" fmla="*/ 954788 h 1004666"/>
              <a:gd name="connsiteX6" fmla="*/ 2796989 w 4471147"/>
              <a:gd name="connsiteY6" fmla="*/ 470694 h 1004666"/>
              <a:gd name="connsiteX7" fmla="*/ 3334871 w 4471147"/>
              <a:gd name="connsiteY7" fmla="*/ 47 h 1004666"/>
              <a:gd name="connsiteX8" fmla="*/ 3913095 w 4471147"/>
              <a:gd name="connsiteY8" fmla="*/ 443800 h 1004666"/>
              <a:gd name="connsiteX9" fmla="*/ 4363571 w 4471147"/>
              <a:gd name="connsiteY9" fmla="*/ 820318 h 1004666"/>
              <a:gd name="connsiteX10" fmla="*/ 4471147 w 4471147"/>
              <a:gd name="connsiteY10" fmla="*/ 853935 h 100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1147" h="1004666">
                <a:moveTo>
                  <a:pt x="0" y="981682"/>
                </a:moveTo>
                <a:cubicBezTo>
                  <a:pt x="24093" y="1005775"/>
                  <a:pt x="48186" y="1029868"/>
                  <a:pt x="141195" y="948065"/>
                </a:cubicBezTo>
                <a:cubicBezTo>
                  <a:pt x="234204" y="866262"/>
                  <a:pt x="401171" y="646627"/>
                  <a:pt x="558053" y="490865"/>
                </a:cubicBezTo>
                <a:cubicBezTo>
                  <a:pt x="714935" y="335103"/>
                  <a:pt x="898713" y="15735"/>
                  <a:pt x="1082489" y="13494"/>
                </a:cubicBezTo>
                <a:cubicBezTo>
                  <a:pt x="1266265" y="11253"/>
                  <a:pt x="1660712" y="477418"/>
                  <a:pt x="1660712" y="477418"/>
                </a:cubicBezTo>
                <a:cubicBezTo>
                  <a:pt x="1855694" y="634300"/>
                  <a:pt x="2063004" y="955909"/>
                  <a:pt x="2252383" y="954788"/>
                </a:cubicBezTo>
                <a:cubicBezTo>
                  <a:pt x="2441762" y="953667"/>
                  <a:pt x="2796989" y="470694"/>
                  <a:pt x="2796989" y="470694"/>
                </a:cubicBezTo>
                <a:cubicBezTo>
                  <a:pt x="2977404" y="311571"/>
                  <a:pt x="3148853" y="4529"/>
                  <a:pt x="3334871" y="47"/>
                </a:cubicBezTo>
                <a:cubicBezTo>
                  <a:pt x="3520889" y="-4435"/>
                  <a:pt x="3741645" y="307088"/>
                  <a:pt x="3913095" y="443800"/>
                </a:cubicBezTo>
                <a:cubicBezTo>
                  <a:pt x="4084545" y="580512"/>
                  <a:pt x="4270562" y="751962"/>
                  <a:pt x="4363571" y="820318"/>
                </a:cubicBezTo>
                <a:cubicBezTo>
                  <a:pt x="4456580" y="888674"/>
                  <a:pt x="4463863" y="871304"/>
                  <a:pt x="4471147" y="853935"/>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0AF593E5-B318-4482-9A1E-0BAF2EEB393E}"/>
              </a:ext>
            </a:extLst>
          </p:cNvPr>
          <p:cNvSpPr/>
          <p:nvPr/>
        </p:nvSpPr>
        <p:spPr>
          <a:xfrm flipV="1">
            <a:off x="1303077" y="2336571"/>
            <a:ext cx="4491566" cy="2122188"/>
          </a:xfrm>
          <a:custGeom>
            <a:avLst/>
            <a:gdLst>
              <a:gd name="connsiteX0" fmla="*/ 0 w 4491566"/>
              <a:gd name="connsiteY0" fmla="*/ 2084299 h 2122188"/>
              <a:gd name="connsiteX1" fmla="*/ 147918 w 4491566"/>
              <a:gd name="connsiteY1" fmla="*/ 2003617 h 2122188"/>
              <a:gd name="connsiteX2" fmla="*/ 551329 w 4491566"/>
              <a:gd name="connsiteY2" fmla="*/ 1095941 h 2122188"/>
              <a:gd name="connsiteX3" fmla="*/ 1021976 w 4491566"/>
              <a:gd name="connsiteY3" fmla="*/ 20176 h 2122188"/>
              <a:gd name="connsiteX4" fmla="*/ 1667435 w 4491566"/>
              <a:gd name="connsiteY4" fmla="*/ 1082494 h 2122188"/>
              <a:gd name="connsiteX5" fmla="*/ 2259106 w 4491566"/>
              <a:gd name="connsiteY5" fmla="*/ 2111194 h 2122188"/>
              <a:gd name="connsiteX6" fmla="*/ 2810435 w 4491566"/>
              <a:gd name="connsiteY6" fmla="*/ 1082494 h 2122188"/>
              <a:gd name="connsiteX7" fmla="*/ 3314700 w 4491566"/>
              <a:gd name="connsiteY7" fmla="*/ 5 h 2122188"/>
              <a:gd name="connsiteX8" fmla="*/ 3953435 w 4491566"/>
              <a:gd name="connsiteY8" fmla="*/ 1095941 h 2122188"/>
              <a:gd name="connsiteX9" fmla="*/ 4403912 w 4491566"/>
              <a:gd name="connsiteY9" fmla="*/ 2023788 h 2122188"/>
              <a:gd name="connsiteX10" fmla="*/ 4491318 w 4491566"/>
              <a:gd name="connsiteY10" fmla="*/ 1963276 h 212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91566" h="2122188">
                <a:moveTo>
                  <a:pt x="0" y="2084299"/>
                </a:moveTo>
                <a:cubicBezTo>
                  <a:pt x="28015" y="2126321"/>
                  <a:pt x="56030" y="2168343"/>
                  <a:pt x="147918" y="2003617"/>
                </a:cubicBezTo>
                <a:cubicBezTo>
                  <a:pt x="239806" y="1838891"/>
                  <a:pt x="405653" y="1426514"/>
                  <a:pt x="551329" y="1095941"/>
                </a:cubicBezTo>
                <a:cubicBezTo>
                  <a:pt x="697005" y="765367"/>
                  <a:pt x="835958" y="22417"/>
                  <a:pt x="1021976" y="20176"/>
                </a:cubicBezTo>
                <a:cubicBezTo>
                  <a:pt x="1207994" y="17935"/>
                  <a:pt x="1461247" y="733991"/>
                  <a:pt x="1667435" y="1082494"/>
                </a:cubicBezTo>
                <a:cubicBezTo>
                  <a:pt x="1873623" y="1430997"/>
                  <a:pt x="2068606" y="2111194"/>
                  <a:pt x="2259106" y="2111194"/>
                </a:cubicBezTo>
                <a:cubicBezTo>
                  <a:pt x="2449606" y="2111194"/>
                  <a:pt x="2634503" y="1434359"/>
                  <a:pt x="2810435" y="1082494"/>
                </a:cubicBezTo>
                <a:cubicBezTo>
                  <a:pt x="2986367" y="730629"/>
                  <a:pt x="3124200" y="-2236"/>
                  <a:pt x="3314700" y="5"/>
                </a:cubicBezTo>
                <a:cubicBezTo>
                  <a:pt x="3505200" y="2246"/>
                  <a:pt x="3771900" y="758644"/>
                  <a:pt x="3953435" y="1095941"/>
                </a:cubicBezTo>
                <a:cubicBezTo>
                  <a:pt x="4134970" y="1433238"/>
                  <a:pt x="4314265" y="1879232"/>
                  <a:pt x="4403912" y="2023788"/>
                </a:cubicBezTo>
                <a:cubicBezTo>
                  <a:pt x="4493559" y="2168344"/>
                  <a:pt x="4492438" y="2065810"/>
                  <a:pt x="4491318" y="1963276"/>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7E2084D5-615A-4DA7-A8C3-9CDDA66ABBDE}"/>
              </a:ext>
            </a:extLst>
          </p:cNvPr>
          <p:cNvSpPr/>
          <p:nvPr/>
        </p:nvSpPr>
        <p:spPr>
          <a:xfrm>
            <a:off x="1303086" y="2750475"/>
            <a:ext cx="4471147" cy="1167734"/>
          </a:xfrm>
          <a:custGeom>
            <a:avLst/>
            <a:gdLst>
              <a:gd name="connsiteX0" fmla="*/ 0 w 4471147"/>
              <a:gd name="connsiteY0" fmla="*/ 981682 h 1004666"/>
              <a:gd name="connsiteX1" fmla="*/ 141195 w 4471147"/>
              <a:gd name="connsiteY1" fmla="*/ 948065 h 1004666"/>
              <a:gd name="connsiteX2" fmla="*/ 558053 w 4471147"/>
              <a:gd name="connsiteY2" fmla="*/ 490865 h 1004666"/>
              <a:gd name="connsiteX3" fmla="*/ 1082489 w 4471147"/>
              <a:gd name="connsiteY3" fmla="*/ 13494 h 1004666"/>
              <a:gd name="connsiteX4" fmla="*/ 1660712 w 4471147"/>
              <a:gd name="connsiteY4" fmla="*/ 477418 h 1004666"/>
              <a:gd name="connsiteX5" fmla="*/ 2252383 w 4471147"/>
              <a:gd name="connsiteY5" fmla="*/ 954788 h 1004666"/>
              <a:gd name="connsiteX6" fmla="*/ 2796989 w 4471147"/>
              <a:gd name="connsiteY6" fmla="*/ 470694 h 1004666"/>
              <a:gd name="connsiteX7" fmla="*/ 3334871 w 4471147"/>
              <a:gd name="connsiteY7" fmla="*/ 47 h 1004666"/>
              <a:gd name="connsiteX8" fmla="*/ 3913095 w 4471147"/>
              <a:gd name="connsiteY8" fmla="*/ 443800 h 1004666"/>
              <a:gd name="connsiteX9" fmla="*/ 4363571 w 4471147"/>
              <a:gd name="connsiteY9" fmla="*/ 820318 h 1004666"/>
              <a:gd name="connsiteX10" fmla="*/ 4471147 w 4471147"/>
              <a:gd name="connsiteY10" fmla="*/ 853935 h 100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1147" h="1004666">
                <a:moveTo>
                  <a:pt x="0" y="981682"/>
                </a:moveTo>
                <a:cubicBezTo>
                  <a:pt x="24093" y="1005775"/>
                  <a:pt x="48186" y="1029868"/>
                  <a:pt x="141195" y="948065"/>
                </a:cubicBezTo>
                <a:cubicBezTo>
                  <a:pt x="234204" y="866262"/>
                  <a:pt x="401171" y="646627"/>
                  <a:pt x="558053" y="490865"/>
                </a:cubicBezTo>
                <a:cubicBezTo>
                  <a:pt x="714935" y="335103"/>
                  <a:pt x="898713" y="15735"/>
                  <a:pt x="1082489" y="13494"/>
                </a:cubicBezTo>
                <a:cubicBezTo>
                  <a:pt x="1266265" y="11253"/>
                  <a:pt x="1660712" y="477418"/>
                  <a:pt x="1660712" y="477418"/>
                </a:cubicBezTo>
                <a:cubicBezTo>
                  <a:pt x="1855694" y="634300"/>
                  <a:pt x="2063004" y="955909"/>
                  <a:pt x="2252383" y="954788"/>
                </a:cubicBezTo>
                <a:cubicBezTo>
                  <a:pt x="2441762" y="953667"/>
                  <a:pt x="2796989" y="470694"/>
                  <a:pt x="2796989" y="470694"/>
                </a:cubicBezTo>
                <a:cubicBezTo>
                  <a:pt x="2977404" y="311571"/>
                  <a:pt x="3148853" y="4529"/>
                  <a:pt x="3334871" y="47"/>
                </a:cubicBezTo>
                <a:cubicBezTo>
                  <a:pt x="3520889" y="-4435"/>
                  <a:pt x="3741645" y="307088"/>
                  <a:pt x="3913095" y="443800"/>
                </a:cubicBezTo>
                <a:cubicBezTo>
                  <a:pt x="4084545" y="580512"/>
                  <a:pt x="4270562" y="751962"/>
                  <a:pt x="4363571" y="820318"/>
                </a:cubicBezTo>
                <a:cubicBezTo>
                  <a:pt x="4456580" y="888674"/>
                  <a:pt x="4463863" y="871304"/>
                  <a:pt x="4471147" y="853935"/>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916E12F7-AF89-4490-A32D-A12AC441390E}"/>
              </a:ext>
            </a:extLst>
          </p:cNvPr>
          <p:cNvCxnSpPr/>
          <p:nvPr/>
        </p:nvCxnSpPr>
        <p:spPr>
          <a:xfrm>
            <a:off x="1350145" y="3350875"/>
            <a:ext cx="447787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25" name="Freeform: Shape 24">
            <a:extLst>
              <a:ext uri="{FF2B5EF4-FFF2-40B4-BE49-F238E27FC236}">
                <a16:creationId xmlns:a16="http://schemas.microsoft.com/office/drawing/2014/main" id="{7650E58B-E3D7-45F8-BF44-13DF9725579F}"/>
              </a:ext>
            </a:extLst>
          </p:cNvPr>
          <p:cNvSpPr/>
          <p:nvPr/>
        </p:nvSpPr>
        <p:spPr>
          <a:xfrm flipV="1">
            <a:off x="1307555" y="2737702"/>
            <a:ext cx="4471147" cy="1139123"/>
          </a:xfrm>
          <a:custGeom>
            <a:avLst/>
            <a:gdLst>
              <a:gd name="connsiteX0" fmla="*/ 0 w 4471147"/>
              <a:gd name="connsiteY0" fmla="*/ 981682 h 1004666"/>
              <a:gd name="connsiteX1" fmla="*/ 141195 w 4471147"/>
              <a:gd name="connsiteY1" fmla="*/ 948065 h 1004666"/>
              <a:gd name="connsiteX2" fmla="*/ 558053 w 4471147"/>
              <a:gd name="connsiteY2" fmla="*/ 490865 h 1004666"/>
              <a:gd name="connsiteX3" fmla="*/ 1082489 w 4471147"/>
              <a:gd name="connsiteY3" fmla="*/ 13494 h 1004666"/>
              <a:gd name="connsiteX4" fmla="*/ 1660712 w 4471147"/>
              <a:gd name="connsiteY4" fmla="*/ 477418 h 1004666"/>
              <a:gd name="connsiteX5" fmla="*/ 2252383 w 4471147"/>
              <a:gd name="connsiteY5" fmla="*/ 954788 h 1004666"/>
              <a:gd name="connsiteX6" fmla="*/ 2796989 w 4471147"/>
              <a:gd name="connsiteY6" fmla="*/ 470694 h 1004666"/>
              <a:gd name="connsiteX7" fmla="*/ 3334871 w 4471147"/>
              <a:gd name="connsiteY7" fmla="*/ 47 h 1004666"/>
              <a:gd name="connsiteX8" fmla="*/ 3913095 w 4471147"/>
              <a:gd name="connsiteY8" fmla="*/ 443800 h 1004666"/>
              <a:gd name="connsiteX9" fmla="*/ 4363571 w 4471147"/>
              <a:gd name="connsiteY9" fmla="*/ 820318 h 1004666"/>
              <a:gd name="connsiteX10" fmla="*/ 4471147 w 4471147"/>
              <a:gd name="connsiteY10" fmla="*/ 853935 h 100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71147" h="1004666">
                <a:moveTo>
                  <a:pt x="0" y="981682"/>
                </a:moveTo>
                <a:cubicBezTo>
                  <a:pt x="24093" y="1005775"/>
                  <a:pt x="48186" y="1029868"/>
                  <a:pt x="141195" y="948065"/>
                </a:cubicBezTo>
                <a:cubicBezTo>
                  <a:pt x="234204" y="866262"/>
                  <a:pt x="401171" y="646627"/>
                  <a:pt x="558053" y="490865"/>
                </a:cubicBezTo>
                <a:cubicBezTo>
                  <a:pt x="714935" y="335103"/>
                  <a:pt x="898713" y="15735"/>
                  <a:pt x="1082489" y="13494"/>
                </a:cubicBezTo>
                <a:cubicBezTo>
                  <a:pt x="1266265" y="11253"/>
                  <a:pt x="1660712" y="477418"/>
                  <a:pt x="1660712" y="477418"/>
                </a:cubicBezTo>
                <a:cubicBezTo>
                  <a:pt x="1855694" y="634300"/>
                  <a:pt x="2063004" y="955909"/>
                  <a:pt x="2252383" y="954788"/>
                </a:cubicBezTo>
                <a:cubicBezTo>
                  <a:pt x="2441762" y="953667"/>
                  <a:pt x="2796989" y="470694"/>
                  <a:pt x="2796989" y="470694"/>
                </a:cubicBezTo>
                <a:cubicBezTo>
                  <a:pt x="2977404" y="311571"/>
                  <a:pt x="3148853" y="4529"/>
                  <a:pt x="3334871" y="47"/>
                </a:cubicBezTo>
                <a:cubicBezTo>
                  <a:pt x="3520889" y="-4435"/>
                  <a:pt x="3741645" y="307088"/>
                  <a:pt x="3913095" y="443800"/>
                </a:cubicBezTo>
                <a:cubicBezTo>
                  <a:pt x="4084545" y="580512"/>
                  <a:pt x="4270562" y="751962"/>
                  <a:pt x="4363571" y="820318"/>
                </a:cubicBezTo>
                <a:cubicBezTo>
                  <a:pt x="4456580" y="888674"/>
                  <a:pt x="4463863" y="871304"/>
                  <a:pt x="4471147" y="853935"/>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F63AEBDC-A1A8-4A13-ACD5-3393FA7C38BC}"/>
              </a:ext>
            </a:extLst>
          </p:cNvPr>
          <p:cNvSpPr/>
          <p:nvPr/>
        </p:nvSpPr>
        <p:spPr>
          <a:xfrm>
            <a:off x="1283863" y="2183842"/>
            <a:ext cx="4527828" cy="2268077"/>
          </a:xfrm>
          <a:custGeom>
            <a:avLst/>
            <a:gdLst>
              <a:gd name="connsiteX0" fmla="*/ 0 w 4491566"/>
              <a:gd name="connsiteY0" fmla="*/ 2084299 h 2122188"/>
              <a:gd name="connsiteX1" fmla="*/ 147918 w 4491566"/>
              <a:gd name="connsiteY1" fmla="*/ 2003617 h 2122188"/>
              <a:gd name="connsiteX2" fmla="*/ 551329 w 4491566"/>
              <a:gd name="connsiteY2" fmla="*/ 1095941 h 2122188"/>
              <a:gd name="connsiteX3" fmla="*/ 1021976 w 4491566"/>
              <a:gd name="connsiteY3" fmla="*/ 20176 h 2122188"/>
              <a:gd name="connsiteX4" fmla="*/ 1667435 w 4491566"/>
              <a:gd name="connsiteY4" fmla="*/ 1082494 h 2122188"/>
              <a:gd name="connsiteX5" fmla="*/ 2259106 w 4491566"/>
              <a:gd name="connsiteY5" fmla="*/ 2111194 h 2122188"/>
              <a:gd name="connsiteX6" fmla="*/ 2810435 w 4491566"/>
              <a:gd name="connsiteY6" fmla="*/ 1082494 h 2122188"/>
              <a:gd name="connsiteX7" fmla="*/ 3314700 w 4491566"/>
              <a:gd name="connsiteY7" fmla="*/ 5 h 2122188"/>
              <a:gd name="connsiteX8" fmla="*/ 3953435 w 4491566"/>
              <a:gd name="connsiteY8" fmla="*/ 1095941 h 2122188"/>
              <a:gd name="connsiteX9" fmla="*/ 4403912 w 4491566"/>
              <a:gd name="connsiteY9" fmla="*/ 2023788 h 2122188"/>
              <a:gd name="connsiteX10" fmla="*/ 4491318 w 4491566"/>
              <a:gd name="connsiteY10" fmla="*/ 1963276 h 212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91566" h="2122188">
                <a:moveTo>
                  <a:pt x="0" y="2084299"/>
                </a:moveTo>
                <a:cubicBezTo>
                  <a:pt x="28015" y="2126321"/>
                  <a:pt x="56030" y="2168343"/>
                  <a:pt x="147918" y="2003617"/>
                </a:cubicBezTo>
                <a:cubicBezTo>
                  <a:pt x="239806" y="1838891"/>
                  <a:pt x="405653" y="1426514"/>
                  <a:pt x="551329" y="1095941"/>
                </a:cubicBezTo>
                <a:cubicBezTo>
                  <a:pt x="697005" y="765367"/>
                  <a:pt x="835958" y="22417"/>
                  <a:pt x="1021976" y="20176"/>
                </a:cubicBezTo>
                <a:cubicBezTo>
                  <a:pt x="1207994" y="17935"/>
                  <a:pt x="1461247" y="733991"/>
                  <a:pt x="1667435" y="1082494"/>
                </a:cubicBezTo>
                <a:cubicBezTo>
                  <a:pt x="1873623" y="1430997"/>
                  <a:pt x="2068606" y="2111194"/>
                  <a:pt x="2259106" y="2111194"/>
                </a:cubicBezTo>
                <a:cubicBezTo>
                  <a:pt x="2449606" y="2111194"/>
                  <a:pt x="2634503" y="1434359"/>
                  <a:pt x="2810435" y="1082494"/>
                </a:cubicBezTo>
                <a:cubicBezTo>
                  <a:pt x="2986367" y="730629"/>
                  <a:pt x="3124200" y="-2236"/>
                  <a:pt x="3314700" y="5"/>
                </a:cubicBezTo>
                <a:cubicBezTo>
                  <a:pt x="3505200" y="2246"/>
                  <a:pt x="3771900" y="758644"/>
                  <a:pt x="3953435" y="1095941"/>
                </a:cubicBezTo>
                <a:cubicBezTo>
                  <a:pt x="4134970" y="1433238"/>
                  <a:pt x="4314265" y="1879232"/>
                  <a:pt x="4403912" y="2023788"/>
                </a:cubicBezTo>
                <a:cubicBezTo>
                  <a:pt x="4493559" y="2168344"/>
                  <a:pt x="4492438" y="2065810"/>
                  <a:pt x="4491318" y="1963276"/>
                </a:cubicBezTo>
              </a:path>
            </a:pathLst>
          </a:cu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6FE17DC-87CC-4124-9A07-C71073B97C19}"/>
              </a:ext>
            </a:extLst>
          </p:cNvPr>
          <p:cNvSpPr txBox="1"/>
          <p:nvPr/>
        </p:nvSpPr>
        <p:spPr>
          <a:xfrm>
            <a:off x="5129788" y="5710732"/>
            <a:ext cx="3830628" cy="830997"/>
          </a:xfrm>
          <a:prstGeom prst="rect">
            <a:avLst/>
          </a:prstGeom>
          <a:noFill/>
        </p:spPr>
        <p:txBody>
          <a:bodyPr wrap="square" rtlCol="0">
            <a:spAutoFit/>
          </a:bodyPr>
          <a:lstStyle/>
          <a:p>
            <a:r>
              <a:rPr lang="en-US" sz="1600" dirty="0"/>
              <a:t>And note again </a:t>
            </a:r>
            <a:r>
              <a:rPr lang="en-US" sz="1600" b="1" i="1" dirty="0"/>
              <a:t>antinodes</a:t>
            </a:r>
            <a:r>
              <a:rPr lang="en-US" sz="1600" dirty="0"/>
              <a:t>, especially the ones at the soft boundaries.  There is always an antinode at a soft boundary.</a:t>
            </a:r>
          </a:p>
        </p:txBody>
      </p:sp>
      <p:sp>
        <p:nvSpPr>
          <p:cNvPr id="28" name="TextBox 27">
            <a:extLst>
              <a:ext uri="{FF2B5EF4-FFF2-40B4-BE49-F238E27FC236}">
                <a16:creationId xmlns:a16="http://schemas.microsoft.com/office/drawing/2014/main" id="{D53C7563-A79C-46B9-92BC-3339BDC0089C}"/>
              </a:ext>
            </a:extLst>
          </p:cNvPr>
          <p:cNvSpPr txBox="1"/>
          <p:nvPr/>
        </p:nvSpPr>
        <p:spPr>
          <a:xfrm>
            <a:off x="275456" y="5719903"/>
            <a:ext cx="4121377" cy="830997"/>
          </a:xfrm>
          <a:prstGeom prst="rect">
            <a:avLst/>
          </a:prstGeom>
          <a:noFill/>
        </p:spPr>
        <p:txBody>
          <a:bodyPr wrap="square" rtlCol="0">
            <a:spAutoFit/>
          </a:bodyPr>
          <a:lstStyle/>
          <a:p>
            <a:r>
              <a:rPr lang="en-US" sz="1600" dirty="0"/>
              <a:t>Note the presence of </a:t>
            </a:r>
            <a:r>
              <a:rPr lang="en-US" sz="1600" b="1" dirty="0"/>
              <a:t>nodes</a:t>
            </a:r>
            <a:r>
              <a:rPr lang="en-US" sz="1600" dirty="0"/>
              <a:t>, and that there is none at the boundaries, because none are hard.</a:t>
            </a:r>
          </a:p>
        </p:txBody>
      </p:sp>
      <p:cxnSp>
        <p:nvCxnSpPr>
          <p:cNvPr id="30" name="Straight Arrow Connector 29">
            <a:extLst>
              <a:ext uri="{FF2B5EF4-FFF2-40B4-BE49-F238E27FC236}">
                <a16:creationId xmlns:a16="http://schemas.microsoft.com/office/drawing/2014/main" id="{F6E196B8-02BB-44D0-8BC2-19CEEF3B8658}"/>
              </a:ext>
            </a:extLst>
          </p:cNvPr>
          <p:cNvCxnSpPr/>
          <p:nvPr/>
        </p:nvCxnSpPr>
        <p:spPr>
          <a:xfrm flipV="1">
            <a:off x="1752600" y="3614057"/>
            <a:ext cx="97972" cy="2096675"/>
          </a:xfrm>
          <a:prstGeom prst="straightConnector1">
            <a:avLst/>
          </a:prstGeom>
          <a:ln w="19050" cap="flat" cmpd="sng" algn="ctr">
            <a:solidFill>
              <a:schemeClr val="dk1"/>
            </a:solidFill>
            <a:prstDash val="lg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Arrow Connector 31">
            <a:extLst>
              <a:ext uri="{FF2B5EF4-FFF2-40B4-BE49-F238E27FC236}">
                <a16:creationId xmlns:a16="http://schemas.microsoft.com/office/drawing/2014/main" id="{7304493F-99C6-4435-9F65-9AAB0487765C}"/>
              </a:ext>
            </a:extLst>
          </p:cNvPr>
          <p:cNvCxnSpPr>
            <a:cxnSpLocks/>
            <a:endCxn id="17" idx="4"/>
          </p:cNvCxnSpPr>
          <p:nvPr/>
        </p:nvCxnSpPr>
        <p:spPr>
          <a:xfrm flipV="1">
            <a:off x="1752600" y="3376265"/>
            <a:ext cx="1217912" cy="2334468"/>
          </a:xfrm>
          <a:prstGeom prst="straightConnector1">
            <a:avLst/>
          </a:prstGeom>
          <a:ln w="1905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FA96D3FC-EC04-4323-BEF4-A64044B37E7F}"/>
              </a:ext>
            </a:extLst>
          </p:cNvPr>
          <p:cNvCxnSpPr>
            <a:cxnSpLocks/>
          </p:cNvCxnSpPr>
          <p:nvPr/>
        </p:nvCxnSpPr>
        <p:spPr>
          <a:xfrm flipV="1">
            <a:off x="1801586" y="3354077"/>
            <a:ext cx="2320898" cy="2323997"/>
          </a:xfrm>
          <a:prstGeom prst="straightConnector1">
            <a:avLst/>
          </a:prstGeom>
          <a:ln w="1905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ED228F0-71D0-4529-B3BC-C75A41232DFC}"/>
              </a:ext>
            </a:extLst>
          </p:cNvPr>
          <p:cNvCxnSpPr>
            <a:cxnSpLocks/>
            <a:endCxn id="17" idx="8"/>
          </p:cNvCxnSpPr>
          <p:nvPr/>
        </p:nvCxnSpPr>
        <p:spPr>
          <a:xfrm flipV="1">
            <a:off x="1752600" y="3362818"/>
            <a:ext cx="3503912" cy="2347914"/>
          </a:xfrm>
          <a:prstGeom prst="straightConnector1">
            <a:avLst/>
          </a:prstGeom>
          <a:ln w="1905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E9C1FE0-9B2E-4219-9564-83261CAB055A}"/>
              </a:ext>
            </a:extLst>
          </p:cNvPr>
          <p:cNvCxnSpPr>
            <a:cxnSpLocks/>
          </p:cNvCxnSpPr>
          <p:nvPr/>
        </p:nvCxnSpPr>
        <p:spPr>
          <a:xfrm flipH="1" flipV="1">
            <a:off x="1350145" y="3429000"/>
            <a:ext cx="3835156" cy="2300965"/>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D06B2218-AAD1-4C95-94A1-1E3256C9C726}"/>
              </a:ext>
            </a:extLst>
          </p:cNvPr>
          <p:cNvCxnSpPr>
            <a:cxnSpLocks/>
          </p:cNvCxnSpPr>
          <p:nvPr/>
        </p:nvCxnSpPr>
        <p:spPr>
          <a:xfrm flipH="1" flipV="1">
            <a:off x="2385140" y="3429000"/>
            <a:ext cx="2849147" cy="2272561"/>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665D87AB-E8EE-42E4-8B48-196F293F455A}"/>
              </a:ext>
            </a:extLst>
          </p:cNvPr>
          <p:cNvCxnSpPr>
            <a:cxnSpLocks/>
          </p:cNvCxnSpPr>
          <p:nvPr/>
        </p:nvCxnSpPr>
        <p:spPr>
          <a:xfrm flipH="1" flipV="1">
            <a:off x="3589080" y="3429000"/>
            <a:ext cx="1609668" cy="2232744"/>
          </a:xfrm>
          <a:prstGeom prst="straightConnector1">
            <a:avLst/>
          </a:prstGeom>
          <a:ln w="12700">
            <a:solidFill>
              <a:schemeClr val="tx1">
                <a:alpha val="98000"/>
              </a:schemeClr>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67922F35-1614-4861-8893-214257F635F5}"/>
              </a:ext>
            </a:extLst>
          </p:cNvPr>
          <p:cNvCxnSpPr>
            <a:cxnSpLocks/>
          </p:cNvCxnSpPr>
          <p:nvPr/>
        </p:nvCxnSpPr>
        <p:spPr>
          <a:xfrm flipH="1" flipV="1">
            <a:off x="4706038" y="3409147"/>
            <a:ext cx="449866" cy="2292415"/>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73CFEBB7-4452-46B0-9347-44F5C7DEE127}"/>
              </a:ext>
            </a:extLst>
          </p:cNvPr>
          <p:cNvCxnSpPr>
            <a:cxnSpLocks/>
          </p:cNvCxnSpPr>
          <p:nvPr/>
        </p:nvCxnSpPr>
        <p:spPr>
          <a:xfrm flipV="1">
            <a:off x="5174054" y="3386736"/>
            <a:ext cx="615866" cy="2314825"/>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F1AC647-CB46-4E4D-9031-466DA184EDC9}"/>
              </a:ext>
            </a:extLst>
          </p:cNvPr>
          <p:cNvSpPr txBox="1"/>
          <p:nvPr/>
        </p:nvSpPr>
        <p:spPr>
          <a:xfrm>
            <a:off x="6674500" y="2211857"/>
            <a:ext cx="5437020" cy="2585323"/>
          </a:xfrm>
          <a:prstGeom prst="rect">
            <a:avLst/>
          </a:prstGeom>
          <a:noFill/>
          <a:ln>
            <a:solidFill>
              <a:srgbClr val="0070C0"/>
            </a:solidFill>
          </a:ln>
        </p:spPr>
        <p:txBody>
          <a:bodyPr wrap="square" rtlCol="0">
            <a:spAutoFit/>
          </a:bodyPr>
          <a:lstStyle/>
          <a:p>
            <a:r>
              <a:rPr lang="en-US" dirty="0"/>
              <a:t>Basic features again:</a:t>
            </a:r>
          </a:p>
          <a:p>
            <a:pPr marL="342900" indent="-342900">
              <a:buAutoNum type="arabicPeriod"/>
            </a:pPr>
            <a:r>
              <a:rPr lang="en-US" dirty="0"/>
              <a:t>Same as shape of original wave.</a:t>
            </a:r>
          </a:p>
          <a:p>
            <a:pPr marL="342900" indent="-342900">
              <a:buAutoNum type="arabicPeriod"/>
            </a:pPr>
            <a:r>
              <a:rPr lang="en-US" dirty="0"/>
              <a:t>Positioned so </a:t>
            </a:r>
            <a:r>
              <a:rPr lang="en-US" i="1" dirty="0"/>
              <a:t>nodes</a:t>
            </a:r>
            <a:r>
              <a:rPr lang="en-US" dirty="0"/>
              <a:t> are at any </a:t>
            </a:r>
            <a:r>
              <a:rPr lang="en-US" i="1" dirty="0"/>
              <a:t>hard</a:t>
            </a:r>
            <a:r>
              <a:rPr lang="en-US" dirty="0"/>
              <a:t> boundary (none here), and </a:t>
            </a:r>
            <a:r>
              <a:rPr lang="en-US" i="1" dirty="0"/>
              <a:t>antinodes</a:t>
            </a:r>
            <a:r>
              <a:rPr lang="en-US" dirty="0"/>
              <a:t> at any </a:t>
            </a:r>
            <a:r>
              <a:rPr lang="en-US" i="1" dirty="0"/>
              <a:t>soft</a:t>
            </a:r>
            <a:r>
              <a:rPr lang="en-US" dirty="0"/>
              <a:t> boundary (both).</a:t>
            </a:r>
          </a:p>
          <a:p>
            <a:pPr marL="342900" indent="-342900">
              <a:buAutoNum type="arabicPeriod" startAt="3"/>
            </a:pPr>
            <a:r>
              <a:rPr lang="en-US" dirty="0"/>
              <a:t>As time proceeds, wave </a:t>
            </a:r>
            <a:r>
              <a:rPr lang="en-US" i="1" dirty="0"/>
              <a:t>maintains</a:t>
            </a:r>
            <a:r>
              <a:rPr lang="en-US" dirty="0"/>
              <a:t> basic shape, </a:t>
            </a:r>
          </a:p>
          <a:p>
            <a:r>
              <a:rPr lang="en-US" dirty="0"/>
              <a:t>       with a </a:t>
            </a:r>
            <a:r>
              <a:rPr lang="en-US" i="1" dirty="0"/>
              <a:t>highly</a:t>
            </a:r>
            <a:r>
              <a:rPr lang="en-US" dirty="0"/>
              <a:t> augmented amplitude, but its size </a:t>
            </a:r>
          </a:p>
          <a:p>
            <a:r>
              <a:rPr lang="en-US" dirty="0"/>
              <a:t>       alternately shrinks and grows with time with a </a:t>
            </a:r>
          </a:p>
          <a:p>
            <a:r>
              <a:rPr lang="en-US" dirty="0"/>
              <a:t>       period T equal to the original wave’s own period.  </a:t>
            </a:r>
          </a:p>
          <a:p>
            <a:r>
              <a:rPr lang="en-US" dirty="0"/>
              <a:t>       This superposition is called a standing wave.</a:t>
            </a:r>
          </a:p>
        </p:txBody>
      </p:sp>
      <p:cxnSp>
        <p:nvCxnSpPr>
          <p:cNvPr id="29" name="Straight Connector 28">
            <a:extLst>
              <a:ext uri="{FF2B5EF4-FFF2-40B4-BE49-F238E27FC236}">
                <a16:creationId xmlns:a16="http://schemas.microsoft.com/office/drawing/2014/main" id="{BE721403-9EB6-49FE-8495-0A8868B99800}"/>
              </a:ext>
            </a:extLst>
          </p:cNvPr>
          <p:cNvCxnSpPr/>
          <p:nvPr/>
        </p:nvCxnSpPr>
        <p:spPr>
          <a:xfrm>
            <a:off x="1333582" y="3403885"/>
            <a:ext cx="4477870"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398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4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4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5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7" grpId="0" animBg="1"/>
      <p:bldP spid="23" grpId="0" animBg="1"/>
      <p:bldP spid="25" grpId="0" animBg="1"/>
      <p:bldP spid="26" grpId="0" animBg="1"/>
      <p:bldP spid="27" grpId="0"/>
      <p:bldP spid="28" grpId="0"/>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D76D4C31-9D02-47D9-922A-94C7BC99F20A}"/>
              </a:ext>
            </a:extLst>
          </p:cNvPr>
          <p:cNvGraphicFramePr>
            <a:graphicFrameLocks noChangeAspect="1"/>
          </p:cNvGraphicFramePr>
          <p:nvPr>
            <p:extLst>
              <p:ext uri="{D42A27DB-BD31-4B8C-83A1-F6EECF244321}">
                <p14:modId xmlns:p14="http://schemas.microsoft.com/office/powerpoint/2010/main" val="315885134"/>
              </p:ext>
            </p:extLst>
          </p:nvPr>
        </p:nvGraphicFramePr>
        <p:xfrm>
          <a:off x="5842380" y="2573218"/>
          <a:ext cx="6046641" cy="4025279"/>
        </p:xfrm>
        <a:graphic>
          <a:graphicData uri="http://schemas.openxmlformats.org/presentationml/2006/ole">
            <mc:AlternateContent xmlns:mc="http://schemas.openxmlformats.org/markup-compatibility/2006">
              <mc:Choice xmlns:v="urn:schemas-microsoft-com:vml" Requires="v">
                <p:oleObj name="Bitmap Image" r:id="rId2" imgW="5090040" imgH="3467160" progId="Paint.Picture">
                  <p:embed/>
                </p:oleObj>
              </mc:Choice>
              <mc:Fallback>
                <p:oleObj name="Bitmap Image" r:id="rId2" imgW="5090040" imgH="3467160" progId="Paint.Picture">
                  <p:embed/>
                  <p:pic>
                    <p:nvPicPr>
                      <p:cNvPr id="14" name="Object 13">
                        <a:extLst>
                          <a:ext uri="{FF2B5EF4-FFF2-40B4-BE49-F238E27FC236}">
                            <a16:creationId xmlns:a16="http://schemas.microsoft.com/office/drawing/2014/main" id="{C29A2278-D6F6-4F24-942B-3BF88CA7E672}"/>
                          </a:ext>
                        </a:extLst>
                      </p:cNvPr>
                      <p:cNvPicPr>
                        <a:picLocks noChangeAspect="1" noChangeArrowheads="1"/>
                      </p:cNvPicPr>
                      <p:nvPr/>
                    </p:nvPicPr>
                    <p:blipFill>
                      <a:blip r:embed="rId3"/>
                      <a:srcRect/>
                      <a:stretch>
                        <a:fillRect/>
                      </a:stretch>
                    </p:blipFill>
                    <p:spPr bwMode="auto">
                      <a:xfrm>
                        <a:off x="5842380" y="2573218"/>
                        <a:ext cx="6046641" cy="4025279"/>
                      </a:xfrm>
                      <a:prstGeom prst="rect">
                        <a:avLst/>
                      </a:prstGeom>
                      <a:noFill/>
                    </p:spPr>
                  </p:pic>
                </p:oleObj>
              </mc:Fallback>
            </mc:AlternateContent>
          </a:graphicData>
        </a:graphic>
      </p:graphicFrame>
      <p:sp>
        <p:nvSpPr>
          <p:cNvPr id="3" name="Freeform: Shape 2">
            <a:extLst>
              <a:ext uri="{FF2B5EF4-FFF2-40B4-BE49-F238E27FC236}">
                <a16:creationId xmlns:a16="http://schemas.microsoft.com/office/drawing/2014/main" id="{3752A7B1-F62A-46B0-B164-BA8ED4533F32}"/>
              </a:ext>
            </a:extLst>
          </p:cNvPr>
          <p:cNvSpPr/>
          <p:nvPr/>
        </p:nvSpPr>
        <p:spPr>
          <a:xfrm rot="10800000">
            <a:off x="6662044" y="3774752"/>
            <a:ext cx="1262508" cy="2537509"/>
          </a:xfrm>
          <a:custGeom>
            <a:avLst/>
            <a:gdLst>
              <a:gd name="connsiteX0" fmla="*/ 0 w 993913"/>
              <a:gd name="connsiteY0" fmla="*/ 150336 h 1939756"/>
              <a:gd name="connsiteX1" fmla="*/ 288235 w 993913"/>
              <a:gd name="connsiteY1" fmla="*/ 1939380 h 1939756"/>
              <a:gd name="connsiteX2" fmla="*/ 616226 w 993913"/>
              <a:gd name="connsiteY2" fmla="*/ 21128 h 1939756"/>
              <a:gd name="connsiteX3" fmla="*/ 834887 w 993913"/>
              <a:gd name="connsiteY3" fmla="*/ 975284 h 1939756"/>
              <a:gd name="connsiteX4" fmla="*/ 993913 w 993913"/>
              <a:gd name="connsiteY4" fmla="*/ 1919501 h 19397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3913" h="1939756">
                <a:moveTo>
                  <a:pt x="0" y="150336"/>
                </a:moveTo>
                <a:cubicBezTo>
                  <a:pt x="92765" y="1055625"/>
                  <a:pt x="185531" y="1960915"/>
                  <a:pt x="288235" y="1939380"/>
                </a:cubicBezTo>
                <a:cubicBezTo>
                  <a:pt x="390939" y="1917845"/>
                  <a:pt x="525117" y="181811"/>
                  <a:pt x="616226" y="21128"/>
                </a:cubicBezTo>
                <a:cubicBezTo>
                  <a:pt x="707335" y="-139555"/>
                  <a:pt x="771939" y="658889"/>
                  <a:pt x="834887" y="975284"/>
                </a:cubicBezTo>
                <a:cubicBezTo>
                  <a:pt x="897835" y="1291680"/>
                  <a:pt x="935935" y="1931097"/>
                  <a:pt x="993913" y="1919501"/>
                </a:cubicBez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Freeform: Shape 3">
            <a:extLst>
              <a:ext uri="{FF2B5EF4-FFF2-40B4-BE49-F238E27FC236}">
                <a16:creationId xmlns:a16="http://schemas.microsoft.com/office/drawing/2014/main" id="{3F070BA3-BD16-4247-839B-817B2FE65FD5}"/>
              </a:ext>
            </a:extLst>
          </p:cNvPr>
          <p:cNvSpPr/>
          <p:nvPr/>
        </p:nvSpPr>
        <p:spPr>
          <a:xfrm>
            <a:off x="8002070" y="3739270"/>
            <a:ext cx="1274394" cy="2544417"/>
          </a:xfrm>
          <a:custGeom>
            <a:avLst/>
            <a:gdLst>
              <a:gd name="connsiteX0" fmla="*/ 0 w 993913"/>
              <a:gd name="connsiteY0" fmla="*/ 150336 h 1939756"/>
              <a:gd name="connsiteX1" fmla="*/ 288235 w 993913"/>
              <a:gd name="connsiteY1" fmla="*/ 1939380 h 1939756"/>
              <a:gd name="connsiteX2" fmla="*/ 616226 w 993913"/>
              <a:gd name="connsiteY2" fmla="*/ 21128 h 1939756"/>
              <a:gd name="connsiteX3" fmla="*/ 834887 w 993913"/>
              <a:gd name="connsiteY3" fmla="*/ 975284 h 1939756"/>
              <a:gd name="connsiteX4" fmla="*/ 993913 w 993913"/>
              <a:gd name="connsiteY4" fmla="*/ 1919501 h 19397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3913" h="1939756">
                <a:moveTo>
                  <a:pt x="0" y="150336"/>
                </a:moveTo>
                <a:cubicBezTo>
                  <a:pt x="92765" y="1055625"/>
                  <a:pt x="185531" y="1960915"/>
                  <a:pt x="288235" y="1939380"/>
                </a:cubicBezTo>
                <a:cubicBezTo>
                  <a:pt x="390939" y="1917845"/>
                  <a:pt x="525117" y="181811"/>
                  <a:pt x="616226" y="21128"/>
                </a:cubicBezTo>
                <a:cubicBezTo>
                  <a:pt x="707335" y="-139555"/>
                  <a:pt x="771939" y="658889"/>
                  <a:pt x="834887" y="975284"/>
                </a:cubicBezTo>
                <a:cubicBezTo>
                  <a:pt x="897835" y="1291680"/>
                  <a:pt x="935935" y="1931097"/>
                  <a:pt x="993913" y="1919501"/>
                </a:cubicBezTo>
              </a:path>
            </a:pathLst>
          </a:custGeom>
          <a:noFill/>
          <a:ln w="2540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reeform: Shape 4">
            <a:extLst>
              <a:ext uri="{FF2B5EF4-FFF2-40B4-BE49-F238E27FC236}">
                <a16:creationId xmlns:a16="http://schemas.microsoft.com/office/drawing/2014/main" id="{25B03415-7217-461C-BC4D-382A09B218E2}"/>
              </a:ext>
            </a:extLst>
          </p:cNvPr>
          <p:cNvSpPr/>
          <p:nvPr/>
        </p:nvSpPr>
        <p:spPr>
          <a:xfrm>
            <a:off x="9299687" y="3782755"/>
            <a:ext cx="1189322" cy="2493098"/>
          </a:xfrm>
          <a:custGeom>
            <a:avLst/>
            <a:gdLst>
              <a:gd name="connsiteX0" fmla="*/ 0 w 884582"/>
              <a:gd name="connsiteY0" fmla="*/ 1948227 h 1948227"/>
              <a:gd name="connsiteX1" fmla="*/ 99391 w 884582"/>
              <a:gd name="connsiteY1" fmla="*/ 1640114 h 1948227"/>
              <a:gd name="connsiteX2" fmla="*/ 99391 w 884582"/>
              <a:gd name="connsiteY2" fmla="*/ 1640114 h 1948227"/>
              <a:gd name="connsiteX3" fmla="*/ 168965 w 884582"/>
              <a:gd name="connsiteY3" fmla="*/ 954314 h 1948227"/>
              <a:gd name="connsiteX4" fmla="*/ 248478 w 884582"/>
              <a:gd name="connsiteY4" fmla="*/ 397723 h 1948227"/>
              <a:gd name="connsiteX5" fmla="*/ 337930 w 884582"/>
              <a:gd name="connsiteY5" fmla="*/ 158 h 1948227"/>
              <a:gd name="connsiteX6" fmla="*/ 467139 w 884582"/>
              <a:gd name="connsiteY6" fmla="*/ 357966 h 1948227"/>
              <a:gd name="connsiteX7" fmla="*/ 526774 w 884582"/>
              <a:gd name="connsiteY7" fmla="*/ 974192 h 1948227"/>
              <a:gd name="connsiteX8" fmla="*/ 606287 w 884582"/>
              <a:gd name="connsiteY8" fmla="*/ 1640114 h 1948227"/>
              <a:gd name="connsiteX9" fmla="*/ 685800 w 884582"/>
              <a:gd name="connsiteY9" fmla="*/ 1928349 h 1948227"/>
              <a:gd name="connsiteX10" fmla="*/ 824948 w 884582"/>
              <a:gd name="connsiteY10" fmla="*/ 1560601 h 1948227"/>
              <a:gd name="connsiteX11" fmla="*/ 884582 w 884582"/>
              <a:gd name="connsiteY11" fmla="*/ 954314 h 1948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4582" h="1948227">
                <a:moveTo>
                  <a:pt x="0" y="1948227"/>
                </a:moveTo>
                <a:lnTo>
                  <a:pt x="99391" y="1640114"/>
                </a:lnTo>
                <a:lnTo>
                  <a:pt x="99391" y="1640114"/>
                </a:lnTo>
                <a:cubicBezTo>
                  <a:pt x="110987" y="1525814"/>
                  <a:pt x="144117" y="1161379"/>
                  <a:pt x="168965" y="954314"/>
                </a:cubicBezTo>
                <a:cubicBezTo>
                  <a:pt x="193813" y="747249"/>
                  <a:pt x="220317" y="556749"/>
                  <a:pt x="248478" y="397723"/>
                </a:cubicBezTo>
                <a:cubicBezTo>
                  <a:pt x="276639" y="238697"/>
                  <a:pt x="301487" y="6784"/>
                  <a:pt x="337930" y="158"/>
                </a:cubicBezTo>
                <a:cubicBezTo>
                  <a:pt x="374373" y="-6468"/>
                  <a:pt x="435665" y="195627"/>
                  <a:pt x="467139" y="357966"/>
                </a:cubicBezTo>
                <a:cubicBezTo>
                  <a:pt x="498613" y="520305"/>
                  <a:pt x="503583" y="760501"/>
                  <a:pt x="526774" y="974192"/>
                </a:cubicBezTo>
                <a:cubicBezTo>
                  <a:pt x="549965" y="1187883"/>
                  <a:pt x="579783" y="1481088"/>
                  <a:pt x="606287" y="1640114"/>
                </a:cubicBezTo>
                <a:cubicBezTo>
                  <a:pt x="632791" y="1799140"/>
                  <a:pt x="649357" y="1941601"/>
                  <a:pt x="685800" y="1928349"/>
                </a:cubicBezTo>
                <a:cubicBezTo>
                  <a:pt x="722243" y="1915097"/>
                  <a:pt x="791818" y="1722940"/>
                  <a:pt x="824948" y="1560601"/>
                </a:cubicBezTo>
                <a:cubicBezTo>
                  <a:pt x="858078" y="1398262"/>
                  <a:pt x="871330" y="1176288"/>
                  <a:pt x="884582" y="954314"/>
                </a:cubicBezTo>
              </a:path>
            </a:pathLst>
          </a:custGeom>
          <a:noFill/>
          <a:ln w="2540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6" name="Freeform: Shape 5">
            <a:extLst>
              <a:ext uri="{FF2B5EF4-FFF2-40B4-BE49-F238E27FC236}">
                <a16:creationId xmlns:a16="http://schemas.microsoft.com/office/drawing/2014/main" id="{7928B4AC-FF0C-4147-A833-420772B2B66A}"/>
              </a:ext>
            </a:extLst>
          </p:cNvPr>
          <p:cNvSpPr/>
          <p:nvPr/>
        </p:nvSpPr>
        <p:spPr>
          <a:xfrm>
            <a:off x="6732940" y="3756245"/>
            <a:ext cx="1169580" cy="2483159"/>
          </a:xfrm>
          <a:custGeom>
            <a:avLst/>
            <a:gdLst>
              <a:gd name="connsiteX0" fmla="*/ 0 w 884582"/>
              <a:gd name="connsiteY0" fmla="*/ 1948227 h 1948227"/>
              <a:gd name="connsiteX1" fmla="*/ 99391 w 884582"/>
              <a:gd name="connsiteY1" fmla="*/ 1640114 h 1948227"/>
              <a:gd name="connsiteX2" fmla="*/ 99391 w 884582"/>
              <a:gd name="connsiteY2" fmla="*/ 1640114 h 1948227"/>
              <a:gd name="connsiteX3" fmla="*/ 168965 w 884582"/>
              <a:gd name="connsiteY3" fmla="*/ 954314 h 1948227"/>
              <a:gd name="connsiteX4" fmla="*/ 248478 w 884582"/>
              <a:gd name="connsiteY4" fmla="*/ 397723 h 1948227"/>
              <a:gd name="connsiteX5" fmla="*/ 337930 w 884582"/>
              <a:gd name="connsiteY5" fmla="*/ 158 h 1948227"/>
              <a:gd name="connsiteX6" fmla="*/ 467139 w 884582"/>
              <a:gd name="connsiteY6" fmla="*/ 357966 h 1948227"/>
              <a:gd name="connsiteX7" fmla="*/ 526774 w 884582"/>
              <a:gd name="connsiteY7" fmla="*/ 974192 h 1948227"/>
              <a:gd name="connsiteX8" fmla="*/ 606287 w 884582"/>
              <a:gd name="connsiteY8" fmla="*/ 1640114 h 1948227"/>
              <a:gd name="connsiteX9" fmla="*/ 685800 w 884582"/>
              <a:gd name="connsiteY9" fmla="*/ 1928349 h 1948227"/>
              <a:gd name="connsiteX10" fmla="*/ 824948 w 884582"/>
              <a:gd name="connsiteY10" fmla="*/ 1560601 h 1948227"/>
              <a:gd name="connsiteX11" fmla="*/ 884582 w 884582"/>
              <a:gd name="connsiteY11" fmla="*/ 954314 h 1948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4582" h="1948227">
                <a:moveTo>
                  <a:pt x="0" y="1948227"/>
                </a:moveTo>
                <a:lnTo>
                  <a:pt x="99391" y="1640114"/>
                </a:lnTo>
                <a:lnTo>
                  <a:pt x="99391" y="1640114"/>
                </a:lnTo>
                <a:cubicBezTo>
                  <a:pt x="110987" y="1525814"/>
                  <a:pt x="144117" y="1161379"/>
                  <a:pt x="168965" y="954314"/>
                </a:cubicBezTo>
                <a:cubicBezTo>
                  <a:pt x="193813" y="747249"/>
                  <a:pt x="220317" y="556749"/>
                  <a:pt x="248478" y="397723"/>
                </a:cubicBezTo>
                <a:cubicBezTo>
                  <a:pt x="276639" y="238697"/>
                  <a:pt x="301487" y="6784"/>
                  <a:pt x="337930" y="158"/>
                </a:cubicBezTo>
                <a:cubicBezTo>
                  <a:pt x="374373" y="-6468"/>
                  <a:pt x="435665" y="195627"/>
                  <a:pt x="467139" y="357966"/>
                </a:cubicBezTo>
                <a:cubicBezTo>
                  <a:pt x="498613" y="520305"/>
                  <a:pt x="503583" y="760501"/>
                  <a:pt x="526774" y="974192"/>
                </a:cubicBezTo>
                <a:cubicBezTo>
                  <a:pt x="549965" y="1187883"/>
                  <a:pt x="579783" y="1481088"/>
                  <a:pt x="606287" y="1640114"/>
                </a:cubicBezTo>
                <a:cubicBezTo>
                  <a:pt x="632791" y="1799140"/>
                  <a:pt x="649357" y="1941601"/>
                  <a:pt x="685800" y="1928349"/>
                </a:cubicBezTo>
                <a:cubicBezTo>
                  <a:pt x="722243" y="1915097"/>
                  <a:pt x="791818" y="1722940"/>
                  <a:pt x="824948" y="1560601"/>
                </a:cubicBezTo>
                <a:cubicBezTo>
                  <a:pt x="858078" y="1398262"/>
                  <a:pt x="871330" y="1176288"/>
                  <a:pt x="884582" y="954314"/>
                </a:cubicBezTo>
              </a:path>
            </a:pathLst>
          </a:custGeom>
          <a:noFill/>
          <a:ln w="254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6">
            <a:extLst>
              <a:ext uri="{FF2B5EF4-FFF2-40B4-BE49-F238E27FC236}">
                <a16:creationId xmlns:a16="http://schemas.microsoft.com/office/drawing/2014/main" id="{CFA40524-2899-4B81-B05F-30F68D91355A}"/>
              </a:ext>
            </a:extLst>
          </p:cNvPr>
          <p:cNvSpPr/>
          <p:nvPr/>
        </p:nvSpPr>
        <p:spPr>
          <a:xfrm>
            <a:off x="10489009" y="3814228"/>
            <a:ext cx="456861" cy="1297506"/>
          </a:xfrm>
          <a:custGeom>
            <a:avLst/>
            <a:gdLst>
              <a:gd name="connsiteX0" fmla="*/ 0 w 365206"/>
              <a:gd name="connsiteY0" fmla="*/ 924439 h 989490"/>
              <a:gd name="connsiteX1" fmla="*/ 69574 w 365206"/>
              <a:gd name="connsiteY1" fmla="*/ 357908 h 989490"/>
              <a:gd name="connsiteX2" fmla="*/ 159026 w 365206"/>
              <a:gd name="connsiteY2" fmla="*/ 99 h 989490"/>
              <a:gd name="connsiteX3" fmla="*/ 268357 w 365206"/>
              <a:gd name="connsiteY3" fmla="*/ 328091 h 989490"/>
              <a:gd name="connsiteX4" fmla="*/ 337931 w 365206"/>
              <a:gd name="connsiteY4" fmla="*/ 904560 h 989490"/>
              <a:gd name="connsiteX5" fmla="*/ 357809 w 365206"/>
              <a:gd name="connsiteY5" fmla="*/ 964195 h 98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206" h="989490">
                <a:moveTo>
                  <a:pt x="0" y="924439"/>
                </a:moveTo>
                <a:cubicBezTo>
                  <a:pt x="21535" y="718202"/>
                  <a:pt x="43070" y="511965"/>
                  <a:pt x="69574" y="357908"/>
                </a:cubicBezTo>
                <a:cubicBezTo>
                  <a:pt x="96078" y="203851"/>
                  <a:pt x="125896" y="5068"/>
                  <a:pt x="159026" y="99"/>
                </a:cubicBezTo>
                <a:cubicBezTo>
                  <a:pt x="192156" y="-4870"/>
                  <a:pt x="238540" y="177348"/>
                  <a:pt x="268357" y="328091"/>
                </a:cubicBezTo>
                <a:cubicBezTo>
                  <a:pt x="298174" y="478834"/>
                  <a:pt x="323022" y="798543"/>
                  <a:pt x="337931" y="904560"/>
                </a:cubicBezTo>
                <a:cubicBezTo>
                  <a:pt x="352840" y="1010577"/>
                  <a:pt x="377687" y="1000639"/>
                  <a:pt x="357809" y="964195"/>
                </a:cubicBezTo>
              </a:path>
            </a:pathLst>
          </a:custGeom>
          <a:noFill/>
          <a:ln w="31750">
            <a:solidFill>
              <a:srgbClr val="FF99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Shape 7">
            <a:extLst>
              <a:ext uri="{FF2B5EF4-FFF2-40B4-BE49-F238E27FC236}">
                <a16:creationId xmlns:a16="http://schemas.microsoft.com/office/drawing/2014/main" id="{0873D319-9D61-48ED-869B-1D03A8D768B5}"/>
              </a:ext>
            </a:extLst>
          </p:cNvPr>
          <p:cNvSpPr/>
          <p:nvPr/>
        </p:nvSpPr>
        <p:spPr>
          <a:xfrm flipV="1">
            <a:off x="7464439" y="4989858"/>
            <a:ext cx="448259" cy="1269842"/>
          </a:xfrm>
          <a:custGeom>
            <a:avLst/>
            <a:gdLst>
              <a:gd name="connsiteX0" fmla="*/ 0 w 365206"/>
              <a:gd name="connsiteY0" fmla="*/ 924439 h 989490"/>
              <a:gd name="connsiteX1" fmla="*/ 69574 w 365206"/>
              <a:gd name="connsiteY1" fmla="*/ 357908 h 989490"/>
              <a:gd name="connsiteX2" fmla="*/ 159026 w 365206"/>
              <a:gd name="connsiteY2" fmla="*/ 99 h 989490"/>
              <a:gd name="connsiteX3" fmla="*/ 268357 w 365206"/>
              <a:gd name="connsiteY3" fmla="*/ 328091 h 989490"/>
              <a:gd name="connsiteX4" fmla="*/ 337931 w 365206"/>
              <a:gd name="connsiteY4" fmla="*/ 904560 h 989490"/>
              <a:gd name="connsiteX5" fmla="*/ 357809 w 365206"/>
              <a:gd name="connsiteY5" fmla="*/ 964195 h 98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206" h="989490">
                <a:moveTo>
                  <a:pt x="0" y="924439"/>
                </a:moveTo>
                <a:cubicBezTo>
                  <a:pt x="21535" y="718202"/>
                  <a:pt x="43070" y="511965"/>
                  <a:pt x="69574" y="357908"/>
                </a:cubicBezTo>
                <a:cubicBezTo>
                  <a:pt x="96078" y="203851"/>
                  <a:pt x="125896" y="5068"/>
                  <a:pt x="159026" y="99"/>
                </a:cubicBezTo>
                <a:cubicBezTo>
                  <a:pt x="192156" y="-4870"/>
                  <a:pt x="238540" y="177348"/>
                  <a:pt x="268357" y="328091"/>
                </a:cubicBezTo>
                <a:cubicBezTo>
                  <a:pt x="298174" y="478834"/>
                  <a:pt x="323022" y="798543"/>
                  <a:pt x="337931" y="904560"/>
                </a:cubicBezTo>
                <a:cubicBezTo>
                  <a:pt x="352840" y="1010577"/>
                  <a:pt x="377687" y="1000639"/>
                  <a:pt x="357809" y="964195"/>
                </a:cubicBezTo>
              </a:path>
            </a:pathLst>
          </a:custGeom>
          <a:noFill/>
          <a:ln w="38100">
            <a:solidFill>
              <a:srgbClr val="FF99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Connector: Curved 8">
            <a:extLst>
              <a:ext uri="{FF2B5EF4-FFF2-40B4-BE49-F238E27FC236}">
                <a16:creationId xmlns:a16="http://schemas.microsoft.com/office/drawing/2014/main" id="{FAF151F0-2C57-404F-810D-4BE4527B3BD5}"/>
              </a:ext>
            </a:extLst>
          </p:cNvPr>
          <p:cNvCxnSpPr>
            <a:cxnSpLocks/>
          </p:cNvCxnSpPr>
          <p:nvPr/>
        </p:nvCxnSpPr>
        <p:spPr>
          <a:xfrm rot="16200000" flipH="1">
            <a:off x="8198030" y="3089850"/>
            <a:ext cx="827590" cy="325840"/>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354EC8C-6C18-437F-8E8C-D46E89D0134A}"/>
              </a:ext>
            </a:extLst>
          </p:cNvPr>
          <p:cNvSpPr txBox="1"/>
          <p:nvPr/>
        </p:nvSpPr>
        <p:spPr>
          <a:xfrm>
            <a:off x="7989788" y="2229155"/>
            <a:ext cx="1327030"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once)</a:t>
            </a:r>
          </a:p>
        </p:txBody>
      </p:sp>
      <p:cxnSp>
        <p:nvCxnSpPr>
          <p:cNvPr id="11" name="Connector: Curved 10">
            <a:extLst>
              <a:ext uri="{FF2B5EF4-FFF2-40B4-BE49-F238E27FC236}">
                <a16:creationId xmlns:a16="http://schemas.microsoft.com/office/drawing/2014/main" id="{3703FD27-F109-463C-A815-1B40171B867F}"/>
              </a:ext>
            </a:extLst>
          </p:cNvPr>
          <p:cNvCxnSpPr>
            <a:cxnSpLocks/>
          </p:cNvCxnSpPr>
          <p:nvPr/>
        </p:nvCxnSpPr>
        <p:spPr>
          <a:xfrm rot="5400000">
            <a:off x="9516078" y="3136557"/>
            <a:ext cx="758578" cy="314137"/>
          </a:xfrm>
          <a:prstGeom prst="curvedConnector3">
            <a:avLst>
              <a:gd name="adj1" fmla="val 50000"/>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CA32A93-18B1-4DAF-BB7A-79A516294109}"/>
              </a:ext>
            </a:extLst>
          </p:cNvPr>
          <p:cNvSpPr txBox="1"/>
          <p:nvPr/>
        </p:nvSpPr>
        <p:spPr>
          <a:xfrm>
            <a:off x="9365676" y="2313773"/>
            <a:ext cx="1373518" cy="584775"/>
          </a:xfrm>
          <a:prstGeom prst="rect">
            <a:avLst/>
          </a:prstGeom>
          <a:noFill/>
          <a:ln>
            <a:noFill/>
          </a:ln>
        </p:spPr>
        <p:txBody>
          <a:bodyPr wrap="none" rtlCol="0">
            <a:spAutoFit/>
          </a:bodyPr>
          <a:lstStyle/>
          <a:p>
            <a:r>
              <a:rPr lang="en-US" sz="1600" dirty="0">
                <a:solidFill>
                  <a:srgbClr val="92D050"/>
                </a:solidFill>
              </a:rPr>
              <a:t>reflects twice</a:t>
            </a:r>
          </a:p>
          <a:p>
            <a:r>
              <a:rPr lang="en-US" sz="1600" dirty="0">
                <a:solidFill>
                  <a:srgbClr val="92D050"/>
                </a:solidFill>
              </a:rPr>
              <a:t>(inverts twice)</a:t>
            </a:r>
          </a:p>
        </p:txBody>
      </p:sp>
      <p:cxnSp>
        <p:nvCxnSpPr>
          <p:cNvPr id="13" name="Connector: Curved 12">
            <a:extLst>
              <a:ext uri="{FF2B5EF4-FFF2-40B4-BE49-F238E27FC236}">
                <a16:creationId xmlns:a16="http://schemas.microsoft.com/office/drawing/2014/main" id="{2777F136-386C-403A-B175-4E3FBB8BDE19}"/>
              </a:ext>
            </a:extLst>
          </p:cNvPr>
          <p:cNvCxnSpPr>
            <a:cxnSpLocks/>
            <a:stCxn id="14" idx="2"/>
          </p:cNvCxnSpPr>
          <p:nvPr/>
        </p:nvCxnSpPr>
        <p:spPr>
          <a:xfrm rot="5400000">
            <a:off x="10870129" y="3768971"/>
            <a:ext cx="510823" cy="219101"/>
          </a:xfrm>
          <a:prstGeom prst="curvedConnector3">
            <a:avLst/>
          </a:prstGeom>
          <a:ln>
            <a:solidFill>
              <a:srgbClr val="FF6699"/>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2A5E7EF-6572-47A3-AA18-D10B5143CD28}"/>
              </a:ext>
            </a:extLst>
          </p:cNvPr>
          <p:cNvSpPr txBox="1"/>
          <p:nvPr/>
        </p:nvSpPr>
        <p:spPr>
          <a:xfrm>
            <a:off x="10532301" y="3038335"/>
            <a:ext cx="1405578" cy="584775"/>
          </a:xfrm>
          <a:prstGeom prst="rect">
            <a:avLst/>
          </a:prstGeom>
          <a:noFill/>
        </p:spPr>
        <p:txBody>
          <a:bodyPr wrap="none" rtlCol="0">
            <a:spAutoFit/>
          </a:bodyPr>
          <a:lstStyle/>
          <a:p>
            <a:r>
              <a:rPr lang="en-US" sz="1600" dirty="0">
                <a:solidFill>
                  <a:srgbClr val="FF6699"/>
                </a:solidFill>
              </a:rPr>
              <a:t>reflects thrice</a:t>
            </a:r>
          </a:p>
          <a:p>
            <a:r>
              <a:rPr lang="en-US" sz="1600" dirty="0">
                <a:solidFill>
                  <a:srgbClr val="FF6699"/>
                </a:solidFill>
              </a:rPr>
              <a:t>(inverts thrice)</a:t>
            </a:r>
          </a:p>
        </p:txBody>
      </p:sp>
      <p:cxnSp>
        <p:nvCxnSpPr>
          <p:cNvPr id="15" name="Straight Arrow Connector 14">
            <a:extLst>
              <a:ext uri="{FF2B5EF4-FFF2-40B4-BE49-F238E27FC236}">
                <a16:creationId xmlns:a16="http://schemas.microsoft.com/office/drawing/2014/main" id="{835ED479-88C8-49D1-B41B-AF525D239AA0}"/>
              </a:ext>
            </a:extLst>
          </p:cNvPr>
          <p:cNvCxnSpPr/>
          <p:nvPr/>
        </p:nvCxnSpPr>
        <p:spPr>
          <a:xfrm>
            <a:off x="7450444" y="3640149"/>
            <a:ext cx="373380" cy="0"/>
          </a:xfrm>
          <a:prstGeom prst="straightConnector1">
            <a:avLst/>
          </a:prstGeom>
          <a:ln>
            <a:solidFill>
              <a:schemeClr val="accent6">
                <a:lumMod val="75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16" name="Straight Arrow Connector 15">
            <a:extLst>
              <a:ext uri="{FF2B5EF4-FFF2-40B4-BE49-F238E27FC236}">
                <a16:creationId xmlns:a16="http://schemas.microsoft.com/office/drawing/2014/main" id="{B2FAD9C8-D780-49F5-883E-2A8C9EEC3FA2}"/>
              </a:ext>
            </a:extLst>
          </p:cNvPr>
          <p:cNvCxnSpPr>
            <a:cxnSpLocks/>
          </p:cNvCxnSpPr>
          <p:nvPr/>
        </p:nvCxnSpPr>
        <p:spPr>
          <a:xfrm flipH="1">
            <a:off x="6944215" y="6472835"/>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17" name="Straight Arrow Connector 16">
            <a:extLst>
              <a:ext uri="{FF2B5EF4-FFF2-40B4-BE49-F238E27FC236}">
                <a16:creationId xmlns:a16="http://schemas.microsoft.com/office/drawing/2014/main" id="{D9F80511-0C0E-4CBD-9381-918D93CE49BE}"/>
              </a:ext>
            </a:extLst>
          </p:cNvPr>
          <p:cNvCxnSpPr>
            <a:cxnSpLocks/>
          </p:cNvCxnSpPr>
          <p:nvPr/>
        </p:nvCxnSpPr>
        <p:spPr>
          <a:xfrm flipH="1">
            <a:off x="7547439" y="6470239"/>
            <a:ext cx="346209" cy="0"/>
          </a:xfrm>
          <a:prstGeom prst="straightConnector1">
            <a:avLst/>
          </a:prstGeom>
          <a:ln>
            <a:solidFill>
              <a:srgbClr val="FF9999"/>
            </a:solidFill>
            <a:tailEnd type="triangle"/>
          </a:ln>
        </p:spPr>
        <p:style>
          <a:lnRef idx="3">
            <a:schemeClr val="accent6"/>
          </a:lnRef>
          <a:fillRef idx="0">
            <a:schemeClr val="accent6"/>
          </a:fillRef>
          <a:effectRef idx="2">
            <a:schemeClr val="accent6"/>
          </a:effectRef>
          <a:fontRef idx="minor">
            <a:schemeClr val="tx1"/>
          </a:fontRef>
        </p:style>
      </p:cxnSp>
      <p:cxnSp>
        <p:nvCxnSpPr>
          <p:cNvPr id="18" name="Straight Arrow Connector 17">
            <a:extLst>
              <a:ext uri="{FF2B5EF4-FFF2-40B4-BE49-F238E27FC236}">
                <a16:creationId xmlns:a16="http://schemas.microsoft.com/office/drawing/2014/main" id="{55D61CF7-0E16-44BA-93B3-7840925F7757}"/>
              </a:ext>
            </a:extLst>
          </p:cNvPr>
          <p:cNvCxnSpPr/>
          <p:nvPr/>
        </p:nvCxnSpPr>
        <p:spPr>
          <a:xfrm>
            <a:off x="6858649" y="3659199"/>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graphicFrame>
        <p:nvGraphicFramePr>
          <p:cNvPr id="19" name="Object 18">
            <a:extLst>
              <a:ext uri="{FF2B5EF4-FFF2-40B4-BE49-F238E27FC236}">
                <a16:creationId xmlns:a16="http://schemas.microsoft.com/office/drawing/2014/main" id="{85D61A60-C9F2-4AA0-853B-E1410CAB1BC9}"/>
              </a:ext>
            </a:extLst>
          </p:cNvPr>
          <p:cNvGraphicFramePr>
            <a:graphicFrameLocks noChangeAspect="1"/>
          </p:cNvGraphicFramePr>
          <p:nvPr>
            <p:extLst>
              <p:ext uri="{D42A27DB-BD31-4B8C-83A1-F6EECF244321}">
                <p14:modId xmlns:p14="http://schemas.microsoft.com/office/powerpoint/2010/main" val="2498442579"/>
              </p:ext>
            </p:extLst>
          </p:nvPr>
        </p:nvGraphicFramePr>
        <p:xfrm>
          <a:off x="126477" y="2689846"/>
          <a:ext cx="5701821" cy="4025279"/>
        </p:xfrm>
        <a:graphic>
          <a:graphicData uri="http://schemas.openxmlformats.org/presentationml/2006/ole">
            <mc:AlternateContent xmlns:mc="http://schemas.openxmlformats.org/markup-compatibility/2006">
              <mc:Choice xmlns:v="urn:schemas-microsoft-com:vml" Requires="v">
                <p:oleObj name="Bitmap Image" r:id="rId4" imgW="6019920" imgH="3505320" progId="Paint.Picture">
                  <p:embed/>
                </p:oleObj>
              </mc:Choice>
              <mc:Fallback>
                <p:oleObj name="Bitmap Image" r:id="rId4" imgW="6019920" imgH="3505320" progId="Paint.Picture">
                  <p:embed/>
                  <p:pic>
                    <p:nvPicPr>
                      <p:cNvPr id="4" name="Object 3">
                        <a:extLst>
                          <a:ext uri="{FF2B5EF4-FFF2-40B4-BE49-F238E27FC236}">
                            <a16:creationId xmlns:a16="http://schemas.microsoft.com/office/drawing/2014/main" id="{6E455E40-87C4-4D71-8B35-6E327999F41B}"/>
                          </a:ext>
                        </a:extLst>
                      </p:cNvPr>
                      <p:cNvPicPr>
                        <a:picLocks noChangeAspect="1" noChangeArrowheads="1"/>
                      </p:cNvPicPr>
                      <p:nvPr/>
                    </p:nvPicPr>
                    <p:blipFill>
                      <a:blip r:embed="rId5"/>
                      <a:srcRect/>
                      <a:stretch>
                        <a:fillRect/>
                      </a:stretch>
                    </p:blipFill>
                    <p:spPr bwMode="auto">
                      <a:xfrm>
                        <a:off x="126477" y="2689846"/>
                        <a:ext cx="5701821" cy="4025279"/>
                      </a:xfrm>
                      <a:prstGeom prst="rect">
                        <a:avLst/>
                      </a:prstGeom>
                      <a:noFill/>
                    </p:spPr>
                  </p:pic>
                </p:oleObj>
              </mc:Fallback>
            </mc:AlternateContent>
          </a:graphicData>
        </a:graphic>
      </p:graphicFrame>
      <p:sp>
        <p:nvSpPr>
          <p:cNvPr id="20" name="Freeform: Shape 19">
            <a:extLst>
              <a:ext uri="{FF2B5EF4-FFF2-40B4-BE49-F238E27FC236}">
                <a16:creationId xmlns:a16="http://schemas.microsoft.com/office/drawing/2014/main" id="{36B3264F-2737-4458-885A-C9441E81CC57}"/>
              </a:ext>
            </a:extLst>
          </p:cNvPr>
          <p:cNvSpPr/>
          <p:nvPr/>
        </p:nvSpPr>
        <p:spPr>
          <a:xfrm>
            <a:off x="2120788" y="3792496"/>
            <a:ext cx="1179200" cy="2374668"/>
          </a:xfrm>
          <a:custGeom>
            <a:avLst/>
            <a:gdLst>
              <a:gd name="connsiteX0" fmla="*/ 0 w 1158240"/>
              <a:gd name="connsiteY0" fmla="*/ 25939 h 1976250"/>
              <a:gd name="connsiteX1" fmla="*/ 72044 w 1158240"/>
              <a:gd name="connsiteY1" fmla="*/ 14855 h 1976250"/>
              <a:gd name="connsiteX2" fmla="*/ 138546 w 1158240"/>
              <a:gd name="connsiteY2" fmla="*/ 203277 h 1976250"/>
              <a:gd name="connsiteX3" fmla="*/ 243840 w 1158240"/>
              <a:gd name="connsiteY3" fmla="*/ 951423 h 1976250"/>
              <a:gd name="connsiteX4" fmla="*/ 365760 w 1158240"/>
              <a:gd name="connsiteY4" fmla="*/ 1671859 h 1976250"/>
              <a:gd name="connsiteX5" fmla="*/ 437804 w 1158240"/>
              <a:gd name="connsiteY5" fmla="*/ 1876906 h 1976250"/>
              <a:gd name="connsiteX6" fmla="*/ 465513 w 1158240"/>
              <a:gd name="connsiteY6" fmla="*/ 1948950 h 1976250"/>
              <a:gd name="connsiteX7" fmla="*/ 504306 w 1158240"/>
              <a:gd name="connsiteY7" fmla="*/ 1960034 h 1976250"/>
              <a:gd name="connsiteX8" fmla="*/ 576349 w 1158240"/>
              <a:gd name="connsiteY8" fmla="*/ 1732819 h 1976250"/>
              <a:gd name="connsiteX9" fmla="*/ 670560 w 1158240"/>
              <a:gd name="connsiteY9" fmla="*/ 1256223 h 1976250"/>
              <a:gd name="connsiteX10" fmla="*/ 764771 w 1158240"/>
              <a:gd name="connsiteY10" fmla="*/ 557954 h 1976250"/>
              <a:gd name="connsiteX11" fmla="*/ 803564 w 1158240"/>
              <a:gd name="connsiteY11" fmla="*/ 325197 h 1976250"/>
              <a:gd name="connsiteX12" fmla="*/ 858982 w 1158240"/>
              <a:gd name="connsiteY12" fmla="*/ 125692 h 1976250"/>
              <a:gd name="connsiteX13" fmla="*/ 897775 w 1158240"/>
              <a:gd name="connsiteY13" fmla="*/ 25939 h 1976250"/>
              <a:gd name="connsiteX14" fmla="*/ 936567 w 1158240"/>
              <a:gd name="connsiteY14" fmla="*/ 9314 h 1976250"/>
              <a:gd name="connsiteX15" fmla="*/ 969818 w 1158240"/>
              <a:gd name="connsiteY15" fmla="*/ 37023 h 1976250"/>
              <a:gd name="connsiteX16" fmla="*/ 1058487 w 1158240"/>
              <a:gd name="connsiteY16" fmla="*/ 380615 h 1976250"/>
              <a:gd name="connsiteX17" fmla="*/ 1158240 w 1158240"/>
              <a:gd name="connsiteY17" fmla="*/ 973590 h 19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58240" h="1976250">
                <a:moveTo>
                  <a:pt x="0" y="25939"/>
                </a:moveTo>
                <a:cubicBezTo>
                  <a:pt x="24476" y="5619"/>
                  <a:pt x="48953" y="-14701"/>
                  <a:pt x="72044" y="14855"/>
                </a:cubicBezTo>
                <a:cubicBezTo>
                  <a:pt x="95135" y="44411"/>
                  <a:pt x="109913" y="47182"/>
                  <a:pt x="138546" y="203277"/>
                </a:cubicBezTo>
                <a:cubicBezTo>
                  <a:pt x="167179" y="359372"/>
                  <a:pt x="205971" y="706659"/>
                  <a:pt x="243840" y="951423"/>
                </a:cubicBezTo>
                <a:cubicBezTo>
                  <a:pt x="281709" y="1196187"/>
                  <a:pt x="333433" y="1517612"/>
                  <a:pt x="365760" y="1671859"/>
                </a:cubicBezTo>
                <a:cubicBezTo>
                  <a:pt x="398087" y="1826106"/>
                  <a:pt x="421178" y="1830724"/>
                  <a:pt x="437804" y="1876906"/>
                </a:cubicBezTo>
                <a:cubicBezTo>
                  <a:pt x="454430" y="1923088"/>
                  <a:pt x="454429" y="1935095"/>
                  <a:pt x="465513" y="1948950"/>
                </a:cubicBezTo>
                <a:cubicBezTo>
                  <a:pt x="476597" y="1962805"/>
                  <a:pt x="485833" y="1996056"/>
                  <a:pt x="504306" y="1960034"/>
                </a:cubicBezTo>
                <a:cubicBezTo>
                  <a:pt x="522779" y="1924012"/>
                  <a:pt x="548640" y="1850121"/>
                  <a:pt x="576349" y="1732819"/>
                </a:cubicBezTo>
                <a:cubicBezTo>
                  <a:pt x="604058" y="1615517"/>
                  <a:pt x="639156" y="1452034"/>
                  <a:pt x="670560" y="1256223"/>
                </a:cubicBezTo>
                <a:cubicBezTo>
                  <a:pt x="701964" y="1060412"/>
                  <a:pt x="742604" y="713125"/>
                  <a:pt x="764771" y="557954"/>
                </a:cubicBezTo>
                <a:cubicBezTo>
                  <a:pt x="786938" y="402783"/>
                  <a:pt x="787862" y="397241"/>
                  <a:pt x="803564" y="325197"/>
                </a:cubicBezTo>
                <a:cubicBezTo>
                  <a:pt x="819266" y="253153"/>
                  <a:pt x="843280" y="175568"/>
                  <a:pt x="858982" y="125692"/>
                </a:cubicBezTo>
                <a:cubicBezTo>
                  <a:pt x="874684" y="75816"/>
                  <a:pt x="884844" y="45335"/>
                  <a:pt x="897775" y="25939"/>
                </a:cubicBezTo>
                <a:cubicBezTo>
                  <a:pt x="910706" y="6543"/>
                  <a:pt x="924560" y="7467"/>
                  <a:pt x="936567" y="9314"/>
                </a:cubicBezTo>
                <a:cubicBezTo>
                  <a:pt x="948574" y="11161"/>
                  <a:pt x="949498" y="-24861"/>
                  <a:pt x="969818" y="37023"/>
                </a:cubicBezTo>
                <a:cubicBezTo>
                  <a:pt x="990138" y="98907"/>
                  <a:pt x="1027083" y="224521"/>
                  <a:pt x="1058487" y="380615"/>
                </a:cubicBezTo>
                <a:cubicBezTo>
                  <a:pt x="1089891" y="536710"/>
                  <a:pt x="1124065" y="755150"/>
                  <a:pt x="1158240" y="973590"/>
                </a:cubicBezTo>
              </a:path>
            </a:pathLst>
          </a:custGeom>
          <a:noFill/>
          <a:ln w="2540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8F71A10B-9609-47B1-8ADC-350F5D8DB32E}"/>
              </a:ext>
            </a:extLst>
          </p:cNvPr>
          <p:cNvSpPr/>
          <p:nvPr/>
        </p:nvSpPr>
        <p:spPr>
          <a:xfrm flipH="1" flipV="1">
            <a:off x="813095" y="3666565"/>
            <a:ext cx="1250510" cy="2463120"/>
          </a:xfrm>
          <a:custGeom>
            <a:avLst/>
            <a:gdLst>
              <a:gd name="connsiteX0" fmla="*/ 0 w 1158240"/>
              <a:gd name="connsiteY0" fmla="*/ 25939 h 1976250"/>
              <a:gd name="connsiteX1" fmla="*/ 72044 w 1158240"/>
              <a:gd name="connsiteY1" fmla="*/ 14855 h 1976250"/>
              <a:gd name="connsiteX2" fmla="*/ 138546 w 1158240"/>
              <a:gd name="connsiteY2" fmla="*/ 203277 h 1976250"/>
              <a:gd name="connsiteX3" fmla="*/ 243840 w 1158240"/>
              <a:gd name="connsiteY3" fmla="*/ 951423 h 1976250"/>
              <a:gd name="connsiteX4" fmla="*/ 365760 w 1158240"/>
              <a:gd name="connsiteY4" fmla="*/ 1671859 h 1976250"/>
              <a:gd name="connsiteX5" fmla="*/ 437804 w 1158240"/>
              <a:gd name="connsiteY5" fmla="*/ 1876906 h 1976250"/>
              <a:gd name="connsiteX6" fmla="*/ 465513 w 1158240"/>
              <a:gd name="connsiteY6" fmla="*/ 1948950 h 1976250"/>
              <a:gd name="connsiteX7" fmla="*/ 504306 w 1158240"/>
              <a:gd name="connsiteY7" fmla="*/ 1960034 h 1976250"/>
              <a:gd name="connsiteX8" fmla="*/ 576349 w 1158240"/>
              <a:gd name="connsiteY8" fmla="*/ 1732819 h 1976250"/>
              <a:gd name="connsiteX9" fmla="*/ 670560 w 1158240"/>
              <a:gd name="connsiteY9" fmla="*/ 1256223 h 1976250"/>
              <a:gd name="connsiteX10" fmla="*/ 764771 w 1158240"/>
              <a:gd name="connsiteY10" fmla="*/ 557954 h 1976250"/>
              <a:gd name="connsiteX11" fmla="*/ 803564 w 1158240"/>
              <a:gd name="connsiteY11" fmla="*/ 325197 h 1976250"/>
              <a:gd name="connsiteX12" fmla="*/ 858982 w 1158240"/>
              <a:gd name="connsiteY12" fmla="*/ 125692 h 1976250"/>
              <a:gd name="connsiteX13" fmla="*/ 897775 w 1158240"/>
              <a:gd name="connsiteY13" fmla="*/ 25939 h 1976250"/>
              <a:gd name="connsiteX14" fmla="*/ 936567 w 1158240"/>
              <a:gd name="connsiteY14" fmla="*/ 9314 h 1976250"/>
              <a:gd name="connsiteX15" fmla="*/ 969818 w 1158240"/>
              <a:gd name="connsiteY15" fmla="*/ 37023 h 1976250"/>
              <a:gd name="connsiteX16" fmla="*/ 1058487 w 1158240"/>
              <a:gd name="connsiteY16" fmla="*/ 380615 h 1976250"/>
              <a:gd name="connsiteX17" fmla="*/ 1158240 w 1158240"/>
              <a:gd name="connsiteY17" fmla="*/ 973590 h 19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58240" h="1976250">
                <a:moveTo>
                  <a:pt x="0" y="25939"/>
                </a:moveTo>
                <a:cubicBezTo>
                  <a:pt x="24476" y="5619"/>
                  <a:pt x="48953" y="-14701"/>
                  <a:pt x="72044" y="14855"/>
                </a:cubicBezTo>
                <a:cubicBezTo>
                  <a:pt x="95135" y="44411"/>
                  <a:pt x="109913" y="47182"/>
                  <a:pt x="138546" y="203277"/>
                </a:cubicBezTo>
                <a:cubicBezTo>
                  <a:pt x="167179" y="359372"/>
                  <a:pt x="205971" y="706659"/>
                  <a:pt x="243840" y="951423"/>
                </a:cubicBezTo>
                <a:cubicBezTo>
                  <a:pt x="281709" y="1196187"/>
                  <a:pt x="333433" y="1517612"/>
                  <a:pt x="365760" y="1671859"/>
                </a:cubicBezTo>
                <a:cubicBezTo>
                  <a:pt x="398087" y="1826106"/>
                  <a:pt x="421178" y="1830724"/>
                  <a:pt x="437804" y="1876906"/>
                </a:cubicBezTo>
                <a:cubicBezTo>
                  <a:pt x="454430" y="1923088"/>
                  <a:pt x="454429" y="1935095"/>
                  <a:pt x="465513" y="1948950"/>
                </a:cubicBezTo>
                <a:cubicBezTo>
                  <a:pt x="476597" y="1962805"/>
                  <a:pt x="485833" y="1996056"/>
                  <a:pt x="504306" y="1960034"/>
                </a:cubicBezTo>
                <a:cubicBezTo>
                  <a:pt x="522779" y="1924012"/>
                  <a:pt x="548640" y="1850121"/>
                  <a:pt x="576349" y="1732819"/>
                </a:cubicBezTo>
                <a:cubicBezTo>
                  <a:pt x="604058" y="1615517"/>
                  <a:pt x="639156" y="1452034"/>
                  <a:pt x="670560" y="1256223"/>
                </a:cubicBezTo>
                <a:cubicBezTo>
                  <a:pt x="701964" y="1060412"/>
                  <a:pt x="742604" y="713125"/>
                  <a:pt x="764771" y="557954"/>
                </a:cubicBezTo>
                <a:cubicBezTo>
                  <a:pt x="786938" y="402783"/>
                  <a:pt x="787862" y="397241"/>
                  <a:pt x="803564" y="325197"/>
                </a:cubicBezTo>
                <a:cubicBezTo>
                  <a:pt x="819266" y="253153"/>
                  <a:pt x="843280" y="175568"/>
                  <a:pt x="858982" y="125692"/>
                </a:cubicBezTo>
                <a:cubicBezTo>
                  <a:pt x="874684" y="75816"/>
                  <a:pt x="884844" y="45335"/>
                  <a:pt x="897775" y="25939"/>
                </a:cubicBezTo>
                <a:cubicBezTo>
                  <a:pt x="910706" y="6543"/>
                  <a:pt x="924560" y="7467"/>
                  <a:pt x="936567" y="9314"/>
                </a:cubicBezTo>
                <a:cubicBezTo>
                  <a:pt x="948574" y="11161"/>
                  <a:pt x="949498" y="-24861"/>
                  <a:pt x="969818" y="37023"/>
                </a:cubicBezTo>
                <a:cubicBezTo>
                  <a:pt x="990138" y="98907"/>
                  <a:pt x="1027083" y="224521"/>
                  <a:pt x="1058487" y="380615"/>
                </a:cubicBezTo>
                <a:cubicBezTo>
                  <a:pt x="1089891" y="536710"/>
                  <a:pt x="1124065" y="755150"/>
                  <a:pt x="1158240" y="973590"/>
                </a:cubicBezTo>
              </a:path>
            </a:pathLst>
          </a:custGeom>
          <a:no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id="{23CA183F-B4AA-45CE-A9F1-18D299F69611}"/>
              </a:ext>
            </a:extLst>
          </p:cNvPr>
          <p:cNvSpPr/>
          <p:nvPr/>
        </p:nvSpPr>
        <p:spPr>
          <a:xfrm>
            <a:off x="3325094" y="3838285"/>
            <a:ext cx="930948" cy="2375825"/>
          </a:xfrm>
          <a:custGeom>
            <a:avLst/>
            <a:gdLst>
              <a:gd name="connsiteX0" fmla="*/ 0 w 914400"/>
              <a:gd name="connsiteY0" fmla="*/ 983831 h 1959928"/>
              <a:gd name="connsiteX1" fmla="*/ 72044 w 914400"/>
              <a:gd name="connsiteY1" fmla="*/ 1438260 h 1959928"/>
              <a:gd name="connsiteX2" fmla="*/ 127462 w 914400"/>
              <a:gd name="connsiteY2" fmla="*/ 1715351 h 1959928"/>
              <a:gd name="connsiteX3" fmla="*/ 199506 w 914400"/>
              <a:gd name="connsiteY3" fmla="*/ 1942566 h 1959928"/>
              <a:gd name="connsiteX4" fmla="*/ 199506 w 914400"/>
              <a:gd name="connsiteY4" fmla="*/ 1942566 h 1959928"/>
              <a:gd name="connsiteX5" fmla="*/ 227215 w 914400"/>
              <a:gd name="connsiteY5" fmla="*/ 1959191 h 1959928"/>
              <a:gd name="connsiteX6" fmla="*/ 271550 w 914400"/>
              <a:gd name="connsiteY6" fmla="*/ 1914857 h 1959928"/>
              <a:gd name="connsiteX7" fmla="*/ 310342 w 914400"/>
              <a:gd name="connsiteY7" fmla="*/ 1781853 h 1959928"/>
              <a:gd name="connsiteX8" fmla="*/ 376844 w 914400"/>
              <a:gd name="connsiteY8" fmla="*/ 1465970 h 1959928"/>
              <a:gd name="connsiteX9" fmla="*/ 454430 w 914400"/>
              <a:gd name="connsiteY9" fmla="*/ 972748 h 1959928"/>
              <a:gd name="connsiteX10" fmla="*/ 515390 w 914400"/>
              <a:gd name="connsiteY10" fmla="*/ 623613 h 1959928"/>
              <a:gd name="connsiteX11" fmla="*/ 565266 w 914400"/>
              <a:gd name="connsiteY11" fmla="*/ 263395 h 1959928"/>
              <a:gd name="connsiteX12" fmla="*/ 592975 w 914400"/>
              <a:gd name="connsiteY12" fmla="*/ 141475 h 1959928"/>
              <a:gd name="connsiteX13" fmla="*/ 626226 w 914400"/>
              <a:gd name="connsiteY13" fmla="*/ 36180 h 1959928"/>
              <a:gd name="connsiteX14" fmla="*/ 670560 w 914400"/>
              <a:gd name="connsiteY14" fmla="*/ 2930 h 1959928"/>
              <a:gd name="connsiteX15" fmla="*/ 725979 w 914400"/>
              <a:gd name="connsiteY15" fmla="*/ 36180 h 1959928"/>
              <a:gd name="connsiteX16" fmla="*/ 803564 w 914400"/>
              <a:gd name="connsiteY16" fmla="*/ 307730 h 1959928"/>
              <a:gd name="connsiteX17" fmla="*/ 914400 w 914400"/>
              <a:gd name="connsiteY17" fmla="*/ 972748 h 1959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14400" h="1959928">
                <a:moveTo>
                  <a:pt x="0" y="983831"/>
                </a:moveTo>
                <a:cubicBezTo>
                  <a:pt x="25400" y="1150085"/>
                  <a:pt x="50800" y="1316340"/>
                  <a:pt x="72044" y="1438260"/>
                </a:cubicBezTo>
                <a:cubicBezTo>
                  <a:pt x="93288" y="1560180"/>
                  <a:pt x="106218" y="1631300"/>
                  <a:pt x="127462" y="1715351"/>
                </a:cubicBezTo>
                <a:cubicBezTo>
                  <a:pt x="148706" y="1799402"/>
                  <a:pt x="199506" y="1942566"/>
                  <a:pt x="199506" y="1942566"/>
                </a:cubicBezTo>
                <a:lnTo>
                  <a:pt x="199506" y="1942566"/>
                </a:lnTo>
                <a:cubicBezTo>
                  <a:pt x="204124" y="1945337"/>
                  <a:pt x="215208" y="1963809"/>
                  <a:pt x="227215" y="1959191"/>
                </a:cubicBezTo>
                <a:cubicBezTo>
                  <a:pt x="239222" y="1954573"/>
                  <a:pt x="257696" y="1944413"/>
                  <a:pt x="271550" y="1914857"/>
                </a:cubicBezTo>
                <a:cubicBezTo>
                  <a:pt x="285405" y="1885301"/>
                  <a:pt x="292793" y="1856667"/>
                  <a:pt x="310342" y="1781853"/>
                </a:cubicBezTo>
                <a:cubicBezTo>
                  <a:pt x="327891" y="1707039"/>
                  <a:pt x="352829" y="1600821"/>
                  <a:pt x="376844" y="1465970"/>
                </a:cubicBezTo>
                <a:cubicBezTo>
                  <a:pt x="400859" y="1331119"/>
                  <a:pt x="431339" y="1113141"/>
                  <a:pt x="454430" y="972748"/>
                </a:cubicBezTo>
                <a:cubicBezTo>
                  <a:pt x="477521" y="832355"/>
                  <a:pt x="496917" y="741838"/>
                  <a:pt x="515390" y="623613"/>
                </a:cubicBezTo>
                <a:cubicBezTo>
                  <a:pt x="533863" y="505388"/>
                  <a:pt x="552335" y="343751"/>
                  <a:pt x="565266" y="263395"/>
                </a:cubicBezTo>
                <a:cubicBezTo>
                  <a:pt x="578197" y="183039"/>
                  <a:pt x="582815" y="179344"/>
                  <a:pt x="592975" y="141475"/>
                </a:cubicBezTo>
                <a:cubicBezTo>
                  <a:pt x="603135" y="103606"/>
                  <a:pt x="613295" y="59271"/>
                  <a:pt x="626226" y="36180"/>
                </a:cubicBezTo>
                <a:cubicBezTo>
                  <a:pt x="639157" y="13089"/>
                  <a:pt x="653935" y="2930"/>
                  <a:pt x="670560" y="2930"/>
                </a:cubicBezTo>
                <a:cubicBezTo>
                  <a:pt x="687185" y="2930"/>
                  <a:pt x="703812" y="-14620"/>
                  <a:pt x="725979" y="36180"/>
                </a:cubicBezTo>
                <a:cubicBezTo>
                  <a:pt x="748146" y="86980"/>
                  <a:pt x="772161" y="151635"/>
                  <a:pt x="803564" y="307730"/>
                </a:cubicBezTo>
                <a:cubicBezTo>
                  <a:pt x="834967" y="463825"/>
                  <a:pt x="874683" y="718286"/>
                  <a:pt x="914400" y="972748"/>
                </a:cubicBezTo>
              </a:path>
            </a:pathLst>
          </a:custGeom>
          <a:noFill/>
          <a:ln w="2540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72507F36-EF01-47CE-96B6-943795D3B27A}"/>
              </a:ext>
            </a:extLst>
          </p:cNvPr>
          <p:cNvSpPr/>
          <p:nvPr/>
        </p:nvSpPr>
        <p:spPr>
          <a:xfrm>
            <a:off x="803566" y="3809999"/>
            <a:ext cx="1015622" cy="2300015"/>
          </a:xfrm>
          <a:custGeom>
            <a:avLst/>
            <a:gdLst>
              <a:gd name="connsiteX0" fmla="*/ 0 w 914400"/>
              <a:gd name="connsiteY0" fmla="*/ 983831 h 1959928"/>
              <a:gd name="connsiteX1" fmla="*/ 72044 w 914400"/>
              <a:gd name="connsiteY1" fmla="*/ 1438260 h 1959928"/>
              <a:gd name="connsiteX2" fmla="*/ 127462 w 914400"/>
              <a:gd name="connsiteY2" fmla="*/ 1715351 h 1959928"/>
              <a:gd name="connsiteX3" fmla="*/ 199506 w 914400"/>
              <a:gd name="connsiteY3" fmla="*/ 1942566 h 1959928"/>
              <a:gd name="connsiteX4" fmla="*/ 199506 w 914400"/>
              <a:gd name="connsiteY4" fmla="*/ 1942566 h 1959928"/>
              <a:gd name="connsiteX5" fmla="*/ 227215 w 914400"/>
              <a:gd name="connsiteY5" fmla="*/ 1959191 h 1959928"/>
              <a:gd name="connsiteX6" fmla="*/ 271550 w 914400"/>
              <a:gd name="connsiteY6" fmla="*/ 1914857 h 1959928"/>
              <a:gd name="connsiteX7" fmla="*/ 310342 w 914400"/>
              <a:gd name="connsiteY7" fmla="*/ 1781853 h 1959928"/>
              <a:gd name="connsiteX8" fmla="*/ 376844 w 914400"/>
              <a:gd name="connsiteY8" fmla="*/ 1465970 h 1959928"/>
              <a:gd name="connsiteX9" fmla="*/ 454430 w 914400"/>
              <a:gd name="connsiteY9" fmla="*/ 972748 h 1959928"/>
              <a:gd name="connsiteX10" fmla="*/ 515390 w 914400"/>
              <a:gd name="connsiteY10" fmla="*/ 623613 h 1959928"/>
              <a:gd name="connsiteX11" fmla="*/ 565266 w 914400"/>
              <a:gd name="connsiteY11" fmla="*/ 263395 h 1959928"/>
              <a:gd name="connsiteX12" fmla="*/ 592975 w 914400"/>
              <a:gd name="connsiteY12" fmla="*/ 141475 h 1959928"/>
              <a:gd name="connsiteX13" fmla="*/ 626226 w 914400"/>
              <a:gd name="connsiteY13" fmla="*/ 36180 h 1959928"/>
              <a:gd name="connsiteX14" fmla="*/ 670560 w 914400"/>
              <a:gd name="connsiteY14" fmla="*/ 2930 h 1959928"/>
              <a:gd name="connsiteX15" fmla="*/ 725979 w 914400"/>
              <a:gd name="connsiteY15" fmla="*/ 36180 h 1959928"/>
              <a:gd name="connsiteX16" fmla="*/ 803564 w 914400"/>
              <a:gd name="connsiteY16" fmla="*/ 307730 h 1959928"/>
              <a:gd name="connsiteX17" fmla="*/ 914400 w 914400"/>
              <a:gd name="connsiteY17" fmla="*/ 972748 h 1959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14400" h="1959928">
                <a:moveTo>
                  <a:pt x="0" y="983831"/>
                </a:moveTo>
                <a:cubicBezTo>
                  <a:pt x="25400" y="1150085"/>
                  <a:pt x="50800" y="1316340"/>
                  <a:pt x="72044" y="1438260"/>
                </a:cubicBezTo>
                <a:cubicBezTo>
                  <a:pt x="93288" y="1560180"/>
                  <a:pt x="106218" y="1631300"/>
                  <a:pt x="127462" y="1715351"/>
                </a:cubicBezTo>
                <a:cubicBezTo>
                  <a:pt x="148706" y="1799402"/>
                  <a:pt x="199506" y="1942566"/>
                  <a:pt x="199506" y="1942566"/>
                </a:cubicBezTo>
                <a:lnTo>
                  <a:pt x="199506" y="1942566"/>
                </a:lnTo>
                <a:cubicBezTo>
                  <a:pt x="204124" y="1945337"/>
                  <a:pt x="215208" y="1963809"/>
                  <a:pt x="227215" y="1959191"/>
                </a:cubicBezTo>
                <a:cubicBezTo>
                  <a:pt x="239222" y="1954573"/>
                  <a:pt x="257696" y="1944413"/>
                  <a:pt x="271550" y="1914857"/>
                </a:cubicBezTo>
                <a:cubicBezTo>
                  <a:pt x="285405" y="1885301"/>
                  <a:pt x="292793" y="1856667"/>
                  <a:pt x="310342" y="1781853"/>
                </a:cubicBezTo>
                <a:cubicBezTo>
                  <a:pt x="327891" y="1707039"/>
                  <a:pt x="352829" y="1600821"/>
                  <a:pt x="376844" y="1465970"/>
                </a:cubicBezTo>
                <a:cubicBezTo>
                  <a:pt x="400859" y="1331119"/>
                  <a:pt x="431339" y="1113141"/>
                  <a:pt x="454430" y="972748"/>
                </a:cubicBezTo>
                <a:cubicBezTo>
                  <a:pt x="477521" y="832355"/>
                  <a:pt x="496917" y="741838"/>
                  <a:pt x="515390" y="623613"/>
                </a:cubicBezTo>
                <a:cubicBezTo>
                  <a:pt x="533863" y="505388"/>
                  <a:pt x="552335" y="343751"/>
                  <a:pt x="565266" y="263395"/>
                </a:cubicBezTo>
                <a:cubicBezTo>
                  <a:pt x="578197" y="183039"/>
                  <a:pt x="582815" y="179344"/>
                  <a:pt x="592975" y="141475"/>
                </a:cubicBezTo>
                <a:cubicBezTo>
                  <a:pt x="603135" y="103606"/>
                  <a:pt x="613295" y="59271"/>
                  <a:pt x="626226" y="36180"/>
                </a:cubicBezTo>
                <a:cubicBezTo>
                  <a:pt x="639157" y="13089"/>
                  <a:pt x="653935" y="2930"/>
                  <a:pt x="670560" y="2930"/>
                </a:cubicBezTo>
                <a:cubicBezTo>
                  <a:pt x="687185" y="2930"/>
                  <a:pt x="703812" y="-14620"/>
                  <a:pt x="725979" y="36180"/>
                </a:cubicBezTo>
                <a:cubicBezTo>
                  <a:pt x="748146" y="86980"/>
                  <a:pt x="772161" y="151635"/>
                  <a:pt x="803564" y="307730"/>
                </a:cubicBezTo>
                <a:cubicBezTo>
                  <a:pt x="834967" y="463825"/>
                  <a:pt x="874683" y="718286"/>
                  <a:pt x="914400" y="972748"/>
                </a:cubicBezTo>
              </a:path>
            </a:pathLst>
          </a:custGeom>
          <a:noFill/>
          <a:ln w="254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Connector: Curved 23">
            <a:extLst>
              <a:ext uri="{FF2B5EF4-FFF2-40B4-BE49-F238E27FC236}">
                <a16:creationId xmlns:a16="http://schemas.microsoft.com/office/drawing/2014/main" id="{A2F25CBC-9992-49C9-8F9F-0D2B49DAC234}"/>
              </a:ext>
            </a:extLst>
          </p:cNvPr>
          <p:cNvCxnSpPr>
            <a:cxnSpLocks/>
          </p:cNvCxnSpPr>
          <p:nvPr/>
        </p:nvCxnSpPr>
        <p:spPr>
          <a:xfrm rot="16200000" flipH="1">
            <a:off x="2416444" y="3183653"/>
            <a:ext cx="768629" cy="292444"/>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AE52D54-6AA0-4592-9816-C020D0C27AEF}"/>
              </a:ext>
            </a:extLst>
          </p:cNvPr>
          <p:cNvSpPr txBox="1"/>
          <p:nvPr/>
        </p:nvSpPr>
        <p:spPr>
          <a:xfrm>
            <a:off x="2069319" y="2257728"/>
            <a:ext cx="1473132" cy="584775"/>
          </a:xfrm>
          <a:prstGeom prst="rect">
            <a:avLst/>
          </a:prstGeom>
          <a:noFill/>
        </p:spPr>
        <p:txBody>
          <a:bodyPr wrap="square" rtlCol="0">
            <a:spAutoFit/>
          </a:bodyPr>
          <a:lstStyle/>
          <a:p>
            <a:r>
              <a:rPr lang="en-US" sz="1600" dirty="0">
                <a:solidFill>
                  <a:srgbClr val="FF0000"/>
                </a:solidFill>
              </a:rPr>
              <a:t>reflects once</a:t>
            </a:r>
          </a:p>
          <a:p>
            <a:r>
              <a:rPr lang="en-US" sz="1600" dirty="0">
                <a:solidFill>
                  <a:srgbClr val="FF0000"/>
                </a:solidFill>
              </a:rPr>
              <a:t>(inverts once)</a:t>
            </a:r>
          </a:p>
        </p:txBody>
      </p:sp>
      <p:sp>
        <p:nvSpPr>
          <p:cNvPr id="26" name="TextBox 25">
            <a:extLst>
              <a:ext uri="{FF2B5EF4-FFF2-40B4-BE49-F238E27FC236}">
                <a16:creationId xmlns:a16="http://schemas.microsoft.com/office/drawing/2014/main" id="{590E63F1-06E0-40B3-A992-A323636766E9}"/>
              </a:ext>
            </a:extLst>
          </p:cNvPr>
          <p:cNvSpPr txBox="1"/>
          <p:nvPr/>
        </p:nvSpPr>
        <p:spPr>
          <a:xfrm>
            <a:off x="3433004" y="2179422"/>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twice)</a:t>
            </a:r>
          </a:p>
        </p:txBody>
      </p:sp>
      <p:cxnSp>
        <p:nvCxnSpPr>
          <p:cNvPr id="27" name="Connector: Curved 26">
            <a:extLst>
              <a:ext uri="{FF2B5EF4-FFF2-40B4-BE49-F238E27FC236}">
                <a16:creationId xmlns:a16="http://schemas.microsoft.com/office/drawing/2014/main" id="{902AAED5-992F-4F74-B0C5-A9CA6CADBA67}"/>
              </a:ext>
            </a:extLst>
          </p:cNvPr>
          <p:cNvCxnSpPr>
            <a:cxnSpLocks/>
          </p:cNvCxnSpPr>
          <p:nvPr/>
        </p:nvCxnSpPr>
        <p:spPr>
          <a:xfrm rot="5400000">
            <a:off x="3801925" y="3105068"/>
            <a:ext cx="752727" cy="270928"/>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0BC2823-9300-43D8-BFF0-6053E26B3E45}"/>
              </a:ext>
            </a:extLst>
          </p:cNvPr>
          <p:cNvCxnSpPr/>
          <p:nvPr/>
        </p:nvCxnSpPr>
        <p:spPr>
          <a:xfrm>
            <a:off x="1439518" y="3616896"/>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31" name="Straight Arrow Connector 30">
            <a:extLst>
              <a:ext uri="{FF2B5EF4-FFF2-40B4-BE49-F238E27FC236}">
                <a16:creationId xmlns:a16="http://schemas.microsoft.com/office/drawing/2014/main" id="{F7F348DF-4FE9-4538-B667-5083393FA543}"/>
              </a:ext>
            </a:extLst>
          </p:cNvPr>
          <p:cNvCxnSpPr/>
          <p:nvPr/>
        </p:nvCxnSpPr>
        <p:spPr>
          <a:xfrm>
            <a:off x="963829" y="3618940"/>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32" name="Straight Arrow Connector 31">
            <a:extLst>
              <a:ext uri="{FF2B5EF4-FFF2-40B4-BE49-F238E27FC236}">
                <a16:creationId xmlns:a16="http://schemas.microsoft.com/office/drawing/2014/main" id="{5194F534-007D-4B89-9CC9-AA041BB54890}"/>
              </a:ext>
            </a:extLst>
          </p:cNvPr>
          <p:cNvCxnSpPr>
            <a:cxnSpLocks/>
          </p:cNvCxnSpPr>
          <p:nvPr/>
        </p:nvCxnSpPr>
        <p:spPr>
          <a:xfrm flipH="1">
            <a:off x="1876494" y="6259700"/>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28" name="TextBox 27">
            <a:extLst>
              <a:ext uri="{FF2B5EF4-FFF2-40B4-BE49-F238E27FC236}">
                <a16:creationId xmlns:a16="http://schemas.microsoft.com/office/drawing/2014/main" id="{C3E7162D-8D4E-4377-9E41-AE999BEB728A}"/>
              </a:ext>
            </a:extLst>
          </p:cNvPr>
          <p:cNvSpPr txBox="1"/>
          <p:nvPr/>
        </p:nvSpPr>
        <p:spPr>
          <a:xfrm>
            <a:off x="567540" y="1437860"/>
            <a:ext cx="933269" cy="369332"/>
          </a:xfrm>
          <a:prstGeom prst="rect">
            <a:avLst/>
          </a:prstGeom>
          <a:noFill/>
        </p:spPr>
        <p:txBody>
          <a:bodyPr wrap="none" rtlCol="0">
            <a:spAutoFit/>
          </a:bodyPr>
          <a:lstStyle/>
          <a:p>
            <a:r>
              <a:rPr lang="en-US" dirty="0"/>
              <a:t>Still bad</a:t>
            </a:r>
          </a:p>
        </p:txBody>
      </p:sp>
      <p:sp>
        <p:nvSpPr>
          <p:cNvPr id="33" name="TextBox 32">
            <a:extLst>
              <a:ext uri="{FF2B5EF4-FFF2-40B4-BE49-F238E27FC236}">
                <a16:creationId xmlns:a16="http://schemas.microsoft.com/office/drawing/2014/main" id="{0565EA30-8A4A-4BF7-8F32-4777C00F81E4}"/>
              </a:ext>
            </a:extLst>
          </p:cNvPr>
          <p:cNvSpPr txBox="1"/>
          <p:nvPr/>
        </p:nvSpPr>
        <p:spPr>
          <a:xfrm>
            <a:off x="6512575" y="1476230"/>
            <a:ext cx="1358192" cy="369332"/>
          </a:xfrm>
          <a:prstGeom prst="rect">
            <a:avLst/>
          </a:prstGeom>
          <a:noFill/>
        </p:spPr>
        <p:txBody>
          <a:bodyPr wrap="none" rtlCol="0">
            <a:spAutoFit/>
          </a:bodyPr>
          <a:lstStyle/>
          <a:p>
            <a:r>
              <a:rPr lang="en-US" dirty="0"/>
              <a:t>Yep, still bad</a:t>
            </a:r>
          </a:p>
        </p:txBody>
      </p:sp>
      <p:sp>
        <p:nvSpPr>
          <p:cNvPr id="44" name="Title 1">
            <a:extLst>
              <a:ext uri="{FF2B5EF4-FFF2-40B4-BE49-F238E27FC236}">
                <a16:creationId xmlns:a16="http://schemas.microsoft.com/office/drawing/2014/main" id="{8868BAB1-1535-4EE4-A0B3-DE5F3C18D995}"/>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4" name="Object 33">
            <a:extLst>
              <a:ext uri="{FF2B5EF4-FFF2-40B4-BE49-F238E27FC236}">
                <a16:creationId xmlns:a16="http://schemas.microsoft.com/office/drawing/2014/main" id="{F3592906-D115-4CB3-8AA3-FC3919E18AC0}"/>
              </a:ext>
            </a:extLst>
          </p:cNvPr>
          <p:cNvGraphicFramePr>
            <a:graphicFrameLocks noChangeAspect="1"/>
          </p:cNvGraphicFramePr>
          <p:nvPr>
            <p:extLst>
              <p:ext uri="{D42A27DB-BD31-4B8C-83A1-F6EECF244321}">
                <p14:modId xmlns:p14="http://schemas.microsoft.com/office/powerpoint/2010/main" val="3217330531"/>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6" imgW="4054191" imgH="1798095" progId="Paint.Picture">
                  <p:embed/>
                </p:oleObj>
              </mc:Choice>
              <mc:Fallback>
                <p:oleObj name="Bitmap Image" r:id="rId6"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Tree>
    <p:extLst>
      <p:ext uri="{BB962C8B-B14F-4D97-AF65-F5344CB8AC3E}">
        <p14:creationId xmlns:p14="http://schemas.microsoft.com/office/powerpoint/2010/main" val="100230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250"/>
                                  </p:stCondLst>
                                  <p:childTnLst>
                                    <p:set>
                                      <p:cBhvr>
                                        <p:cTn id="90" dur="1" fill="hold">
                                          <p:stCondLst>
                                            <p:cond delay="0"/>
                                          </p:stCondLst>
                                        </p:cTn>
                                        <p:tgtEl>
                                          <p:spTgt spid="11"/>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2"/>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7"/>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13"/>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4"/>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8"/>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17"/>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0" grpId="0"/>
      <p:bldP spid="12" grpId="0"/>
      <p:bldP spid="14" grpId="0"/>
      <p:bldP spid="20" grpId="0" animBg="1"/>
      <p:bldP spid="21" grpId="0" animBg="1"/>
      <p:bldP spid="22" grpId="0" animBg="1"/>
      <p:bldP spid="23" grpId="0" animBg="1"/>
      <p:bldP spid="25" grpId="0"/>
      <p:bldP spid="26" grpId="0"/>
      <p:bldP spid="28" grpId="0"/>
      <p:bldP spid="3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Object 37">
            <a:extLst>
              <a:ext uri="{FF2B5EF4-FFF2-40B4-BE49-F238E27FC236}">
                <a16:creationId xmlns:a16="http://schemas.microsoft.com/office/drawing/2014/main" id="{617D08CC-D5DB-4FF9-B54F-DEF833B9E919}"/>
              </a:ext>
            </a:extLst>
          </p:cNvPr>
          <p:cNvGraphicFramePr>
            <a:graphicFrameLocks noChangeAspect="1"/>
          </p:cNvGraphicFramePr>
          <p:nvPr>
            <p:extLst>
              <p:ext uri="{D42A27DB-BD31-4B8C-83A1-F6EECF244321}">
                <p14:modId xmlns:p14="http://schemas.microsoft.com/office/powerpoint/2010/main" val="736734765"/>
              </p:ext>
            </p:extLst>
          </p:nvPr>
        </p:nvGraphicFramePr>
        <p:xfrm>
          <a:off x="7213567" y="2622160"/>
          <a:ext cx="4748213" cy="4013200"/>
        </p:xfrm>
        <a:graphic>
          <a:graphicData uri="http://schemas.openxmlformats.org/presentationml/2006/ole">
            <mc:AlternateContent xmlns:mc="http://schemas.openxmlformats.org/markup-compatibility/2006">
              <mc:Choice xmlns:v="urn:schemas-microsoft-com:vml" Requires="v">
                <p:oleObj name="Bitmap Image" r:id="rId2" imgW="2659320" imgH="3520440" progId="Paint.Picture">
                  <p:embed/>
                </p:oleObj>
              </mc:Choice>
              <mc:Fallback>
                <p:oleObj name="Bitmap Image" r:id="rId2" imgW="2659320" imgH="3520440" progId="Paint.Picture">
                  <p:embed/>
                  <p:pic>
                    <p:nvPicPr>
                      <p:cNvPr id="35" name="Object 34">
                        <a:extLst>
                          <a:ext uri="{FF2B5EF4-FFF2-40B4-BE49-F238E27FC236}">
                            <a16:creationId xmlns:a16="http://schemas.microsoft.com/office/drawing/2014/main" id="{21EA3378-8098-463E-8ABB-9DC7A4A2C077}"/>
                          </a:ext>
                        </a:extLst>
                      </p:cNvPr>
                      <p:cNvPicPr>
                        <a:picLocks noChangeAspect="1" noChangeArrowheads="1"/>
                      </p:cNvPicPr>
                      <p:nvPr/>
                    </p:nvPicPr>
                    <p:blipFill>
                      <a:blip r:embed="rId3"/>
                      <a:srcRect/>
                      <a:stretch>
                        <a:fillRect/>
                      </a:stretch>
                    </p:blipFill>
                    <p:spPr bwMode="auto">
                      <a:xfrm>
                        <a:off x="7213567" y="2622160"/>
                        <a:ext cx="4748213" cy="4013200"/>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2CADD47E-8E5C-4B7B-B452-EA5C7D8FD427}"/>
              </a:ext>
            </a:extLst>
          </p:cNvPr>
          <p:cNvGraphicFramePr>
            <a:graphicFrameLocks noChangeAspect="1"/>
          </p:cNvGraphicFramePr>
          <p:nvPr>
            <p:extLst>
              <p:ext uri="{D42A27DB-BD31-4B8C-83A1-F6EECF244321}">
                <p14:modId xmlns:p14="http://schemas.microsoft.com/office/powerpoint/2010/main" val="1622304941"/>
              </p:ext>
            </p:extLst>
          </p:nvPr>
        </p:nvGraphicFramePr>
        <p:xfrm>
          <a:off x="82983" y="2480484"/>
          <a:ext cx="3581570" cy="2574925"/>
        </p:xfrm>
        <a:graphic>
          <a:graphicData uri="http://schemas.openxmlformats.org/presentationml/2006/ole">
            <mc:AlternateContent xmlns:mc="http://schemas.openxmlformats.org/markup-compatibility/2006">
              <mc:Choice xmlns:v="urn:schemas-microsoft-com:vml" Requires="v">
                <p:oleObj name="Bitmap Image" r:id="rId4" imgW="3238560" imgH="2575440" progId="Paint.Picture">
                  <p:embed/>
                </p:oleObj>
              </mc:Choice>
              <mc:Fallback>
                <p:oleObj name="Bitmap Image" r:id="rId4" imgW="3238560" imgH="2575440" progId="Paint.Picture">
                  <p:embed/>
                  <p:pic>
                    <p:nvPicPr>
                      <p:cNvPr id="0" name="Object 3"/>
                      <p:cNvPicPr>
                        <a:picLocks noChangeAspect="1" noChangeArrowheads="1"/>
                      </p:cNvPicPr>
                      <p:nvPr/>
                    </p:nvPicPr>
                    <p:blipFill>
                      <a:blip r:embed="rId5"/>
                      <a:srcRect/>
                      <a:stretch>
                        <a:fillRect/>
                      </a:stretch>
                    </p:blipFill>
                    <p:spPr bwMode="auto">
                      <a:xfrm>
                        <a:off x="82983" y="2480484"/>
                        <a:ext cx="3581570" cy="2574925"/>
                      </a:xfrm>
                      <a:prstGeom prst="rect">
                        <a:avLst/>
                      </a:prstGeom>
                      <a:noFill/>
                    </p:spPr>
                  </p:pic>
                </p:oleObj>
              </mc:Fallback>
            </mc:AlternateContent>
          </a:graphicData>
        </a:graphic>
      </p:graphicFrame>
      <p:cxnSp>
        <p:nvCxnSpPr>
          <p:cNvPr id="3" name="Straight Arrow Connector 2">
            <a:extLst>
              <a:ext uri="{FF2B5EF4-FFF2-40B4-BE49-F238E27FC236}">
                <a16:creationId xmlns:a16="http://schemas.microsoft.com/office/drawing/2014/main" id="{BEE90147-55E1-47AC-9D76-FD3924114F0C}"/>
              </a:ext>
            </a:extLst>
          </p:cNvPr>
          <p:cNvCxnSpPr>
            <a:cxnSpLocks/>
          </p:cNvCxnSpPr>
          <p:nvPr/>
        </p:nvCxnSpPr>
        <p:spPr>
          <a:xfrm flipH="1">
            <a:off x="1820863" y="2667000"/>
            <a:ext cx="254163" cy="58724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50CC039A-BE8B-419F-A896-DE6F247A71EC}"/>
              </a:ext>
            </a:extLst>
          </p:cNvPr>
          <p:cNvCxnSpPr>
            <a:cxnSpLocks/>
          </p:cNvCxnSpPr>
          <p:nvPr/>
        </p:nvCxnSpPr>
        <p:spPr>
          <a:xfrm flipH="1">
            <a:off x="2747677" y="2667000"/>
            <a:ext cx="233648" cy="53962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936B8B1-470B-4455-9A69-CB2E8BED085B}"/>
              </a:ext>
            </a:extLst>
          </p:cNvPr>
          <p:cNvSpPr txBox="1"/>
          <p:nvPr/>
        </p:nvSpPr>
        <p:spPr>
          <a:xfrm>
            <a:off x="1362855" y="2173719"/>
            <a:ext cx="1203278" cy="338554"/>
          </a:xfrm>
          <a:prstGeom prst="rect">
            <a:avLst/>
          </a:prstGeom>
          <a:noFill/>
        </p:spPr>
        <p:txBody>
          <a:bodyPr wrap="none" rtlCol="0">
            <a:spAutoFit/>
          </a:bodyPr>
          <a:lstStyle/>
          <a:p>
            <a:r>
              <a:rPr lang="en-US" sz="1600" dirty="0"/>
              <a:t>no inversion</a:t>
            </a:r>
            <a:endParaRPr lang="en-US" dirty="0"/>
          </a:p>
        </p:txBody>
      </p:sp>
      <p:sp>
        <p:nvSpPr>
          <p:cNvPr id="6" name="TextBox 5">
            <a:extLst>
              <a:ext uri="{FF2B5EF4-FFF2-40B4-BE49-F238E27FC236}">
                <a16:creationId xmlns:a16="http://schemas.microsoft.com/office/drawing/2014/main" id="{B5AD607B-38F9-49B6-932D-8619281DCFC3}"/>
              </a:ext>
            </a:extLst>
          </p:cNvPr>
          <p:cNvSpPr txBox="1"/>
          <p:nvPr/>
        </p:nvSpPr>
        <p:spPr>
          <a:xfrm>
            <a:off x="2645150" y="2199384"/>
            <a:ext cx="1203278" cy="338554"/>
          </a:xfrm>
          <a:prstGeom prst="rect">
            <a:avLst/>
          </a:prstGeom>
          <a:noFill/>
        </p:spPr>
        <p:txBody>
          <a:bodyPr wrap="none" rtlCol="0">
            <a:spAutoFit/>
          </a:bodyPr>
          <a:lstStyle/>
          <a:p>
            <a:r>
              <a:rPr lang="en-US" sz="1600" dirty="0"/>
              <a:t>no inversion</a:t>
            </a:r>
            <a:endParaRPr lang="en-US" dirty="0"/>
          </a:p>
        </p:txBody>
      </p:sp>
      <p:sp>
        <p:nvSpPr>
          <p:cNvPr id="7" name="Freeform: Shape 6">
            <a:extLst>
              <a:ext uri="{FF2B5EF4-FFF2-40B4-BE49-F238E27FC236}">
                <a16:creationId xmlns:a16="http://schemas.microsoft.com/office/drawing/2014/main" id="{BAC55A55-5788-4905-BD77-2B580DFD7726}"/>
              </a:ext>
            </a:extLst>
          </p:cNvPr>
          <p:cNvSpPr/>
          <p:nvPr/>
        </p:nvSpPr>
        <p:spPr>
          <a:xfrm>
            <a:off x="2479259" y="3226703"/>
            <a:ext cx="502066" cy="983974"/>
          </a:xfrm>
          <a:custGeom>
            <a:avLst/>
            <a:gdLst>
              <a:gd name="connsiteX0" fmla="*/ 79651 w 502066"/>
              <a:gd name="connsiteY0" fmla="*/ 0 h 983974"/>
              <a:gd name="connsiteX1" fmla="*/ 49834 w 502066"/>
              <a:gd name="connsiteY1" fmla="*/ 109330 h 983974"/>
              <a:gd name="connsiteX2" fmla="*/ 10077 w 502066"/>
              <a:gd name="connsiteY2" fmla="*/ 188843 h 983974"/>
              <a:gd name="connsiteX3" fmla="*/ 20017 w 502066"/>
              <a:gd name="connsiteY3" fmla="*/ 755374 h 983974"/>
              <a:gd name="connsiteX4" fmla="*/ 29956 w 502066"/>
              <a:gd name="connsiteY4" fmla="*/ 844826 h 983974"/>
              <a:gd name="connsiteX5" fmla="*/ 39895 w 502066"/>
              <a:gd name="connsiteY5" fmla="*/ 874643 h 983974"/>
              <a:gd name="connsiteX6" fmla="*/ 69712 w 502066"/>
              <a:gd name="connsiteY6" fmla="*/ 894522 h 983974"/>
              <a:gd name="connsiteX7" fmla="*/ 119408 w 502066"/>
              <a:gd name="connsiteY7" fmla="*/ 934278 h 983974"/>
              <a:gd name="connsiteX8" fmla="*/ 159164 w 502066"/>
              <a:gd name="connsiteY8" fmla="*/ 964095 h 983974"/>
              <a:gd name="connsiteX9" fmla="*/ 238677 w 502066"/>
              <a:gd name="connsiteY9" fmla="*/ 983974 h 983974"/>
              <a:gd name="connsiteX10" fmla="*/ 417582 w 502066"/>
              <a:gd name="connsiteY10" fmla="*/ 974035 h 983974"/>
              <a:gd name="connsiteX11" fmla="*/ 437460 w 502066"/>
              <a:gd name="connsiteY11" fmla="*/ 954156 h 983974"/>
              <a:gd name="connsiteX12" fmla="*/ 457338 w 502066"/>
              <a:gd name="connsiteY12" fmla="*/ 884582 h 983974"/>
              <a:gd name="connsiteX13" fmla="*/ 477217 w 502066"/>
              <a:gd name="connsiteY13" fmla="*/ 844826 h 983974"/>
              <a:gd name="connsiteX14" fmla="*/ 477217 w 502066"/>
              <a:gd name="connsiteY14" fmla="*/ 337930 h 983974"/>
              <a:gd name="connsiteX15" fmla="*/ 417582 w 502066"/>
              <a:gd name="connsiteY15" fmla="*/ 218661 h 983974"/>
              <a:gd name="connsiteX16" fmla="*/ 357947 w 502066"/>
              <a:gd name="connsiteY16" fmla="*/ 139148 h 983974"/>
              <a:gd name="connsiteX17" fmla="*/ 308251 w 502066"/>
              <a:gd name="connsiteY17" fmla="*/ 79513 h 983974"/>
              <a:gd name="connsiteX18" fmla="*/ 278434 w 502066"/>
              <a:gd name="connsiteY18" fmla="*/ 69574 h 983974"/>
              <a:gd name="connsiteX19" fmla="*/ 268495 w 502066"/>
              <a:gd name="connsiteY19" fmla="*/ 39756 h 983974"/>
              <a:gd name="connsiteX20" fmla="*/ 238677 w 502066"/>
              <a:gd name="connsiteY20" fmla="*/ 29817 h 983974"/>
              <a:gd name="connsiteX21" fmla="*/ 179043 w 502066"/>
              <a:gd name="connsiteY21" fmla="*/ 19878 h 983974"/>
              <a:gd name="connsiteX22" fmla="*/ 79651 w 502066"/>
              <a:gd name="connsiteY22" fmla="*/ 59635 h 983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02066" h="983974">
                <a:moveTo>
                  <a:pt x="79651" y="0"/>
                </a:moveTo>
                <a:cubicBezTo>
                  <a:pt x="58111" y="172322"/>
                  <a:pt x="89054" y="21084"/>
                  <a:pt x="49834" y="109330"/>
                </a:cubicBezTo>
                <a:cubicBezTo>
                  <a:pt x="13288" y="191559"/>
                  <a:pt x="50902" y="148020"/>
                  <a:pt x="10077" y="188843"/>
                </a:cubicBezTo>
                <a:cubicBezTo>
                  <a:pt x="-1772" y="544329"/>
                  <a:pt x="-8181" y="417008"/>
                  <a:pt x="20017" y="755374"/>
                </a:cubicBezTo>
                <a:cubicBezTo>
                  <a:pt x="22508" y="785271"/>
                  <a:pt x="25024" y="815233"/>
                  <a:pt x="29956" y="844826"/>
                </a:cubicBezTo>
                <a:cubicBezTo>
                  <a:pt x="31678" y="855160"/>
                  <a:pt x="33350" y="866462"/>
                  <a:pt x="39895" y="874643"/>
                </a:cubicBezTo>
                <a:cubicBezTo>
                  <a:pt x="47357" y="883971"/>
                  <a:pt x="59773" y="887896"/>
                  <a:pt x="69712" y="894522"/>
                </a:cubicBezTo>
                <a:cubicBezTo>
                  <a:pt x="107432" y="951101"/>
                  <a:pt x="67706" y="904735"/>
                  <a:pt x="119408" y="934278"/>
                </a:cubicBezTo>
                <a:cubicBezTo>
                  <a:pt x="133790" y="942496"/>
                  <a:pt x="143873" y="957724"/>
                  <a:pt x="159164" y="964095"/>
                </a:cubicBezTo>
                <a:cubicBezTo>
                  <a:pt x="184383" y="974603"/>
                  <a:pt x="238677" y="983974"/>
                  <a:pt x="238677" y="983974"/>
                </a:cubicBezTo>
                <a:cubicBezTo>
                  <a:pt x="298312" y="980661"/>
                  <a:pt x="358516" y="982895"/>
                  <a:pt x="417582" y="974035"/>
                </a:cubicBezTo>
                <a:cubicBezTo>
                  <a:pt x="426849" y="972645"/>
                  <a:pt x="432639" y="962191"/>
                  <a:pt x="437460" y="954156"/>
                </a:cubicBezTo>
                <a:cubicBezTo>
                  <a:pt x="445470" y="940805"/>
                  <a:pt x="453005" y="896136"/>
                  <a:pt x="457338" y="884582"/>
                </a:cubicBezTo>
                <a:cubicBezTo>
                  <a:pt x="462540" y="870709"/>
                  <a:pt x="470591" y="858078"/>
                  <a:pt x="477217" y="844826"/>
                </a:cubicBezTo>
                <a:cubicBezTo>
                  <a:pt x="515086" y="655477"/>
                  <a:pt x="505250" y="723382"/>
                  <a:pt x="477217" y="337930"/>
                </a:cubicBezTo>
                <a:cubicBezTo>
                  <a:pt x="471843" y="264032"/>
                  <a:pt x="456704" y="257783"/>
                  <a:pt x="417582" y="218661"/>
                </a:cubicBezTo>
                <a:cubicBezTo>
                  <a:pt x="395127" y="151293"/>
                  <a:pt x="426474" y="230519"/>
                  <a:pt x="357947" y="139148"/>
                </a:cubicBezTo>
                <a:cubicBezTo>
                  <a:pt x="352965" y="132506"/>
                  <a:pt x="322614" y="88131"/>
                  <a:pt x="308251" y="79513"/>
                </a:cubicBezTo>
                <a:cubicBezTo>
                  <a:pt x="299267" y="74123"/>
                  <a:pt x="288373" y="72887"/>
                  <a:pt x="278434" y="69574"/>
                </a:cubicBezTo>
                <a:cubicBezTo>
                  <a:pt x="275121" y="59635"/>
                  <a:pt x="275903" y="47164"/>
                  <a:pt x="268495" y="39756"/>
                </a:cubicBezTo>
                <a:cubicBezTo>
                  <a:pt x="261087" y="32348"/>
                  <a:pt x="248904" y="32090"/>
                  <a:pt x="238677" y="29817"/>
                </a:cubicBezTo>
                <a:cubicBezTo>
                  <a:pt x="219005" y="25445"/>
                  <a:pt x="198921" y="23191"/>
                  <a:pt x="179043" y="19878"/>
                </a:cubicBezTo>
                <a:cubicBezTo>
                  <a:pt x="69761" y="30806"/>
                  <a:pt x="79651" y="-3479"/>
                  <a:pt x="79651" y="59635"/>
                </a:cubicBezTo>
              </a:path>
            </a:pathLst>
          </a:cu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8" name="Freeform: Shape 7">
            <a:extLst>
              <a:ext uri="{FF2B5EF4-FFF2-40B4-BE49-F238E27FC236}">
                <a16:creationId xmlns:a16="http://schemas.microsoft.com/office/drawing/2014/main" id="{FFD3C252-E4BC-406F-8AB2-A9C5E87134D3}"/>
              </a:ext>
            </a:extLst>
          </p:cNvPr>
          <p:cNvSpPr/>
          <p:nvPr/>
        </p:nvSpPr>
        <p:spPr>
          <a:xfrm>
            <a:off x="668760" y="3236074"/>
            <a:ext cx="228600" cy="837789"/>
          </a:xfrm>
          <a:custGeom>
            <a:avLst/>
            <a:gdLst>
              <a:gd name="connsiteX0" fmla="*/ 79513 w 228600"/>
              <a:gd name="connsiteY0" fmla="*/ 0 h 837789"/>
              <a:gd name="connsiteX1" fmla="*/ 29818 w 228600"/>
              <a:gd name="connsiteY1" fmla="*/ 19878 h 837789"/>
              <a:gd name="connsiteX2" fmla="*/ 9939 w 228600"/>
              <a:gd name="connsiteY2" fmla="*/ 39756 h 837789"/>
              <a:gd name="connsiteX3" fmla="*/ 0 w 228600"/>
              <a:gd name="connsiteY3" fmla="*/ 397565 h 837789"/>
              <a:gd name="connsiteX4" fmla="*/ 19879 w 228600"/>
              <a:gd name="connsiteY4" fmla="*/ 745434 h 837789"/>
              <a:gd name="connsiteX5" fmla="*/ 29818 w 228600"/>
              <a:gd name="connsiteY5" fmla="*/ 785191 h 837789"/>
              <a:gd name="connsiteX6" fmla="*/ 69574 w 228600"/>
              <a:gd name="connsiteY6" fmla="*/ 805069 h 837789"/>
              <a:gd name="connsiteX7" fmla="*/ 79513 w 228600"/>
              <a:gd name="connsiteY7" fmla="*/ 834886 h 837789"/>
              <a:gd name="connsiteX8" fmla="*/ 159026 w 228600"/>
              <a:gd name="connsiteY8" fmla="*/ 795130 h 837789"/>
              <a:gd name="connsiteX9" fmla="*/ 168966 w 228600"/>
              <a:gd name="connsiteY9" fmla="*/ 765313 h 837789"/>
              <a:gd name="connsiteX10" fmla="*/ 178905 w 228600"/>
              <a:gd name="connsiteY10" fmla="*/ 725556 h 837789"/>
              <a:gd name="connsiteX11" fmla="*/ 228600 w 228600"/>
              <a:gd name="connsiteY11" fmla="*/ 606286 h 837789"/>
              <a:gd name="connsiteX12" fmla="*/ 218661 w 228600"/>
              <a:gd name="connsiteY12" fmla="*/ 357808 h 837789"/>
              <a:gd name="connsiteX13" fmla="*/ 208722 w 228600"/>
              <a:gd name="connsiteY13" fmla="*/ 318052 h 837789"/>
              <a:gd name="connsiteX14" fmla="*/ 188844 w 228600"/>
              <a:gd name="connsiteY14" fmla="*/ 288234 h 837789"/>
              <a:gd name="connsiteX15" fmla="*/ 139148 w 228600"/>
              <a:gd name="connsiteY15" fmla="*/ 238539 h 837789"/>
              <a:gd name="connsiteX16" fmla="*/ 129209 w 228600"/>
              <a:gd name="connsiteY16" fmla="*/ 198782 h 837789"/>
              <a:gd name="connsiteX17" fmla="*/ 99392 w 228600"/>
              <a:gd name="connsiteY17" fmla="*/ 69573 h 837789"/>
              <a:gd name="connsiteX18" fmla="*/ 69574 w 228600"/>
              <a:gd name="connsiteY18" fmla="*/ 59634 h 837789"/>
              <a:gd name="connsiteX19" fmla="*/ 49696 w 228600"/>
              <a:gd name="connsiteY19" fmla="*/ 49695 h 837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600" h="837789">
                <a:moveTo>
                  <a:pt x="79513" y="0"/>
                </a:moveTo>
                <a:cubicBezTo>
                  <a:pt x="62948" y="6626"/>
                  <a:pt x="45308" y="11026"/>
                  <a:pt x="29818" y="19878"/>
                </a:cubicBezTo>
                <a:cubicBezTo>
                  <a:pt x="21682" y="24527"/>
                  <a:pt x="10677" y="30414"/>
                  <a:pt x="9939" y="39756"/>
                </a:cubicBezTo>
                <a:cubicBezTo>
                  <a:pt x="548" y="158702"/>
                  <a:pt x="3313" y="278295"/>
                  <a:pt x="0" y="397565"/>
                </a:cubicBezTo>
                <a:cubicBezTo>
                  <a:pt x="6626" y="513521"/>
                  <a:pt x="10971" y="629631"/>
                  <a:pt x="19879" y="745434"/>
                </a:cubicBezTo>
                <a:cubicBezTo>
                  <a:pt x="20927" y="759054"/>
                  <a:pt x="21073" y="774697"/>
                  <a:pt x="29818" y="785191"/>
                </a:cubicBezTo>
                <a:cubicBezTo>
                  <a:pt x="39303" y="796573"/>
                  <a:pt x="56322" y="798443"/>
                  <a:pt x="69574" y="805069"/>
                </a:cubicBezTo>
                <a:cubicBezTo>
                  <a:pt x="72887" y="815008"/>
                  <a:pt x="69574" y="831573"/>
                  <a:pt x="79513" y="834886"/>
                </a:cubicBezTo>
                <a:cubicBezTo>
                  <a:pt x="117601" y="847582"/>
                  <a:pt x="138390" y="815766"/>
                  <a:pt x="159026" y="795130"/>
                </a:cubicBezTo>
                <a:cubicBezTo>
                  <a:pt x="162339" y="785191"/>
                  <a:pt x="166088" y="775387"/>
                  <a:pt x="168966" y="765313"/>
                </a:cubicBezTo>
                <a:cubicBezTo>
                  <a:pt x="172719" y="752178"/>
                  <a:pt x="173651" y="738165"/>
                  <a:pt x="178905" y="725556"/>
                </a:cubicBezTo>
                <a:cubicBezTo>
                  <a:pt x="236236" y="587959"/>
                  <a:pt x="206188" y="695934"/>
                  <a:pt x="228600" y="606286"/>
                </a:cubicBezTo>
                <a:cubicBezTo>
                  <a:pt x="225287" y="523460"/>
                  <a:pt x="224364" y="440504"/>
                  <a:pt x="218661" y="357808"/>
                </a:cubicBezTo>
                <a:cubicBezTo>
                  <a:pt x="217721" y="344181"/>
                  <a:pt x="214103" y="330607"/>
                  <a:pt x="208722" y="318052"/>
                </a:cubicBezTo>
                <a:cubicBezTo>
                  <a:pt x="204017" y="307072"/>
                  <a:pt x="195470" y="298173"/>
                  <a:pt x="188844" y="288234"/>
                </a:cubicBezTo>
                <a:cubicBezTo>
                  <a:pt x="162340" y="182217"/>
                  <a:pt x="205409" y="304800"/>
                  <a:pt x="139148" y="238539"/>
                </a:cubicBezTo>
                <a:cubicBezTo>
                  <a:pt x="129489" y="228880"/>
                  <a:pt x="132522" y="212034"/>
                  <a:pt x="129209" y="198782"/>
                </a:cubicBezTo>
                <a:cubicBezTo>
                  <a:pt x="126214" y="168835"/>
                  <a:pt x="134821" y="97916"/>
                  <a:pt x="99392" y="69573"/>
                </a:cubicBezTo>
                <a:cubicBezTo>
                  <a:pt x="91211" y="63028"/>
                  <a:pt x="79302" y="63525"/>
                  <a:pt x="69574" y="59634"/>
                </a:cubicBezTo>
                <a:cubicBezTo>
                  <a:pt x="62696" y="56883"/>
                  <a:pt x="56322" y="53008"/>
                  <a:pt x="49696" y="49695"/>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6C6FEBA1-6816-48B5-BE3C-45CB34742FCE}"/>
              </a:ext>
            </a:extLst>
          </p:cNvPr>
          <p:cNvCxnSpPr>
            <a:cxnSpLocks/>
          </p:cNvCxnSpPr>
          <p:nvPr/>
        </p:nvCxnSpPr>
        <p:spPr>
          <a:xfrm flipH="1">
            <a:off x="1820862" y="4258302"/>
            <a:ext cx="834993" cy="179007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014ABA7-5A2A-49B7-ABDD-37747F56FED5}"/>
              </a:ext>
            </a:extLst>
          </p:cNvPr>
          <p:cNvCxnSpPr>
            <a:cxnSpLocks/>
          </p:cNvCxnSpPr>
          <p:nvPr/>
        </p:nvCxnSpPr>
        <p:spPr>
          <a:xfrm>
            <a:off x="789273" y="4337992"/>
            <a:ext cx="1031589" cy="1710383"/>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90AD3EF-F843-4EF6-82EF-A41AA5FA0CC6}"/>
              </a:ext>
            </a:extLst>
          </p:cNvPr>
          <p:cNvSpPr txBox="1"/>
          <p:nvPr/>
        </p:nvSpPr>
        <p:spPr>
          <a:xfrm>
            <a:off x="564516" y="6059464"/>
            <a:ext cx="3021020" cy="338554"/>
          </a:xfrm>
          <a:prstGeom prst="rect">
            <a:avLst/>
          </a:prstGeom>
          <a:noFill/>
        </p:spPr>
        <p:txBody>
          <a:bodyPr wrap="none" rtlCol="0">
            <a:spAutoFit/>
          </a:bodyPr>
          <a:lstStyle/>
          <a:p>
            <a:r>
              <a:rPr lang="en-US" sz="1600" dirty="0"/>
              <a:t>need to be in phase for resonance</a:t>
            </a:r>
          </a:p>
        </p:txBody>
      </p:sp>
      <p:sp>
        <p:nvSpPr>
          <p:cNvPr id="12" name="Rectangle 11">
            <a:extLst>
              <a:ext uri="{FF2B5EF4-FFF2-40B4-BE49-F238E27FC236}">
                <a16:creationId xmlns:a16="http://schemas.microsoft.com/office/drawing/2014/main" id="{967334C8-4B21-47E6-BCBE-0579DBB10494}"/>
              </a:ext>
            </a:extLst>
          </p:cNvPr>
          <p:cNvSpPr/>
          <p:nvPr/>
        </p:nvSpPr>
        <p:spPr>
          <a:xfrm>
            <a:off x="1728231" y="941447"/>
            <a:ext cx="9892537" cy="830997"/>
          </a:xfrm>
          <a:prstGeom prst="rect">
            <a:avLst/>
          </a:prstGeom>
        </p:spPr>
        <p:txBody>
          <a:bodyPr wrap="square">
            <a:spAutoFit/>
          </a:bodyPr>
          <a:lstStyle/>
          <a:p>
            <a:r>
              <a:rPr lang="en-US" sz="1600" dirty="0"/>
              <a:t>That’s one resonance, but now let’s analyze stuff in more generality.   Say we have a flute of length, L.  Which wavelengths will resonate?  Again, if we look back through the previous illustration, we’ll see that we’ll get resonance automatically, if the 2</a:t>
            </a:r>
            <a:r>
              <a:rPr lang="en-US" sz="1600" baseline="30000" dirty="0"/>
              <a:t>nd</a:t>
            </a:r>
            <a:r>
              <a:rPr lang="en-US" sz="1600" dirty="0"/>
              <a:t> reflected wave is in phase with the original incident wave.  So we need,</a:t>
            </a:r>
          </a:p>
        </p:txBody>
      </p:sp>
      <p:graphicFrame>
        <p:nvGraphicFramePr>
          <p:cNvPr id="13" name="Object 12">
            <a:extLst>
              <a:ext uri="{FF2B5EF4-FFF2-40B4-BE49-F238E27FC236}">
                <a16:creationId xmlns:a16="http://schemas.microsoft.com/office/drawing/2014/main" id="{F6104AC7-1602-45E6-8B5E-FC4F3257E69A}"/>
              </a:ext>
            </a:extLst>
          </p:cNvPr>
          <p:cNvGraphicFramePr>
            <a:graphicFrameLocks noChangeAspect="1"/>
          </p:cNvGraphicFramePr>
          <p:nvPr>
            <p:extLst>
              <p:ext uri="{D42A27DB-BD31-4B8C-83A1-F6EECF244321}">
                <p14:modId xmlns:p14="http://schemas.microsoft.com/office/powerpoint/2010/main" val="2788908305"/>
              </p:ext>
            </p:extLst>
          </p:nvPr>
        </p:nvGraphicFramePr>
        <p:xfrm>
          <a:off x="4126391" y="2161719"/>
          <a:ext cx="3353599" cy="341768"/>
        </p:xfrm>
        <a:graphic>
          <a:graphicData uri="http://schemas.openxmlformats.org/presentationml/2006/ole">
            <mc:AlternateContent xmlns:mc="http://schemas.openxmlformats.org/markup-compatibility/2006">
              <mc:Choice xmlns:v="urn:schemas-microsoft-com:vml" Requires="v">
                <p:oleObj name="Equation" r:id="rId6" imgW="1993680" imgH="203040" progId="Equation.DSMT4">
                  <p:embed/>
                </p:oleObj>
              </mc:Choice>
              <mc:Fallback>
                <p:oleObj name="Equation" r:id="rId6" imgW="1993680" imgH="203040" progId="Equation.DSMT4">
                  <p:embed/>
                  <p:pic>
                    <p:nvPicPr>
                      <p:cNvPr id="31" name="Object 30">
                        <a:extLst>
                          <a:ext uri="{FF2B5EF4-FFF2-40B4-BE49-F238E27FC236}">
                            <a16:creationId xmlns:a16="http://schemas.microsoft.com/office/drawing/2014/main" id="{76AFCB4D-DE38-43B2-844F-170D655DA3C1}"/>
                          </a:ext>
                        </a:extLst>
                      </p:cNvPr>
                      <p:cNvPicPr/>
                      <p:nvPr/>
                    </p:nvPicPr>
                    <p:blipFill>
                      <a:blip r:embed="rId7"/>
                      <a:stretch>
                        <a:fillRect/>
                      </a:stretch>
                    </p:blipFill>
                    <p:spPr>
                      <a:xfrm>
                        <a:off x="4126391" y="2161719"/>
                        <a:ext cx="3353599" cy="34176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F3F55E27-809E-427A-85CB-93A0E059C3C3}"/>
              </a:ext>
            </a:extLst>
          </p:cNvPr>
          <p:cNvGraphicFramePr>
            <a:graphicFrameLocks noChangeAspect="1"/>
          </p:cNvGraphicFramePr>
          <p:nvPr>
            <p:extLst>
              <p:ext uri="{D42A27DB-BD31-4B8C-83A1-F6EECF244321}">
                <p14:modId xmlns:p14="http://schemas.microsoft.com/office/powerpoint/2010/main" val="4206472048"/>
              </p:ext>
            </p:extLst>
          </p:nvPr>
        </p:nvGraphicFramePr>
        <p:xfrm>
          <a:off x="4126396" y="2655836"/>
          <a:ext cx="1730375" cy="298450"/>
        </p:xfrm>
        <a:graphic>
          <a:graphicData uri="http://schemas.openxmlformats.org/presentationml/2006/ole">
            <mc:AlternateContent xmlns:mc="http://schemas.openxmlformats.org/markup-compatibility/2006">
              <mc:Choice xmlns:v="urn:schemas-microsoft-com:vml" Requires="v">
                <p:oleObj name="Equation" r:id="rId8" imgW="1028520" imgH="177480" progId="Equation.DSMT4">
                  <p:embed/>
                </p:oleObj>
              </mc:Choice>
              <mc:Fallback>
                <p:oleObj name="Equation" r:id="rId8" imgW="1028520" imgH="177480" progId="Equation.DSMT4">
                  <p:embed/>
                  <p:pic>
                    <p:nvPicPr>
                      <p:cNvPr id="32" name="Object 31">
                        <a:extLst>
                          <a:ext uri="{FF2B5EF4-FFF2-40B4-BE49-F238E27FC236}">
                            <a16:creationId xmlns:a16="http://schemas.microsoft.com/office/drawing/2014/main" id="{5EAB1B24-9300-49B4-A1CB-F259C8812138}"/>
                          </a:ext>
                        </a:extLst>
                      </p:cNvPr>
                      <p:cNvPicPr/>
                      <p:nvPr/>
                    </p:nvPicPr>
                    <p:blipFill>
                      <a:blip r:embed="rId9"/>
                      <a:stretch>
                        <a:fillRect/>
                      </a:stretch>
                    </p:blipFill>
                    <p:spPr>
                      <a:xfrm>
                        <a:off x="4126396" y="2655836"/>
                        <a:ext cx="1730375" cy="29845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310DFD02-5C88-46D5-B04C-561FBF0AA3BB}"/>
              </a:ext>
            </a:extLst>
          </p:cNvPr>
          <p:cNvGraphicFramePr>
            <a:graphicFrameLocks noChangeAspect="1"/>
          </p:cNvGraphicFramePr>
          <p:nvPr>
            <p:extLst>
              <p:ext uri="{D42A27DB-BD31-4B8C-83A1-F6EECF244321}">
                <p14:modId xmlns:p14="http://schemas.microsoft.com/office/powerpoint/2010/main" val="4137997512"/>
              </p:ext>
            </p:extLst>
          </p:nvPr>
        </p:nvGraphicFramePr>
        <p:xfrm>
          <a:off x="4092575" y="3128963"/>
          <a:ext cx="2286000" cy="661987"/>
        </p:xfrm>
        <a:graphic>
          <a:graphicData uri="http://schemas.openxmlformats.org/presentationml/2006/ole">
            <mc:AlternateContent xmlns:mc="http://schemas.openxmlformats.org/markup-compatibility/2006">
              <mc:Choice xmlns:v="urn:schemas-microsoft-com:vml" Requires="v">
                <p:oleObj name="Equation" r:id="rId10" imgW="1358640" imgH="393480" progId="Equation.DSMT4">
                  <p:embed/>
                </p:oleObj>
              </mc:Choice>
              <mc:Fallback>
                <p:oleObj name="Equation" r:id="rId10" imgW="1358640" imgH="393480" progId="Equation.DSMT4">
                  <p:embed/>
                  <p:pic>
                    <p:nvPicPr>
                      <p:cNvPr id="33" name="Object 32">
                        <a:extLst>
                          <a:ext uri="{FF2B5EF4-FFF2-40B4-BE49-F238E27FC236}">
                            <a16:creationId xmlns:a16="http://schemas.microsoft.com/office/drawing/2014/main" id="{299E68E7-9533-4866-8296-5C6882309AA6}"/>
                          </a:ext>
                        </a:extLst>
                      </p:cNvPr>
                      <p:cNvPicPr/>
                      <p:nvPr/>
                    </p:nvPicPr>
                    <p:blipFill>
                      <a:blip r:embed="rId11"/>
                      <a:stretch>
                        <a:fillRect/>
                      </a:stretch>
                    </p:blipFill>
                    <p:spPr>
                      <a:xfrm>
                        <a:off x="4092575" y="3128963"/>
                        <a:ext cx="2286000" cy="661987"/>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1C230C1B-8ED2-43DB-B115-29EFD6F52108}"/>
              </a:ext>
            </a:extLst>
          </p:cNvPr>
          <p:cNvGraphicFramePr>
            <a:graphicFrameLocks noChangeAspect="1"/>
          </p:cNvGraphicFramePr>
          <p:nvPr>
            <p:extLst>
              <p:ext uri="{D42A27DB-BD31-4B8C-83A1-F6EECF244321}">
                <p14:modId xmlns:p14="http://schemas.microsoft.com/office/powerpoint/2010/main" val="4193787294"/>
              </p:ext>
            </p:extLst>
          </p:nvPr>
        </p:nvGraphicFramePr>
        <p:xfrm>
          <a:off x="4381500" y="3817938"/>
          <a:ext cx="811213" cy="661987"/>
        </p:xfrm>
        <a:graphic>
          <a:graphicData uri="http://schemas.openxmlformats.org/presentationml/2006/ole">
            <mc:AlternateContent xmlns:mc="http://schemas.openxmlformats.org/markup-compatibility/2006">
              <mc:Choice xmlns:v="urn:schemas-microsoft-com:vml" Requires="v">
                <p:oleObj name="Equation" r:id="rId12" imgW="482400" imgH="393480" progId="Equation.DSMT4">
                  <p:embed/>
                </p:oleObj>
              </mc:Choice>
              <mc:Fallback>
                <p:oleObj name="Equation" r:id="rId12" imgW="482400" imgH="393480" progId="Equation.DSMT4">
                  <p:embed/>
                  <p:pic>
                    <p:nvPicPr>
                      <p:cNvPr id="34" name="Object 33">
                        <a:extLst>
                          <a:ext uri="{FF2B5EF4-FFF2-40B4-BE49-F238E27FC236}">
                            <a16:creationId xmlns:a16="http://schemas.microsoft.com/office/drawing/2014/main" id="{CBE92155-1688-4319-AED5-D899CBFBE437}"/>
                          </a:ext>
                        </a:extLst>
                      </p:cNvPr>
                      <p:cNvPicPr/>
                      <p:nvPr/>
                    </p:nvPicPr>
                    <p:blipFill>
                      <a:blip r:embed="rId13"/>
                      <a:stretch>
                        <a:fillRect/>
                      </a:stretch>
                    </p:blipFill>
                    <p:spPr>
                      <a:xfrm>
                        <a:off x="4381500" y="3817938"/>
                        <a:ext cx="811213" cy="661987"/>
                      </a:xfrm>
                      <a:prstGeom prst="rect">
                        <a:avLst/>
                      </a:prstGeom>
                    </p:spPr>
                  </p:pic>
                </p:oleObj>
              </mc:Fallback>
            </mc:AlternateContent>
          </a:graphicData>
        </a:graphic>
      </p:graphicFrame>
      <p:cxnSp>
        <p:nvCxnSpPr>
          <p:cNvPr id="17" name="Straight Arrow Connector 16">
            <a:extLst>
              <a:ext uri="{FF2B5EF4-FFF2-40B4-BE49-F238E27FC236}">
                <a16:creationId xmlns:a16="http://schemas.microsoft.com/office/drawing/2014/main" id="{FF7D6E90-8862-4E5C-97CF-3C8901E7D44B}"/>
              </a:ext>
            </a:extLst>
          </p:cNvPr>
          <p:cNvCxnSpPr>
            <a:cxnSpLocks/>
          </p:cNvCxnSpPr>
          <p:nvPr/>
        </p:nvCxnSpPr>
        <p:spPr>
          <a:xfrm flipH="1">
            <a:off x="9176657" y="3604757"/>
            <a:ext cx="267665" cy="421030"/>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68F2A77-D56E-44F7-BA89-A80ADB5BB951}"/>
              </a:ext>
            </a:extLst>
          </p:cNvPr>
          <p:cNvCxnSpPr>
            <a:cxnSpLocks/>
          </p:cNvCxnSpPr>
          <p:nvPr/>
        </p:nvCxnSpPr>
        <p:spPr>
          <a:xfrm>
            <a:off x="10064368" y="2667000"/>
            <a:ext cx="560090" cy="870857"/>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067D428-F7D0-4BF9-B156-318F0862EEE4}"/>
              </a:ext>
            </a:extLst>
          </p:cNvPr>
          <p:cNvCxnSpPr>
            <a:cxnSpLocks/>
          </p:cNvCxnSpPr>
          <p:nvPr/>
        </p:nvCxnSpPr>
        <p:spPr>
          <a:xfrm flipV="1">
            <a:off x="7900942" y="5660571"/>
            <a:ext cx="1189758" cy="637029"/>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97F6F25-694D-435C-8C3A-86514A05911B}"/>
              </a:ext>
            </a:extLst>
          </p:cNvPr>
          <p:cNvSpPr txBox="1"/>
          <p:nvPr/>
        </p:nvSpPr>
        <p:spPr>
          <a:xfrm>
            <a:off x="9090700" y="3153897"/>
            <a:ext cx="707245" cy="369332"/>
          </a:xfrm>
          <a:prstGeom prst="rect">
            <a:avLst/>
          </a:prstGeom>
          <a:noFill/>
        </p:spPr>
        <p:txBody>
          <a:bodyPr wrap="none" rtlCol="0">
            <a:spAutoFit/>
          </a:bodyPr>
          <a:lstStyle/>
          <a:p>
            <a:r>
              <a:rPr lang="en-US" dirty="0"/>
              <a:t>m = 1</a:t>
            </a:r>
          </a:p>
        </p:txBody>
      </p:sp>
      <p:sp>
        <p:nvSpPr>
          <p:cNvPr id="21" name="TextBox 20">
            <a:extLst>
              <a:ext uri="{FF2B5EF4-FFF2-40B4-BE49-F238E27FC236}">
                <a16:creationId xmlns:a16="http://schemas.microsoft.com/office/drawing/2014/main" id="{36A1E597-2D64-42E3-B153-C3AEF6F7F196}"/>
              </a:ext>
            </a:extLst>
          </p:cNvPr>
          <p:cNvSpPr txBox="1"/>
          <p:nvPr/>
        </p:nvSpPr>
        <p:spPr>
          <a:xfrm>
            <a:off x="9733435" y="2314839"/>
            <a:ext cx="707245" cy="369332"/>
          </a:xfrm>
          <a:prstGeom prst="rect">
            <a:avLst/>
          </a:prstGeom>
          <a:noFill/>
        </p:spPr>
        <p:txBody>
          <a:bodyPr wrap="none" rtlCol="0">
            <a:spAutoFit/>
          </a:bodyPr>
          <a:lstStyle/>
          <a:p>
            <a:r>
              <a:rPr lang="en-US" dirty="0"/>
              <a:t>m = 2</a:t>
            </a:r>
          </a:p>
        </p:txBody>
      </p:sp>
      <p:sp>
        <p:nvSpPr>
          <p:cNvPr id="22" name="TextBox 21">
            <a:extLst>
              <a:ext uri="{FF2B5EF4-FFF2-40B4-BE49-F238E27FC236}">
                <a16:creationId xmlns:a16="http://schemas.microsoft.com/office/drawing/2014/main" id="{1E569D45-D788-49FC-BEDA-CA9F4714CB16}"/>
              </a:ext>
            </a:extLst>
          </p:cNvPr>
          <p:cNvSpPr txBox="1"/>
          <p:nvPr/>
        </p:nvSpPr>
        <p:spPr>
          <a:xfrm>
            <a:off x="7213567" y="6268140"/>
            <a:ext cx="707245" cy="369332"/>
          </a:xfrm>
          <a:prstGeom prst="rect">
            <a:avLst/>
          </a:prstGeom>
          <a:noFill/>
        </p:spPr>
        <p:txBody>
          <a:bodyPr wrap="none" rtlCol="0">
            <a:spAutoFit/>
          </a:bodyPr>
          <a:lstStyle/>
          <a:p>
            <a:r>
              <a:rPr lang="en-US" dirty="0"/>
              <a:t>m = 3</a:t>
            </a:r>
          </a:p>
        </p:txBody>
      </p:sp>
      <p:sp>
        <p:nvSpPr>
          <p:cNvPr id="23" name="TextBox 22">
            <a:extLst>
              <a:ext uri="{FF2B5EF4-FFF2-40B4-BE49-F238E27FC236}">
                <a16:creationId xmlns:a16="http://schemas.microsoft.com/office/drawing/2014/main" id="{CF477BEF-BBA2-4E47-8A58-EE100846DC47}"/>
              </a:ext>
            </a:extLst>
          </p:cNvPr>
          <p:cNvSpPr txBox="1"/>
          <p:nvPr/>
        </p:nvSpPr>
        <p:spPr>
          <a:xfrm>
            <a:off x="4041155" y="4628760"/>
            <a:ext cx="3055158" cy="1631216"/>
          </a:xfrm>
          <a:prstGeom prst="rect">
            <a:avLst/>
          </a:prstGeom>
          <a:noFill/>
          <a:ln>
            <a:solidFill>
              <a:srgbClr val="002060"/>
            </a:solidFill>
          </a:ln>
        </p:spPr>
        <p:txBody>
          <a:bodyPr wrap="square" rtlCol="0">
            <a:spAutoFit/>
          </a:bodyPr>
          <a:lstStyle/>
          <a:p>
            <a:pPr marL="285750" indent="-285750">
              <a:buFont typeface="Arial" panose="020B0604020202020204" pitchFamily="34" charset="0"/>
              <a:buChar char="•"/>
            </a:pPr>
            <a:r>
              <a:rPr lang="en-US" sz="1600" dirty="0"/>
              <a:t>only m ≥ 1 makes sense, is # of nodes</a:t>
            </a:r>
          </a:p>
          <a:p>
            <a:pPr marL="285750" indent="-285750">
              <a:buFont typeface="Arial" panose="020B0604020202020204" pitchFamily="34" charset="0"/>
              <a:buChar char="•"/>
            </a:pPr>
            <a:r>
              <a:rPr lang="en-US" sz="1600" dirty="0"/>
              <a:t>m = 1 gives is ‘fundamental’, or ‘first’ harmonic</a:t>
            </a:r>
          </a:p>
          <a:p>
            <a:pPr marL="285750" indent="-285750">
              <a:buFont typeface="Arial" panose="020B0604020202020204" pitchFamily="34" charset="0"/>
              <a:buChar char="•"/>
            </a:pPr>
            <a:r>
              <a:rPr lang="en-US" sz="1600" dirty="0"/>
              <a:t>m = 2, 3, 4 etc. are 2</a:t>
            </a:r>
            <a:r>
              <a:rPr lang="en-US" sz="1600" baseline="30000" dirty="0"/>
              <a:t>nd</a:t>
            </a:r>
            <a:r>
              <a:rPr lang="en-US" sz="1600" dirty="0"/>
              <a:t>, 3</a:t>
            </a:r>
            <a:r>
              <a:rPr lang="en-US" sz="1600" baseline="30000" dirty="0"/>
              <a:t>rd</a:t>
            </a:r>
            <a:r>
              <a:rPr lang="en-US" sz="1600" dirty="0"/>
              <a:t>, 4</a:t>
            </a:r>
            <a:r>
              <a:rPr lang="en-US" sz="1600" baseline="30000" dirty="0"/>
              <a:t>th</a:t>
            </a:r>
            <a:r>
              <a:rPr lang="en-US" sz="1600" dirty="0"/>
              <a:t>, etc. harmonics</a:t>
            </a:r>
          </a:p>
        </p:txBody>
      </p:sp>
      <p:graphicFrame>
        <p:nvGraphicFramePr>
          <p:cNvPr id="27" name="Object 26">
            <a:extLst>
              <a:ext uri="{FF2B5EF4-FFF2-40B4-BE49-F238E27FC236}">
                <a16:creationId xmlns:a16="http://schemas.microsoft.com/office/drawing/2014/main" id="{987E8770-5C2D-4BCA-BFA6-E87C109B635E}"/>
              </a:ext>
            </a:extLst>
          </p:cNvPr>
          <p:cNvGraphicFramePr>
            <a:graphicFrameLocks noChangeAspect="1"/>
          </p:cNvGraphicFramePr>
          <p:nvPr>
            <p:extLst>
              <p:ext uri="{D42A27DB-BD31-4B8C-83A1-F6EECF244321}">
                <p14:modId xmlns:p14="http://schemas.microsoft.com/office/powerpoint/2010/main" val="3356008505"/>
              </p:ext>
            </p:extLst>
          </p:nvPr>
        </p:nvGraphicFramePr>
        <p:xfrm>
          <a:off x="316941" y="248306"/>
          <a:ext cx="1217219" cy="1182757"/>
        </p:xfrm>
        <a:graphic>
          <a:graphicData uri="http://schemas.openxmlformats.org/presentationml/2006/ole">
            <mc:AlternateContent xmlns:mc="http://schemas.openxmlformats.org/markup-compatibility/2006">
              <mc:Choice xmlns:v="urn:schemas-microsoft-com:vml" Requires="v">
                <p:oleObj name="Bitmap Image" r:id="rId14" imgW="2972058" imgH="2887619" progId="Paint.Picture">
                  <p:embed/>
                </p:oleObj>
              </mc:Choice>
              <mc:Fallback>
                <p:oleObj name="Bitmap Image" r:id="rId14" imgW="2972058" imgH="2887619" progId="Paint.Picture">
                  <p:embed/>
                  <p:pic>
                    <p:nvPicPr>
                      <p:cNvPr id="4" name="Object 3">
                        <a:extLst>
                          <a:ext uri="{FF2B5EF4-FFF2-40B4-BE49-F238E27FC236}">
                            <a16:creationId xmlns:a16="http://schemas.microsoft.com/office/drawing/2014/main" id="{144C0B9C-7FA3-465C-98E0-4346390B4122}"/>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6941" y="248306"/>
                        <a:ext cx="1217219" cy="1182757"/>
                      </a:xfrm>
                      <a:prstGeom prst="rect">
                        <a:avLst/>
                      </a:prstGeom>
                      <a:noFill/>
                    </p:spPr>
                  </p:pic>
                </p:oleObj>
              </mc:Fallback>
            </mc:AlternateContent>
          </a:graphicData>
        </a:graphic>
      </p:graphicFrame>
      <p:sp>
        <p:nvSpPr>
          <p:cNvPr id="28" name="Title 1">
            <a:extLst>
              <a:ext uri="{FF2B5EF4-FFF2-40B4-BE49-F238E27FC236}">
                <a16:creationId xmlns:a16="http://schemas.microsoft.com/office/drawing/2014/main" id="{DC5D98B1-B23D-4A24-B3FE-175CB1700BD4}"/>
              </a:ext>
            </a:extLst>
          </p:cNvPr>
          <p:cNvSpPr txBox="1">
            <a:spLocks/>
          </p:cNvSpPr>
          <p:nvPr/>
        </p:nvSpPr>
        <p:spPr>
          <a:xfrm>
            <a:off x="2861976" y="378815"/>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6" name="Rectangle 6">
            <a:extLst>
              <a:ext uri="{FF2B5EF4-FFF2-40B4-BE49-F238E27FC236}">
                <a16:creationId xmlns:a16="http://schemas.microsoft.com/office/drawing/2014/main" id="{17B286D4-B107-49B7-A405-1E7F4482947A}"/>
              </a:ext>
            </a:extLst>
          </p:cNvPr>
          <p:cNvSpPr>
            <a:spLocks noChangeArrowheads="1"/>
          </p:cNvSpPr>
          <p:nvPr/>
        </p:nvSpPr>
        <p:spPr bwMode="auto">
          <a:xfrm>
            <a:off x="7345534" y="3187145"/>
            <a:ext cx="751703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41" name="Freeform: Shape 40">
            <a:extLst>
              <a:ext uri="{FF2B5EF4-FFF2-40B4-BE49-F238E27FC236}">
                <a16:creationId xmlns:a16="http://schemas.microsoft.com/office/drawing/2014/main" id="{3394A987-3947-4468-8DB4-D865D5154CFB}"/>
              </a:ext>
            </a:extLst>
          </p:cNvPr>
          <p:cNvSpPr/>
          <p:nvPr/>
        </p:nvSpPr>
        <p:spPr>
          <a:xfrm>
            <a:off x="8469086" y="3516086"/>
            <a:ext cx="2505618" cy="2699890"/>
          </a:xfrm>
          <a:custGeom>
            <a:avLst/>
            <a:gdLst>
              <a:gd name="connsiteX0" fmla="*/ 0 w 2373085"/>
              <a:gd name="connsiteY0" fmla="*/ 0 h 2699890"/>
              <a:gd name="connsiteX1" fmla="*/ 391885 w 2373085"/>
              <a:gd name="connsiteY1" fmla="*/ 500743 h 2699890"/>
              <a:gd name="connsiteX2" fmla="*/ 1143000 w 2373085"/>
              <a:gd name="connsiteY2" fmla="*/ 2699657 h 2699890"/>
              <a:gd name="connsiteX3" fmla="*/ 1926771 w 2373085"/>
              <a:gd name="connsiteY3" fmla="*/ 359228 h 2699890"/>
              <a:gd name="connsiteX4" fmla="*/ 2373085 w 2373085"/>
              <a:gd name="connsiteY4" fmla="*/ 65314 h 2699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3085" h="2699890">
                <a:moveTo>
                  <a:pt x="0" y="0"/>
                </a:moveTo>
                <a:cubicBezTo>
                  <a:pt x="100692" y="25400"/>
                  <a:pt x="201385" y="50800"/>
                  <a:pt x="391885" y="500743"/>
                </a:cubicBezTo>
                <a:cubicBezTo>
                  <a:pt x="582385" y="950686"/>
                  <a:pt x="887186" y="2723243"/>
                  <a:pt x="1143000" y="2699657"/>
                </a:cubicBezTo>
                <a:cubicBezTo>
                  <a:pt x="1398814" y="2676071"/>
                  <a:pt x="1721757" y="798285"/>
                  <a:pt x="1926771" y="359228"/>
                </a:cubicBezTo>
                <a:cubicBezTo>
                  <a:pt x="2131785" y="-79829"/>
                  <a:pt x="2252435" y="-7258"/>
                  <a:pt x="2373085" y="65314"/>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Shape 43">
            <a:extLst>
              <a:ext uri="{FF2B5EF4-FFF2-40B4-BE49-F238E27FC236}">
                <a16:creationId xmlns:a16="http://schemas.microsoft.com/office/drawing/2014/main" id="{85E5F507-6098-4B3F-9129-1C4FCD41C1AF}"/>
              </a:ext>
            </a:extLst>
          </p:cNvPr>
          <p:cNvSpPr/>
          <p:nvPr/>
        </p:nvSpPr>
        <p:spPr>
          <a:xfrm>
            <a:off x="8447314" y="3516086"/>
            <a:ext cx="2373086" cy="2716662"/>
          </a:xfrm>
          <a:custGeom>
            <a:avLst/>
            <a:gdLst>
              <a:gd name="connsiteX0" fmla="*/ 0 w 2373086"/>
              <a:gd name="connsiteY0" fmla="*/ 0 h 2716662"/>
              <a:gd name="connsiteX1" fmla="*/ 359229 w 2373086"/>
              <a:gd name="connsiteY1" fmla="*/ 293914 h 2716662"/>
              <a:gd name="connsiteX2" fmla="*/ 892629 w 2373086"/>
              <a:gd name="connsiteY2" fmla="*/ 979714 h 2716662"/>
              <a:gd name="connsiteX3" fmla="*/ 1567543 w 2373086"/>
              <a:gd name="connsiteY3" fmla="*/ 2133600 h 2716662"/>
              <a:gd name="connsiteX4" fmla="*/ 2111829 w 2373086"/>
              <a:gd name="connsiteY4" fmla="*/ 2634343 h 2716662"/>
              <a:gd name="connsiteX5" fmla="*/ 2373086 w 2373086"/>
              <a:gd name="connsiteY5" fmla="*/ 2710543 h 271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3086" h="2716662">
                <a:moveTo>
                  <a:pt x="0" y="0"/>
                </a:moveTo>
                <a:cubicBezTo>
                  <a:pt x="105229" y="65314"/>
                  <a:pt x="210458" y="130628"/>
                  <a:pt x="359229" y="293914"/>
                </a:cubicBezTo>
                <a:cubicBezTo>
                  <a:pt x="508000" y="457200"/>
                  <a:pt x="691243" y="673100"/>
                  <a:pt x="892629" y="979714"/>
                </a:cubicBezTo>
                <a:cubicBezTo>
                  <a:pt x="1094015" y="1286328"/>
                  <a:pt x="1364343" y="1857828"/>
                  <a:pt x="1567543" y="2133600"/>
                </a:cubicBezTo>
                <a:cubicBezTo>
                  <a:pt x="1770743" y="2409372"/>
                  <a:pt x="1977572" y="2538186"/>
                  <a:pt x="2111829" y="2634343"/>
                </a:cubicBezTo>
                <a:cubicBezTo>
                  <a:pt x="2246086" y="2730500"/>
                  <a:pt x="2309586" y="2720521"/>
                  <a:pt x="2373086" y="2710543"/>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63CBF6B5-2E96-49EC-99BE-385B2491A4EA}"/>
              </a:ext>
            </a:extLst>
          </p:cNvPr>
          <p:cNvSpPr/>
          <p:nvPr/>
        </p:nvSpPr>
        <p:spPr>
          <a:xfrm>
            <a:off x="8469086" y="3548743"/>
            <a:ext cx="2318657" cy="2711273"/>
          </a:xfrm>
          <a:custGeom>
            <a:avLst/>
            <a:gdLst>
              <a:gd name="connsiteX0" fmla="*/ 0 w 2318657"/>
              <a:gd name="connsiteY0" fmla="*/ 0 h 2711273"/>
              <a:gd name="connsiteX1" fmla="*/ 413657 w 2318657"/>
              <a:gd name="connsiteY1" fmla="*/ 979714 h 2711273"/>
              <a:gd name="connsiteX2" fmla="*/ 957943 w 2318657"/>
              <a:gd name="connsiteY2" fmla="*/ 2699657 h 2711273"/>
              <a:gd name="connsiteX3" fmla="*/ 1567543 w 2318657"/>
              <a:gd name="connsiteY3" fmla="*/ 54429 h 2711273"/>
              <a:gd name="connsiteX4" fmla="*/ 2318657 w 2318657"/>
              <a:gd name="connsiteY4" fmla="*/ 2667000 h 2711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8657" h="2711273">
                <a:moveTo>
                  <a:pt x="0" y="0"/>
                </a:moveTo>
                <a:cubicBezTo>
                  <a:pt x="127000" y="264885"/>
                  <a:pt x="254000" y="529771"/>
                  <a:pt x="413657" y="979714"/>
                </a:cubicBezTo>
                <a:cubicBezTo>
                  <a:pt x="573314" y="1429657"/>
                  <a:pt x="765629" y="2853871"/>
                  <a:pt x="957943" y="2699657"/>
                </a:cubicBezTo>
                <a:cubicBezTo>
                  <a:pt x="1150257" y="2545443"/>
                  <a:pt x="1340757" y="59872"/>
                  <a:pt x="1567543" y="54429"/>
                </a:cubicBezTo>
                <a:cubicBezTo>
                  <a:pt x="1794329" y="48986"/>
                  <a:pt x="2056493" y="1357993"/>
                  <a:pt x="2318657" y="2667000"/>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8862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7"/>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51"/>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11" grpId="0"/>
      <p:bldP spid="20" grpId="0"/>
      <p:bldP spid="21" grpId="0"/>
      <p:bldP spid="22" grpId="0"/>
      <p:bldP spid="23" grpId="0" animBg="1"/>
      <p:bldP spid="41" grpId="0" animBg="1"/>
      <p:bldP spid="44" grpId="0" animBg="1"/>
      <p:bldP spid="5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063D2-53D5-4B3E-8853-0D415164CFC6}"/>
              </a:ext>
            </a:extLst>
          </p:cNvPr>
          <p:cNvSpPr txBox="1">
            <a:spLocks/>
          </p:cNvSpPr>
          <p:nvPr/>
        </p:nvSpPr>
        <p:spPr>
          <a:xfrm>
            <a:off x="2862124" y="38958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sp>
        <p:nvSpPr>
          <p:cNvPr id="3" name="TextBox 2">
            <a:extLst>
              <a:ext uri="{FF2B5EF4-FFF2-40B4-BE49-F238E27FC236}">
                <a16:creationId xmlns:a16="http://schemas.microsoft.com/office/drawing/2014/main" id="{53439A14-B423-4613-9FD1-02893192A36C}"/>
              </a:ext>
            </a:extLst>
          </p:cNvPr>
          <p:cNvSpPr txBox="1"/>
          <p:nvPr/>
        </p:nvSpPr>
        <p:spPr>
          <a:xfrm>
            <a:off x="2224607" y="1043482"/>
            <a:ext cx="9535592" cy="646331"/>
          </a:xfrm>
          <a:prstGeom prst="rect">
            <a:avLst/>
          </a:prstGeom>
          <a:noFill/>
        </p:spPr>
        <p:txBody>
          <a:bodyPr wrap="square" rtlCol="0">
            <a:spAutoFit/>
          </a:bodyPr>
          <a:lstStyle/>
          <a:p>
            <a:r>
              <a:rPr lang="en-US" dirty="0">
                <a:solidFill>
                  <a:srgbClr val="0070C0"/>
                </a:solidFill>
              </a:rPr>
              <a:t>Say we have all the stops closed on a flute, except for one 40cm down.  Air temperature and molar mass are 300K and 0.028kg again.  What would be the first three resonant frequencies? </a:t>
            </a:r>
          </a:p>
        </p:txBody>
      </p:sp>
      <p:sp>
        <p:nvSpPr>
          <p:cNvPr id="4" name="TextBox 3">
            <a:extLst>
              <a:ext uri="{FF2B5EF4-FFF2-40B4-BE49-F238E27FC236}">
                <a16:creationId xmlns:a16="http://schemas.microsoft.com/office/drawing/2014/main" id="{65DC1162-866A-40E0-882F-47A8BA37B68F}"/>
              </a:ext>
            </a:extLst>
          </p:cNvPr>
          <p:cNvSpPr txBox="1"/>
          <p:nvPr/>
        </p:nvSpPr>
        <p:spPr>
          <a:xfrm>
            <a:off x="476250" y="1854089"/>
            <a:ext cx="5928098" cy="369332"/>
          </a:xfrm>
          <a:prstGeom prst="rect">
            <a:avLst/>
          </a:prstGeom>
          <a:noFill/>
        </p:spPr>
        <p:txBody>
          <a:bodyPr wrap="none" rtlCol="0">
            <a:spAutoFit/>
          </a:bodyPr>
          <a:lstStyle/>
          <a:p>
            <a:r>
              <a:rPr lang="en-US" dirty="0"/>
              <a:t>Repeating our analysis, the resonant waveforms are given by:</a:t>
            </a:r>
          </a:p>
        </p:txBody>
      </p:sp>
      <p:graphicFrame>
        <p:nvGraphicFramePr>
          <p:cNvPr id="5" name="Object 4">
            <a:extLst>
              <a:ext uri="{FF2B5EF4-FFF2-40B4-BE49-F238E27FC236}">
                <a16:creationId xmlns:a16="http://schemas.microsoft.com/office/drawing/2014/main" id="{C2DDD4C8-44FC-4154-9B6F-63C05EC0B6CC}"/>
              </a:ext>
            </a:extLst>
          </p:cNvPr>
          <p:cNvGraphicFramePr>
            <a:graphicFrameLocks noChangeAspect="1"/>
          </p:cNvGraphicFramePr>
          <p:nvPr/>
        </p:nvGraphicFramePr>
        <p:xfrm>
          <a:off x="555624" y="2408238"/>
          <a:ext cx="1111251" cy="329260"/>
        </p:xfrm>
        <a:graphic>
          <a:graphicData uri="http://schemas.openxmlformats.org/presentationml/2006/ole">
            <mc:AlternateContent xmlns:mc="http://schemas.openxmlformats.org/markup-compatibility/2006">
              <mc:Choice xmlns:v="urn:schemas-microsoft-com:vml" Requires="v">
                <p:oleObj name="Equation" r:id="rId2" imgW="685800" imgH="203040" progId="Equation.DSMT4">
                  <p:embed/>
                </p:oleObj>
              </mc:Choice>
              <mc:Fallback>
                <p:oleObj name="Equation" r:id="rId2" imgW="685800" imgH="203040" progId="Equation.DSMT4">
                  <p:embed/>
                  <p:pic>
                    <p:nvPicPr>
                      <p:cNvPr id="5" name="Object 4">
                        <a:extLst>
                          <a:ext uri="{FF2B5EF4-FFF2-40B4-BE49-F238E27FC236}">
                            <a16:creationId xmlns:a16="http://schemas.microsoft.com/office/drawing/2014/main" id="{C2DDD4C8-44FC-4154-9B6F-63C05EC0B6CC}"/>
                          </a:ext>
                        </a:extLst>
                      </p:cNvPr>
                      <p:cNvPicPr/>
                      <p:nvPr/>
                    </p:nvPicPr>
                    <p:blipFill>
                      <a:blip r:embed="rId3"/>
                      <a:stretch>
                        <a:fillRect/>
                      </a:stretch>
                    </p:blipFill>
                    <p:spPr>
                      <a:xfrm>
                        <a:off x="555624" y="2408238"/>
                        <a:ext cx="1111251" cy="32926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0CC1C51F-BD2C-4B53-8087-D62E0458122E}"/>
              </a:ext>
            </a:extLst>
          </p:cNvPr>
          <p:cNvGraphicFramePr>
            <a:graphicFrameLocks noChangeAspect="1"/>
          </p:cNvGraphicFramePr>
          <p:nvPr/>
        </p:nvGraphicFramePr>
        <p:xfrm>
          <a:off x="555624" y="2832747"/>
          <a:ext cx="1666875" cy="287338"/>
        </p:xfrm>
        <a:graphic>
          <a:graphicData uri="http://schemas.openxmlformats.org/presentationml/2006/ole">
            <mc:AlternateContent xmlns:mc="http://schemas.openxmlformats.org/markup-compatibility/2006">
              <mc:Choice xmlns:v="urn:schemas-microsoft-com:vml" Requires="v">
                <p:oleObj name="Equation" r:id="rId4" imgW="1028520" imgH="177480" progId="Equation.DSMT4">
                  <p:embed/>
                </p:oleObj>
              </mc:Choice>
              <mc:Fallback>
                <p:oleObj name="Equation" r:id="rId4" imgW="1028520" imgH="177480" progId="Equation.DSMT4">
                  <p:embed/>
                  <p:pic>
                    <p:nvPicPr>
                      <p:cNvPr id="7" name="Object 6">
                        <a:extLst>
                          <a:ext uri="{FF2B5EF4-FFF2-40B4-BE49-F238E27FC236}">
                            <a16:creationId xmlns:a16="http://schemas.microsoft.com/office/drawing/2014/main" id="{0CC1C51F-BD2C-4B53-8087-D62E0458122E}"/>
                          </a:ext>
                        </a:extLst>
                      </p:cNvPr>
                      <p:cNvPicPr/>
                      <p:nvPr/>
                    </p:nvPicPr>
                    <p:blipFill>
                      <a:blip r:embed="rId5"/>
                      <a:stretch>
                        <a:fillRect/>
                      </a:stretch>
                    </p:blipFill>
                    <p:spPr>
                      <a:xfrm>
                        <a:off x="555624" y="2832747"/>
                        <a:ext cx="1666875" cy="287338"/>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3379833E-73E7-4D0B-987B-F5F7A9CB392D}"/>
              </a:ext>
            </a:extLst>
          </p:cNvPr>
          <p:cNvGraphicFramePr>
            <a:graphicFrameLocks noChangeAspect="1"/>
          </p:cNvGraphicFramePr>
          <p:nvPr>
            <p:extLst>
              <p:ext uri="{D42A27DB-BD31-4B8C-83A1-F6EECF244321}">
                <p14:modId xmlns:p14="http://schemas.microsoft.com/office/powerpoint/2010/main" val="494420309"/>
              </p:ext>
            </p:extLst>
          </p:nvPr>
        </p:nvGraphicFramePr>
        <p:xfrm>
          <a:off x="455613" y="3224213"/>
          <a:ext cx="3046412" cy="698500"/>
        </p:xfrm>
        <a:graphic>
          <a:graphicData uri="http://schemas.openxmlformats.org/presentationml/2006/ole">
            <mc:AlternateContent xmlns:mc="http://schemas.openxmlformats.org/markup-compatibility/2006">
              <mc:Choice xmlns:v="urn:schemas-microsoft-com:vml" Requires="v">
                <p:oleObj name="Equation" r:id="rId6" imgW="1879560" imgH="431640" progId="Equation.DSMT4">
                  <p:embed/>
                </p:oleObj>
              </mc:Choice>
              <mc:Fallback>
                <p:oleObj name="Equation" r:id="rId6" imgW="1879560" imgH="431640" progId="Equation.DSMT4">
                  <p:embed/>
                  <p:pic>
                    <p:nvPicPr>
                      <p:cNvPr id="8" name="Object 7">
                        <a:extLst>
                          <a:ext uri="{FF2B5EF4-FFF2-40B4-BE49-F238E27FC236}">
                            <a16:creationId xmlns:a16="http://schemas.microsoft.com/office/drawing/2014/main" id="{3379833E-73E7-4D0B-987B-F5F7A9CB392D}"/>
                          </a:ext>
                        </a:extLst>
                      </p:cNvPr>
                      <p:cNvPicPr/>
                      <p:nvPr/>
                    </p:nvPicPr>
                    <p:blipFill>
                      <a:blip r:embed="rId7"/>
                      <a:stretch>
                        <a:fillRect/>
                      </a:stretch>
                    </p:blipFill>
                    <p:spPr>
                      <a:xfrm>
                        <a:off x="455613" y="3224213"/>
                        <a:ext cx="3046412" cy="6985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B8B77B1E-D431-4780-841E-7F129D967568}"/>
              </a:ext>
            </a:extLst>
          </p:cNvPr>
          <p:cNvGraphicFramePr>
            <a:graphicFrameLocks noChangeAspect="1"/>
          </p:cNvGraphicFramePr>
          <p:nvPr>
            <p:extLst>
              <p:ext uri="{D42A27DB-BD31-4B8C-83A1-F6EECF244321}">
                <p14:modId xmlns:p14="http://schemas.microsoft.com/office/powerpoint/2010/main" val="3273288047"/>
              </p:ext>
            </p:extLst>
          </p:nvPr>
        </p:nvGraphicFramePr>
        <p:xfrm>
          <a:off x="576263" y="4027488"/>
          <a:ext cx="2079625" cy="638175"/>
        </p:xfrm>
        <a:graphic>
          <a:graphicData uri="http://schemas.openxmlformats.org/presentationml/2006/ole">
            <mc:AlternateContent xmlns:mc="http://schemas.openxmlformats.org/markup-compatibility/2006">
              <mc:Choice xmlns:v="urn:schemas-microsoft-com:vml" Requires="v">
                <p:oleObj name="Equation" r:id="rId8" imgW="1282680" imgH="393480" progId="Equation.DSMT4">
                  <p:embed/>
                </p:oleObj>
              </mc:Choice>
              <mc:Fallback>
                <p:oleObj name="Equation" r:id="rId8" imgW="1282680" imgH="393480" progId="Equation.DSMT4">
                  <p:embed/>
                  <p:pic>
                    <p:nvPicPr>
                      <p:cNvPr id="9" name="Object 8">
                        <a:extLst>
                          <a:ext uri="{FF2B5EF4-FFF2-40B4-BE49-F238E27FC236}">
                            <a16:creationId xmlns:a16="http://schemas.microsoft.com/office/drawing/2014/main" id="{B8B77B1E-D431-4780-841E-7F129D967568}"/>
                          </a:ext>
                        </a:extLst>
                      </p:cNvPr>
                      <p:cNvPicPr/>
                      <p:nvPr/>
                    </p:nvPicPr>
                    <p:blipFill>
                      <a:blip r:embed="rId9"/>
                      <a:stretch>
                        <a:fillRect/>
                      </a:stretch>
                    </p:blipFill>
                    <p:spPr>
                      <a:xfrm>
                        <a:off x="576263" y="4027488"/>
                        <a:ext cx="2079625" cy="638175"/>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6DDC5DC5-E723-4508-A70C-9D9416A79D85}"/>
              </a:ext>
            </a:extLst>
          </p:cNvPr>
          <p:cNvSpPr txBox="1"/>
          <p:nvPr/>
        </p:nvSpPr>
        <p:spPr>
          <a:xfrm>
            <a:off x="517711" y="4771082"/>
            <a:ext cx="4284186" cy="369332"/>
          </a:xfrm>
          <a:prstGeom prst="rect">
            <a:avLst/>
          </a:prstGeom>
          <a:noFill/>
        </p:spPr>
        <p:txBody>
          <a:bodyPr wrap="none" rtlCol="0">
            <a:spAutoFit/>
          </a:bodyPr>
          <a:lstStyle/>
          <a:p>
            <a:r>
              <a:rPr lang="en-US" dirty="0"/>
              <a:t>So the first three resonant wavelengths are:</a:t>
            </a:r>
          </a:p>
        </p:txBody>
      </p:sp>
      <p:graphicFrame>
        <p:nvGraphicFramePr>
          <p:cNvPr id="12" name="Object 11">
            <a:extLst>
              <a:ext uri="{FF2B5EF4-FFF2-40B4-BE49-F238E27FC236}">
                <a16:creationId xmlns:a16="http://schemas.microsoft.com/office/drawing/2014/main" id="{E122268D-3913-49F5-9BE6-94A4C349F847}"/>
              </a:ext>
            </a:extLst>
          </p:cNvPr>
          <p:cNvGraphicFramePr>
            <a:graphicFrameLocks noChangeAspect="1"/>
          </p:cNvGraphicFramePr>
          <p:nvPr>
            <p:extLst>
              <p:ext uri="{D42A27DB-BD31-4B8C-83A1-F6EECF244321}">
                <p14:modId xmlns:p14="http://schemas.microsoft.com/office/powerpoint/2010/main" val="3839332746"/>
              </p:ext>
            </p:extLst>
          </p:nvPr>
        </p:nvGraphicFramePr>
        <p:xfrm>
          <a:off x="730250" y="5308600"/>
          <a:ext cx="3232150" cy="679450"/>
        </p:xfrm>
        <a:graphic>
          <a:graphicData uri="http://schemas.openxmlformats.org/presentationml/2006/ole">
            <mc:AlternateContent xmlns:mc="http://schemas.openxmlformats.org/markup-compatibility/2006">
              <mc:Choice xmlns:v="urn:schemas-microsoft-com:vml" Requires="v">
                <p:oleObj name="Equation" r:id="rId10" imgW="1993680" imgH="419040" progId="Equation.DSMT4">
                  <p:embed/>
                </p:oleObj>
              </mc:Choice>
              <mc:Fallback>
                <p:oleObj name="Equation" r:id="rId10" imgW="1993680" imgH="419040" progId="Equation.DSMT4">
                  <p:embed/>
                  <p:pic>
                    <p:nvPicPr>
                      <p:cNvPr id="12" name="Object 11">
                        <a:extLst>
                          <a:ext uri="{FF2B5EF4-FFF2-40B4-BE49-F238E27FC236}">
                            <a16:creationId xmlns:a16="http://schemas.microsoft.com/office/drawing/2014/main" id="{E122268D-3913-49F5-9BE6-94A4C349F847}"/>
                          </a:ext>
                        </a:extLst>
                      </p:cNvPr>
                      <p:cNvPicPr/>
                      <p:nvPr/>
                    </p:nvPicPr>
                    <p:blipFill>
                      <a:blip r:embed="rId11"/>
                      <a:stretch>
                        <a:fillRect/>
                      </a:stretch>
                    </p:blipFill>
                    <p:spPr>
                      <a:xfrm>
                        <a:off x="730250" y="5308600"/>
                        <a:ext cx="3232150" cy="679450"/>
                      </a:xfrm>
                      <a:prstGeom prst="rect">
                        <a:avLst/>
                      </a:prstGeom>
                    </p:spPr>
                  </p:pic>
                </p:oleObj>
              </mc:Fallback>
            </mc:AlternateContent>
          </a:graphicData>
        </a:graphic>
      </p:graphicFrame>
      <p:cxnSp>
        <p:nvCxnSpPr>
          <p:cNvPr id="14" name="Connector: Elbow 13">
            <a:extLst>
              <a:ext uri="{FF2B5EF4-FFF2-40B4-BE49-F238E27FC236}">
                <a16:creationId xmlns:a16="http://schemas.microsoft.com/office/drawing/2014/main" id="{919677D5-71AB-48B9-800C-A29B9F020C96}"/>
              </a:ext>
            </a:extLst>
          </p:cNvPr>
          <p:cNvCxnSpPr/>
          <p:nvPr/>
        </p:nvCxnSpPr>
        <p:spPr>
          <a:xfrm rot="5400000" flipH="1" flipV="1">
            <a:off x="3848616" y="3806487"/>
            <a:ext cx="3075544" cy="714375"/>
          </a:xfrm>
          <a:prstGeom prst="bentConnector3">
            <a:avLst>
              <a:gd name="adj1" fmla="val 9986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509C655-7556-4CE4-82FC-53B1990B50BB}"/>
              </a:ext>
            </a:extLst>
          </p:cNvPr>
          <p:cNvSpPr txBox="1"/>
          <p:nvPr/>
        </p:nvSpPr>
        <p:spPr>
          <a:xfrm>
            <a:off x="5886450" y="2414765"/>
            <a:ext cx="4794389" cy="369332"/>
          </a:xfrm>
          <a:prstGeom prst="rect">
            <a:avLst/>
          </a:prstGeom>
          <a:noFill/>
        </p:spPr>
        <p:txBody>
          <a:bodyPr wrap="none" rtlCol="0">
            <a:spAutoFit/>
          </a:bodyPr>
          <a:lstStyle/>
          <a:p>
            <a:r>
              <a:rPr lang="en-US" dirty="0"/>
              <a:t>then to get the resonant frequencies we just use:</a:t>
            </a:r>
          </a:p>
        </p:txBody>
      </p:sp>
      <p:graphicFrame>
        <p:nvGraphicFramePr>
          <p:cNvPr id="17" name="Object 16">
            <a:extLst>
              <a:ext uri="{FF2B5EF4-FFF2-40B4-BE49-F238E27FC236}">
                <a16:creationId xmlns:a16="http://schemas.microsoft.com/office/drawing/2014/main" id="{0A850AD7-42C6-4D76-9B4D-76D215164BF5}"/>
              </a:ext>
            </a:extLst>
          </p:cNvPr>
          <p:cNvGraphicFramePr>
            <a:graphicFrameLocks noChangeAspect="1"/>
          </p:cNvGraphicFramePr>
          <p:nvPr/>
        </p:nvGraphicFramePr>
        <p:xfrm>
          <a:off x="5970879" y="2771762"/>
          <a:ext cx="644525" cy="605463"/>
        </p:xfrm>
        <a:graphic>
          <a:graphicData uri="http://schemas.openxmlformats.org/presentationml/2006/ole">
            <mc:AlternateContent xmlns:mc="http://schemas.openxmlformats.org/markup-compatibility/2006">
              <mc:Choice xmlns:v="urn:schemas-microsoft-com:vml" Requires="v">
                <p:oleObj name="Equation" r:id="rId12" imgW="419040" imgH="393480" progId="Equation.DSMT4">
                  <p:embed/>
                </p:oleObj>
              </mc:Choice>
              <mc:Fallback>
                <p:oleObj name="Equation" r:id="rId12" imgW="419040" imgH="393480" progId="Equation.DSMT4">
                  <p:embed/>
                  <p:pic>
                    <p:nvPicPr>
                      <p:cNvPr id="17" name="Object 16">
                        <a:extLst>
                          <a:ext uri="{FF2B5EF4-FFF2-40B4-BE49-F238E27FC236}">
                            <a16:creationId xmlns:a16="http://schemas.microsoft.com/office/drawing/2014/main" id="{0A850AD7-42C6-4D76-9B4D-76D215164BF5}"/>
                          </a:ext>
                        </a:extLst>
                      </p:cNvPr>
                      <p:cNvPicPr/>
                      <p:nvPr/>
                    </p:nvPicPr>
                    <p:blipFill>
                      <a:blip r:embed="rId13"/>
                      <a:stretch>
                        <a:fillRect/>
                      </a:stretch>
                    </p:blipFill>
                    <p:spPr>
                      <a:xfrm>
                        <a:off x="5970879" y="2771762"/>
                        <a:ext cx="644525" cy="605463"/>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9048D465-37DE-49EB-AF0A-9DE67C043059}"/>
              </a:ext>
            </a:extLst>
          </p:cNvPr>
          <p:cNvSpPr txBox="1"/>
          <p:nvPr/>
        </p:nvSpPr>
        <p:spPr>
          <a:xfrm>
            <a:off x="5886450" y="3451691"/>
            <a:ext cx="1436419" cy="369332"/>
          </a:xfrm>
          <a:prstGeom prst="rect">
            <a:avLst/>
          </a:prstGeom>
          <a:noFill/>
        </p:spPr>
        <p:txBody>
          <a:bodyPr wrap="none" rtlCol="0">
            <a:spAutoFit/>
          </a:bodyPr>
          <a:lstStyle/>
          <a:p>
            <a:r>
              <a:rPr lang="en-US" dirty="0"/>
              <a:t>but what’s v?</a:t>
            </a:r>
          </a:p>
        </p:txBody>
      </p:sp>
      <p:graphicFrame>
        <p:nvGraphicFramePr>
          <p:cNvPr id="19" name="Object 18">
            <a:extLst>
              <a:ext uri="{FF2B5EF4-FFF2-40B4-BE49-F238E27FC236}">
                <a16:creationId xmlns:a16="http://schemas.microsoft.com/office/drawing/2014/main" id="{807D73F9-F07C-4D86-AE06-E5C1AB391E9D}"/>
              </a:ext>
            </a:extLst>
          </p:cNvPr>
          <p:cNvGraphicFramePr>
            <a:graphicFrameLocks noChangeAspect="1"/>
          </p:cNvGraphicFramePr>
          <p:nvPr>
            <p:extLst>
              <p:ext uri="{D42A27DB-BD31-4B8C-83A1-F6EECF244321}">
                <p14:modId xmlns:p14="http://schemas.microsoft.com/office/powerpoint/2010/main" val="1900757671"/>
              </p:ext>
            </p:extLst>
          </p:nvPr>
        </p:nvGraphicFramePr>
        <p:xfrm>
          <a:off x="5956883" y="3900488"/>
          <a:ext cx="1054100" cy="677862"/>
        </p:xfrm>
        <a:graphic>
          <a:graphicData uri="http://schemas.openxmlformats.org/presentationml/2006/ole">
            <mc:AlternateContent xmlns:mc="http://schemas.openxmlformats.org/markup-compatibility/2006">
              <mc:Choice xmlns:v="urn:schemas-microsoft-com:vml" Requires="v">
                <p:oleObj name="Equation" r:id="rId14" imgW="749160" imgH="482400" progId="Equation.DSMT4">
                  <p:embed/>
                </p:oleObj>
              </mc:Choice>
              <mc:Fallback>
                <p:oleObj name="Equation" r:id="rId14" imgW="749160" imgH="482400" progId="Equation.DSMT4">
                  <p:embed/>
                  <p:pic>
                    <p:nvPicPr>
                      <p:cNvPr id="19" name="Object 18">
                        <a:extLst>
                          <a:ext uri="{FF2B5EF4-FFF2-40B4-BE49-F238E27FC236}">
                            <a16:creationId xmlns:a16="http://schemas.microsoft.com/office/drawing/2014/main" id="{807D73F9-F07C-4D86-AE06-E5C1AB391E9D}"/>
                          </a:ext>
                        </a:extLst>
                      </p:cNvPr>
                      <p:cNvPicPr/>
                      <p:nvPr/>
                    </p:nvPicPr>
                    <p:blipFill>
                      <a:blip r:embed="rId15"/>
                      <a:stretch>
                        <a:fillRect/>
                      </a:stretch>
                    </p:blipFill>
                    <p:spPr>
                      <a:xfrm>
                        <a:off x="5956883" y="3900488"/>
                        <a:ext cx="1054100" cy="677862"/>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EE6346C8-2E72-4A79-955F-2D95EE1C9D0B}"/>
              </a:ext>
            </a:extLst>
          </p:cNvPr>
          <p:cNvGraphicFramePr>
            <a:graphicFrameLocks noChangeAspect="1"/>
          </p:cNvGraphicFramePr>
          <p:nvPr>
            <p:extLst>
              <p:ext uri="{D42A27DB-BD31-4B8C-83A1-F6EECF244321}">
                <p14:modId xmlns:p14="http://schemas.microsoft.com/office/powerpoint/2010/main" val="2450380885"/>
              </p:ext>
            </p:extLst>
          </p:nvPr>
        </p:nvGraphicFramePr>
        <p:xfrm>
          <a:off x="7041356" y="3900488"/>
          <a:ext cx="2643187" cy="623887"/>
        </p:xfrm>
        <a:graphic>
          <a:graphicData uri="http://schemas.openxmlformats.org/presentationml/2006/ole">
            <mc:AlternateContent xmlns:mc="http://schemas.openxmlformats.org/markup-compatibility/2006">
              <mc:Choice xmlns:v="urn:schemas-microsoft-com:vml" Requires="v">
                <p:oleObj name="Equation" r:id="rId16" imgW="1879560" imgH="444240" progId="Equation.DSMT4">
                  <p:embed/>
                </p:oleObj>
              </mc:Choice>
              <mc:Fallback>
                <p:oleObj name="Equation" r:id="rId16" imgW="1879560" imgH="444240" progId="Equation.DSMT4">
                  <p:embed/>
                  <p:pic>
                    <p:nvPicPr>
                      <p:cNvPr id="20" name="Object 19">
                        <a:extLst>
                          <a:ext uri="{FF2B5EF4-FFF2-40B4-BE49-F238E27FC236}">
                            <a16:creationId xmlns:a16="http://schemas.microsoft.com/office/drawing/2014/main" id="{EE6346C8-2E72-4A79-955F-2D95EE1C9D0B}"/>
                          </a:ext>
                        </a:extLst>
                      </p:cNvPr>
                      <p:cNvPicPr/>
                      <p:nvPr/>
                    </p:nvPicPr>
                    <p:blipFill>
                      <a:blip r:embed="rId17"/>
                      <a:stretch>
                        <a:fillRect/>
                      </a:stretch>
                    </p:blipFill>
                    <p:spPr>
                      <a:xfrm>
                        <a:off x="7041356" y="3900488"/>
                        <a:ext cx="2643187" cy="623887"/>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A39A73A1-A2E2-4865-9925-D3555FC7BAF0}"/>
              </a:ext>
            </a:extLst>
          </p:cNvPr>
          <p:cNvSpPr txBox="1"/>
          <p:nvPr/>
        </p:nvSpPr>
        <p:spPr>
          <a:xfrm>
            <a:off x="5970879" y="4652003"/>
            <a:ext cx="1127103" cy="369332"/>
          </a:xfrm>
          <a:prstGeom prst="rect">
            <a:avLst/>
          </a:prstGeom>
          <a:noFill/>
        </p:spPr>
        <p:txBody>
          <a:bodyPr wrap="none" rtlCol="0">
            <a:spAutoFit/>
          </a:bodyPr>
          <a:lstStyle/>
          <a:p>
            <a:r>
              <a:rPr lang="en-US" dirty="0"/>
              <a:t>therefore,</a:t>
            </a:r>
          </a:p>
        </p:txBody>
      </p:sp>
      <p:graphicFrame>
        <p:nvGraphicFramePr>
          <p:cNvPr id="22" name="Object 21">
            <a:extLst>
              <a:ext uri="{FF2B5EF4-FFF2-40B4-BE49-F238E27FC236}">
                <a16:creationId xmlns:a16="http://schemas.microsoft.com/office/drawing/2014/main" id="{7D0F0456-61AB-4F51-80C9-6860D3F01667}"/>
              </a:ext>
            </a:extLst>
          </p:cNvPr>
          <p:cNvGraphicFramePr>
            <a:graphicFrameLocks noChangeAspect="1"/>
          </p:cNvGraphicFramePr>
          <p:nvPr>
            <p:extLst>
              <p:ext uri="{D42A27DB-BD31-4B8C-83A1-F6EECF244321}">
                <p14:modId xmlns:p14="http://schemas.microsoft.com/office/powerpoint/2010/main" val="3925229645"/>
              </p:ext>
            </p:extLst>
          </p:nvPr>
        </p:nvGraphicFramePr>
        <p:xfrm>
          <a:off x="5927725" y="5054600"/>
          <a:ext cx="4473575" cy="604838"/>
        </p:xfrm>
        <a:graphic>
          <a:graphicData uri="http://schemas.openxmlformats.org/presentationml/2006/ole">
            <mc:AlternateContent xmlns:mc="http://schemas.openxmlformats.org/markup-compatibility/2006">
              <mc:Choice xmlns:v="urn:schemas-microsoft-com:vml" Requires="v">
                <p:oleObj name="Equation" r:id="rId18" imgW="2908080" imgH="393480" progId="Equation.DSMT4">
                  <p:embed/>
                </p:oleObj>
              </mc:Choice>
              <mc:Fallback>
                <p:oleObj name="Equation" r:id="rId18" imgW="2908080" imgH="393480" progId="Equation.DSMT4">
                  <p:embed/>
                  <p:pic>
                    <p:nvPicPr>
                      <p:cNvPr id="22" name="Object 21">
                        <a:extLst>
                          <a:ext uri="{FF2B5EF4-FFF2-40B4-BE49-F238E27FC236}">
                            <a16:creationId xmlns:a16="http://schemas.microsoft.com/office/drawing/2014/main" id="{7D0F0456-61AB-4F51-80C9-6860D3F01667}"/>
                          </a:ext>
                        </a:extLst>
                      </p:cNvPr>
                      <p:cNvPicPr/>
                      <p:nvPr/>
                    </p:nvPicPr>
                    <p:blipFill>
                      <a:blip r:embed="rId19"/>
                      <a:stretch>
                        <a:fillRect/>
                      </a:stretch>
                    </p:blipFill>
                    <p:spPr>
                      <a:xfrm>
                        <a:off x="5927725" y="5054600"/>
                        <a:ext cx="4473575" cy="604838"/>
                      </a:xfrm>
                      <a:prstGeom prst="rect">
                        <a:avLst/>
                      </a:prstGeom>
                    </p:spPr>
                  </p:pic>
                </p:oleObj>
              </mc:Fallback>
            </mc:AlternateContent>
          </a:graphicData>
        </a:graphic>
      </p:graphicFrame>
      <p:cxnSp>
        <p:nvCxnSpPr>
          <p:cNvPr id="24" name="Straight Arrow Connector 23">
            <a:extLst>
              <a:ext uri="{FF2B5EF4-FFF2-40B4-BE49-F238E27FC236}">
                <a16:creationId xmlns:a16="http://schemas.microsoft.com/office/drawing/2014/main" id="{DCCE87C5-1FAD-42D9-941A-D476AC94B6A1}"/>
              </a:ext>
            </a:extLst>
          </p:cNvPr>
          <p:cNvCxnSpPr>
            <a:cxnSpLocks/>
          </p:cNvCxnSpPr>
          <p:nvPr/>
        </p:nvCxnSpPr>
        <p:spPr>
          <a:xfrm flipV="1">
            <a:off x="7631925" y="5648413"/>
            <a:ext cx="731025" cy="4942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D484E073-862F-42CE-8B48-F5288F78770A}"/>
              </a:ext>
            </a:extLst>
          </p:cNvPr>
          <p:cNvSpPr txBox="1"/>
          <p:nvPr/>
        </p:nvSpPr>
        <p:spPr>
          <a:xfrm>
            <a:off x="6293141" y="5988137"/>
            <a:ext cx="1398524" cy="584775"/>
          </a:xfrm>
          <a:prstGeom prst="rect">
            <a:avLst/>
          </a:prstGeom>
          <a:noFill/>
        </p:spPr>
        <p:txBody>
          <a:bodyPr wrap="none" rtlCol="0">
            <a:spAutoFit/>
          </a:bodyPr>
          <a:lstStyle/>
          <a:p>
            <a:r>
              <a:rPr lang="en-US" sz="1600" dirty="0"/>
              <a:t>‘fundamental’ </a:t>
            </a:r>
          </a:p>
          <a:p>
            <a:r>
              <a:rPr lang="en-US" sz="1600" dirty="0"/>
              <a:t>frequency</a:t>
            </a:r>
          </a:p>
        </p:txBody>
      </p:sp>
      <p:cxnSp>
        <p:nvCxnSpPr>
          <p:cNvPr id="26" name="Straight Arrow Connector 25">
            <a:extLst>
              <a:ext uri="{FF2B5EF4-FFF2-40B4-BE49-F238E27FC236}">
                <a16:creationId xmlns:a16="http://schemas.microsoft.com/office/drawing/2014/main" id="{B0CC4996-0134-4DB9-AD06-C42F6E71A755}"/>
              </a:ext>
            </a:extLst>
          </p:cNvPr>
          <p:cNvCxnSpPr>
            <a:cxnSpLocks/>
          </p:cNvCxnSpPr>
          <p:nvPr/>
        </p:nvCxnSpPr>
        <p:spPr>
          <a:xfrm flipH="1" flipV="1">
            <a:off x="9168365" y="5590002"/>
            <a:ext cx="768285" cy="401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FEDA77C-A955-4272-9487-067EA89CD2DB}"/>
              </a:ext>
            </a:extLst>
          </p:cNvPr>
          <p:cNvCxnSpPr>
            <a:cxnSpLocks/>
          </p:cNvCxnSpPr>
          <p:nvPr/>
        </p:nvCxnSpPr>
        <p:spPr>
          <a:xfrm flipH="1" flipV="1">
            <a:off x="10008703" y="5560523"/>
            <a:ext cx="777582" cy="4276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5457975-A032-4D81-AE80-EAE2E56CD871}"/>
              </a:ext>
            </a:extLst>
          </p:cNvPr>
          <p:cNvSpPr txBox="1"/>
          <p:nvPr/>
        </p:nvSpPr>
        <p:spPr>
          <a:xfrm>
            <a:off x="8936021" y="6061726"/>
            <a:ext cx="2812501" cy="584775"/>
          </a:xfrm>
          <a:prstGeom prst="rect">
            <a:avLst/>
          </a:prstGeom>
          <a:noFill/>
        </p:spPr>
        <p:txBody>
          <a:bodyPr wrap="none" rtlCol="0">
            <a:spAutoFit/>
          </a:bodyPr>
          <a:lstStyle/>
          <a:p>
            <a:r>
              <a:rPr lang="en-US" sz="1600" dirty="0"/>
              <a:t>higher harmonics are multiples </a:t>
            </a:r>
          </a:p>
          <a:p>
            <a:r>
              <a:rPr lang="en-US" sz="1600" dirty="0"/>
              <a:t>of fundamental</a:t>
            </a:r>
          </a:p>
        </p:txBody>
      </p:sp>
      <p:graphicFrame>
        <p:nvGraphicFramePr>
          <p:cNvPr id="27" name="Object 26">
            <a:extLst>
              <a:ext uri="{FF2B5EF4-FFF2-40B4-BE49-F238E27FC236}">
                <a16:creationId xmlns:a16="http://schemas.microsoft.com/office/drawing/2014/main" id="{E12939B2-90E7-492C-8EAD-574CF0300264}"/>
              </a:ext>
            </a:extLst>
          </p:cNvPr>
          <p:cNvGraphicFramePr>
            <a:graphicFrameLocks noChangeAspect="1"/>
          </p:cNvGraphicFramePr>
          <p:nvPr>
            <p:extLst>
              <p:ext uri="{D42A27DB-BD31-4B8C-83A1-F6EECF244321}">
                <p14:modId xmlns:p14="http://schemas.microsoft.com/office/powerpoint/2010/main" val="2064334956"/>
              </p:ext>
            </p:extLst>
          </p:nvPr>
        </p:nvGraphicFramePr>
        <p:xfrm>
          <a:off x="487608" y="452103"/>
          <a:ext cx="1217219" cy="1182757"/>
        </p:xfrm>
        <a:graphic>
          <a:graphicData uri="http://schemas.openxmlformats.org/presentationml/2006/ole">
            <mc:AlternateContent xmlns:mc="http://schemas.openxmlformats.org/markup-compatibility/2006">
              <mc:Choice xmlns:v="urn:schemas-microsoft-com:vml" Requires="v">
                <p:oleObj name="Bitmap Image" r:id="rId20" imgW="2972058" imgH="2887619" progId="Paint.Picture">
                  <p:embed/>
                </p:oleObj>
              </mc:Choice>
              <mc:Fallback>
                <p:oleObj name="Bitmap Image" r:id="rId20" imgW="2972058" imgH="2887619" progId="Paint.Picture">
                  <p:embed/>
                  <p:pic>
                    <p:nvPicPr>
                      <p:cNvPr id="27" name="Object 26">
                        <a:extLst>
                          <a:ext uri="{FF2B5EF4-FFF2-40B4-BE49-F238E27FC236}">
                            <a16:creationId xmlns:a16="http://schemas.microsoft.com/office/drawing/2014/main" id="{987E8770-5C2D-4BCA-BFA6-E87C109B635E}"/>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87608" y="452103"/>
                        <a:ext cx="1217219" cy="1182757"/>
                      </a:xfrm>
                      <a:prstGeom prst="rect">
                        <a:avLst/>
                      </a:prstGeom>
                      <a:noFill/>
                    </p:spPr>
                  </p:pic>
                </p:oleObj>
              </mc:Fallback>
            </mc:AlternateContent>
          </a:graphicData>
        </a:graphic>
      </p:graphicFrame>
    </p:spTree>
    <p:extLst>
      <p:ext uri="{BB962C8B-B14F-4D97-AF65-F5344CB8AC3E}">
        <p14:creationId xmlns:p14="http://schemas.microsoft.com/office/powerpoint/2010/main" val="1889298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6" grpId="0"/>
      <p:bldP spid="18" grpId="0"/>
      <p:bldP spid="21" grpId="0"/>
      <p:bldP spid="25" grpId="0"/>
      <p:bldP spid="3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FBB43-DC0B-4C12-81A9-4EA6E27CCCA2}"/>
              </a:ext>
            </a:extLst>
          </p:cNvPr>
          <p:cNvSpPr txBox="1">
            <a:spLocks/>
          </p:cNvSpPr>
          <p:nvPr/>
        </p:nvSpPr>
        <p:spPr>
          <a:xfrm>
            <a:off x="2862124" y="38958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8" name="Object 7">
            <a:extLst>
              <a:ext uri="{FF2B5EF4-FFF2-40B4-BE49-F238E27FC236}">
                <a16:creationId xmlns:a16="http://schemas.microsoft.com/office/drawing/2014/main" id="{7CD433DA-BBDE-440F-8097-71728823D731}"/>
              </a:ext>
            </a:extLst>
          </p:cNvPr>
          <p:cNvGraphicFramePr>
            <a:graphicFrameLocks noChangeAspect="1"/>
          </p:cNvGraphicFramePr>
          <p:nvPr>
            <p:extLst>
              <p:ext uri="{D42A27DB-BD31-4B8C-83A1-F6EECF244321}">
                <p14:modId xmlns:p14="http://schemas.microsoft.com/office/powerpoint/2010/main" val="1629068707"/>
              </p:ext>
            </p:extLst>
          </p:nvPr>
        </p:nvGraphicFramePr>
        <p:xfrm>
          <a:off x="357868" y="389586"/>
          <a:ext cx="1217219" cy="1182757"/>
        </p:xfrm>
        <a:graphic>
          <a:graphicData uri="http://schemas.openxmlformats.org/presentationml/2006/ole">
            <mc:AlternateContent xmlns:mc="http://schemas.openxmlformats.org/markup-compatibility/2006">
              <mc:Choice xmlns:v="urn:schemas-microsoft-com:vml" Requires="v">
                <p:oleObj name="Bitmap Image" r:id="rId2" imgW="2972058" imgH="2887619" progId="Paint.Picture">
                  <p:embed/>
                </p:oleObj>
              </mc:Choice>
              <mc:Fallback>
                <p:oleObj name="Bitmap Image" r:id="rId2" imgW="2972058" imgH="2887619" progId="Paint.Picture">
                  <p:embed/>
                  <p:pic>
                    <p:nvPicPr>
                      <p:cNvPr id="27" name="Object 26">
                        <a:extLst>
                          <a:ext uri="{FF2B5EF4-FFF2-40B4-BE49-F238E27FC236}">
                            <a16:creationId xmlns:a16="http://schemas.microsoft.com/office/drawing/2014/main" id="{E12939B2-90E7-492C-8EAD-574CF03002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868" y="389586"/>
                        <a:ext cx="1217219" cy="1182757"/>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B9FFE2B5-7E8D-4FE5-8D23-E973B8FFB11B}"/>
              </a:ext>
            </a:extLst>
          </p:cNvPr>
          <p:cNvSpPr txBox="1"/>
          <p:nvPr/>
        </p:nvSpPr>
        <p:spPr>
          <a:xfrm>
            <a:off x="621575" y="1646990"/>
            <a:ext cx="6730753" cy="369332"/>
          </a:xfrm>
          <a:prstGeom prst="rect">
            <a:avLst/>
          </a:prstGeom>
          <a:noFill/>
        </p:spPr>
        <p:txBody>
          <a:bodyPr wrap="none" rtlCol="0">
            <a:spAutoFit/>
          </a:bodyPr>
          <a:lstStyle/>
          <a:p>
            <a:r>
              <a:rPr lang="en-US" dirty="0">
                <a:solidFill>
                  <a:srgbClr val="0070C0"/>
                </a:solidFill>
              </a:rPr>
              <a:t>Which frequency do you hear when you blow on the end of the flute?</a:t>
            </a:r>
          </a:p>
        </p:txBody>
      </p:sp>
      <p:sp>
        <p:nvSpPr>
          <p:cNvPr id="11" name="TextBox 10">
            <a:extLst>
              <a:ext uri="{FF2B5EF4-FFF2-40B4-BE49-F238E27FC236}">
                <a16:creationId xmlns:a16="http://schemas.microsoft.com/office/drawing/2014/main" id="{4591B8D8-40C4-4E47-A4C8-01FC7FECD88A}"/>
              </a:ext>
            </a:extLst>
          </p:cNvPr>
          <p:cNvSpPr txBox="1"/>
          <p:nvPr/>
        </p:nvSpPr>
        <p:spPr>
          <a:xfrm>
            <a:off x="621575" y="2094665"/>
            <a:ext cx="10710454" cy="830997"/>
          </a:xfrm>
          <a:prstGeom prst="rect">
            <a:avLst/>
          </a:prstGeom>
          <a:noFill/>
        </p:spPr>
        <p:txBody>
          <a:bodyPr wrap="square" rtlCol="0">
            <a:spAutoFit/>
          </a:bodyPr>
          <a:lstStyle/>
          <a:p>
            <a:r>
              <a:rPr lang="en-US" sz="1600" dirty="0"/>
              <a:t>You’ll hear the one whose waveform whose frequency most closely matches the frequency of the sound wave you’re creating</a:t>
            </a:r>
          </a:p>
          <a:p>
            <a:r>
              <a:rPr lang="en-US" sz="1600" dirty="0"/>
              <a:t>when you blow on the mouthpiece part.   Often this will be the fundamental frequency, but if you ‘blow’ faster then you can reach the next couple harmonics.  </a:t>
            </a:r>
          </a:p>
        </p:txBody>
      </p:sp>
      <p:sp>
        <p:nvSpPr>
          <p:cNvPr id="12" name="TextBox 11">
            <a:extLst>
              <a:ext uri="{FF2B5EF4-FFF2-40B4-BE49-F238E27FC236}">
                <a16:creationId xmlns:a16="http://schemas.microsoft.com/office/drawing/2014/main" id="{7C21FCD3-5DF9-40C3-8284-F5E3B6ACC789}"/>
              </a:ext>
            </a:extLst>
          </p:cNvPr>
          <p:cNvSpPr txBox="1"/>
          <p:nvPr/>
        </p:nvSpPr>
        <p:spPr>
          <a:xfrm>
            <a:off x="669200" y="3009065"/>
            <a:ext cx="10913629" cy="646331"/>
          </a:xfrm>
          <a:prstGeom prst="rect">
            <a:avLst/>
          </a:prstGeom>
          <a:noFill/>
        </p:spPr>
        <p:txBody>
          <a:bodyPr wrap="none" rtlCol="0">
            <a:spAutoFit/>
          </a:bodyPr>
          <a:lstStyle/>
          <a:p>
            <a:r>
              <a:rPr lang="en-US" dirty="0">
                <a:solidFill>
                  <a:srgbClr val="0070C0"/>
                </a:solidFill>
              </a:rPr>
              <a:t>What would happen to these frequencies if the air temperature increased, or if you played in a room full of helium</a:t>
            </a:r>
          </a:p>
          <a:p>
            <a:r>
              <a:rPr lang="en-US" dirty="0">
                <a:solidFill>
                  <a:srgbClr val="0070C0"/>
                </a:solidFill>
              </a:rPr>
              <a:t>instead of air?</a:t>
            </a:r>
          </a:p>
        </p:txBody>
      </p:sp>
      <p:sp>
        <p:nvSpPr>
          <p:cNvPr id="13" name="TextBox 12">
            <a:extLst>
              <a:ext uri="{FF2B5EF4-FFF2-40B4-BE49-F238E27FC236}">
                <a16:creationId xmlns:a16="http://schemas.microsoft.com/office/drawing/2014/main" id="{A2E21AA4-7D41-4642-A01E-0096A5ADEB7A}"/>
              </a:ext>
            </a:extLst>
          </p:cNvPr>
          <p:cNvSpPr txBox="1"/>
          <p:nvPr/>
        </p:nvSpPr>
        <p:spPr>
          <a:xfrm>
            <a:off x="669200" y="3720710"/>
            <a:ext cx="10923375" cy="584775"/>
          </a:xfrm>
          <a:prstGeom prst="rect">
            <a:avLst/>
          </a:prstGeom>
          <a:noFill/>
        </p:spPr>
        <p:txBody>
          <a:bodyPr wrap="none" rtlCol="0">
            <a:spAutoFit/>
          </a:bodyPr>
          <a:lstStyle/>
          <a:p>
            <a:r>
              <a:rPr lang="en-US" sz="1600" dirty="0"/>
              <a:t>Increasing T would increase v, and so would increase f.  Switching out air for He would decrease m</a:t>
            </a:r>
            <a:r>
              <a:rPr lang="en-US" sz="1600" baseline="-25000" dirty="0"/>
              <a:t>mol</a:t>
            </a:r>
            <a:r>
              <a:rPr lang="en-US" sz="1600" dirty="0"/>
              <a:t> which would also increase v,</a:t>
            </a:r>
          </a:p>
          <a:p>
            <a:r>
              <a:rPr lang="en-US" sz="1600" dirty="0"/>
              <a:t>increasing f.  </a:t>
            </a:r>
          </a:p>
        </p:txBody>
      </p:sp>
    </p:spTree>
    <p:extLst>
      <p:ext uri="{BB962C8B-B14F-4D97-AF65-F5344CB8AC3E}">
        <p14:creationId xmlns:p14="http://schemas.microsoft.com/office/powerpoint/2010/main" val="98835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D376DF1-E043-472B-A1D5-57488D941572}"/>
              </a:ext>
            </a:extLst>
          </p:cNvPr>
          <p:cNvSpPr>
            <a:spLocks noChangeArrowheads="1"/>
          </p:cNvSpPr>
          <p:nvPr/>
        </p:nvSpPr>
        <p:spPr bwMode="auto">
          <a:xfrm>
            <a:off x="638175" y="39449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4" name="TextBox 3">
            <a:extLst>
              <a:ext uri="{FF2B5EF4-FFF2-40B4-BE49-F238E27FC236}">
                <a16:creationId xmlns:a16="http://schemas.microsoft.com/office/drawing/2014/main" id="{9B4359C8-05D6-4380-A47E-F6B6093AC953}"/>
              </a:ext>
            </a:extLst>
          </p:cNvPr>
          <p:cNvSpPr txBox="1"/>
          <p:nvPr/>
        </p:nvSpPr>
        <p:spPr>
          <a:xfrm>
            <a:off x="496050" y="1172536"/>
            <a:ext cx="9981450" cy="369332"/>
          </a:xfrm>
          <a:prstGeom prst="rect">
            <a:avLst/>
          </a:prstGeom>
          <a:noFill/>
        </p:spPr>
        <p:txBody>
          <a:bodyPr wrap="none" rtlCol="0">
            <a:spAutoFit/>
          </a:bodyPr>
          <a:lstStyle/>
          <a:p>
            <a:r>
              <a:rPr lang="en-US" dirty="0"/>
              <a:t>But there are cases where we do get resonance.  Consider a </a:t>
            </a:r>
            <a:r>
              <a:rPr lang="el-GR" dirty="0"/>
              <a:t>λ</a:t>
            </a:r>
            <a:r>
              <a:rPr lang="en-US" dirty="0"/>
              <a:t> = 20cm wave, traveling at 10cm/s as well.  </a:t>
            </a:r>
          </a:p>
        </p:txBody>
      </p:sp>
      <p:graphicFrame>
        <p:nvGraphicFramePr>
          <p:cNvPr id="8" name="Object 7">
            <a:extLst>
              <a:ext uri="{FF2B5EF4-FFF2-40B4-BE49-F238E27FC236}">
                <a16:creationId xmlns:a16="http://schemas.microsoft.com/office/drawing/2014/main" id="{05FF59FC-0C6E-40A4-987F-339499A40F6B}"/>
              </a:ext>
            </a:extLst>
          </p:cNvPr>
          <p:cNvGraphicFramePr>
            <a:graphicFrameLocks noChangeAspect="1"/>
          </p:cNvGraphicFramePr>
          <p:nvPr>
            <p:extLst>
              <p:ext uri="{D42A27DB-BD31-4B8C-83A1-F6EECF244321}">
                <p14:modId xmlns:p14="http://schemas.microsoft.com/office/powerpoint/2010/main" val="3312986483"/>
              </p:ext>
            </p:extLst>
          </p:nvPr>
        </p:nvGraphicFramePr>
        <p:xfrm>
          <a:off x="235539" y="2234012"/>
          <a:ext cx="5104210" cy="3589051"/>
        </p:xfrm>
        <a:graphic>
          <a:graphicData uri="http://schemas.openxmlformats.org/presentationml/2006/ole">
            <mc:AlternateContent xmlns:mc="http://schemas.openxmlformats.org/markup-compatibility/2006">
              <mc:Choice xmlns:v="urn:schemas-microsoft-com:vml" Requires="v">
                <p:oleObj name="Bitmap Image" r:id="rId2" imgW="4930200" imgH="3467160" progId="Paint.Picture">
                  <p:embed/>
                </p:oleObj>
              </mc:Choice>
              <mc:Fallback>
                <p:oleObj name="Bitmap Image" r:id="rId2" imgW="4930200" imgH="3467160" progId="Paint.Picture">
                  <p:embed/>
                  <p:pic>
                    <p:nvPicPr>
                      <p:cNvPr id="0" name="Object 1"/>
                      <p:cNvPicPr>
                        <a:picLocks noChangeAspect="1" noChangeArrowheads="1"/>
                      </p:cNvPicPr>
                      <p:nvPr/>
                    </p:nvPicPr>
                    <p:blipFill>
                      <a:blip r:embed="rId3"/>
                      <a:srcRect/>
                      <a:stretch>
                        <a:fillRect/>
                      </a:stretch>
                    </p:blipFill>
                    <p:spPr bwMode="auto">
                      <a:xfrm>
                        <a:off x="235539" y="2234012"/>
                        <a:ext cx="5104210" cy="3589051"/>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69771DD1-7D25-477F-A856-2136041B387E}"/>
              </a:ext>
            </a:extLst>
          </p:cNvPr>
          <p:cNvGraphicFramePr>
            <a:graphicFrameLocks noChangeAspect="1"/>
          </p:cNvGraphicFramePr>
          <p:nvPr>
            <p:extLst>
              <p:ext uri="{D42A27DB-BD31-4B8C-83A1-F6EECF244321}">
                <p14:modId xmlns:p14="http://schemas.microsoft.com/office/powerpoint/2010/main" val="192176591"/>
              </p:ext>
            </p:extLst>
          </p:nvPr>
        </p:nvGraphicFramePr>
        <p:xfrm>
          <a:off x="5445783" y="2200705"/>
          <a:ext cx="6299464" cy="3713316"/>
        </p:xfrm>
        <a:graphic>
          <a:graphicData uri="http://schemas.openxmlformats.org/presentationml/2006/ole">
            <mc:AlternateContent xmlns:mc="http://schemas.openxmlformats.org/markup-compatibility/2006">
              <mc:Choice xmlns:v="urn:schemas-microsoft-com:vml" Requires="v">
                <p:oleObj name="Bitmap Image" r:id="rId4" imgW="5996880" imgH="3535560" progId="Paint.Picture">
                  <p:embed/>
                </p:oleObj>
              </mc:Choice>
              <mc:Fallback>
                <p:oleObj name="Bitmap Image" r:id="rId4" imgW="5996880" imgH="3535560" progId="Paint.Picture">
                  <p:embed/>
                  <p:pic>
                    <p:nvPicPr>
                      <p:cNvPr id="0" name="Object 67"/>
                      <p:cNvPicPr>
                        <a:picLocks noChangeAspect="1" noChangeArrowheads="1"/>
                      </p:cNvPicPr>
                      <p:nvPr/>
                    </p:nvPicPr>
                    <p:blipFill>
                      <a:blip r:embed="rId5"/>
                      <a:srcRect/>
                      <a:stretch>
                        <a:fillRect/>
                      </a:stretch>
                    </p:blipFill>
                    <p:spPr bwMode="auto">
                      <a:xfrm>
                        <a:off x="5445783" y="2200705"/>
                        <a:ext cx="6299464" cy="3713316"/>
                      </a:xfrm>
                      <a:prstGeom prst="rect">
                        <a:avLst/>
                      </a:prstGeom>
                      <a:noFill/>
                    </p:spPr>
                  </p:pic>
                </p:oleObj>
              </mc:Fallback>
            </mc:AlternateContent>
          </a:graphicData>
        </a:graphic>
      </p:graphicFrame>
      <p:cxnSp>
        <p:nvCxnSpPr>
          <p:cNvPr id="28" name="Straight Arrow Connector 27">
            <a:extLst>
              <a:ext uri="{FF2B5EF4-FFF2-40B4-BE49-F238E27FC236}">
                <a16:creationId xmlns:a16="http://schemas.microsoft.com/office/drawing/2014/main" id="{DF1FAAC8-CF1E-41C4-A438-9F9BF9039E56}"/>
              </a:ext>
            </a:extLst>
          </p:cNvPr>
          <p:cNvCxnSpPr/>
          <p:nvPr/>
        </p:nvCxnSpPr>
        <p:spPr>
          <a:xfrm>
            <a:off x="944218" y="3166623"/>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29" name="Straight Arrow Connector 28">
            <a:extLst>
              <a:ext uri="{FF2B5EF4-FFF2-40B4-BE49-F238E27FC236}">
                <a16:creationId xmlns:a16="http://schemas.microsoft.com/office/drawing/2014/main" id="{53671387-61EE-4332-A347-C2EB4DD42845}"/>
              </a:ext>
            </a:extLst>
          </p:cNvPr>
          <p:cNvCxnSpPr/>
          <p:nvPr/>
        </p:nvCxnSpPr>
        <p:spPr>
          <a:xfrm>
            <a:off x="6409848" y="3101685"/>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30" name="Title 1">
            <a:extLst>
              <a:ext uri="{FF2B5EF4-FFF2-40B4-BE49-F238E27FC236}">
                <a16:creationId xmlns:a16="http://schemas.microsoft.com/office/drawing/2014/main" id="{5E0FDDE6-BAD3-40E4-B2B1-AF1BEB97DFEB}"/>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12" name="Object 11">
            <a:extLst>
              <a:ext uri="{FF2B5EF4-FFF2-40B4-BE49-F238E27FC236}">
                <a16:creationId xmlns:a16="http://schemas.microsoft.com/office/drawing/2014/main" id="{D9A7D76B-CE22-4B5C-AE3A-6B114EC5E6EA}"/>
              </a:ext>
            </a:extLst>
          </p:cNvPr>
          <p:cNvGraphicFramePr>
            <a:graphicFrameLocks noChangeAspect="1"/>
          </p:cNvGraphicFramePr>
          <p:nvPr>
            <p:extLst>
              <p:ext uri="{D42A27DB-BD31-4B8C-83A1-F6EECF244321}">
                <p14:modId xmlns:p14="http://schemas.microsoft.com/office/powerpoint/2010/main" val="3217330531"/>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6" imgW="4054191" imgH="1798095" progId="Paint.Picture">
                  <p:embed/>
                </p:oleObj>
              </mc:Choice>
              <mc:Fallback>
                <p:oleObj name="Bitmap Image" r:id="rId6"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Tree>
    <p:extLst>
      <p:ext uri="{BB962C8B-B14F-4D97-AF65-F5344CB8AC3E}">
        <p14:creationId xmlns:p14="http://schemas.microsoft.com/office/powerpoint/2010/main" val="278234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F0A2832-37BE-4E55-9A30-952AB6CA77A5}"/>
              </a:ext>
            </a:extLst>
          </p:cNvPr>
          <p:cNvSpPr>
            <a:spLocks noChangeArrowheads="1"/>
          </p:cNvSpPr>
          <p:nvPr/>
        </p:nvSpPr>
        <p:spPr bwMode="auto">
          <a:xfrm>
            <a:off x="130628" y="27214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4" name="Rectangle 5">
            <a:extLst>
              <a:ext uri="{FF2B5EF4-FFF2-40B4-BE49-F238E27FC236}">
                <a16:creationId xmlns:a16="http://schemas.microsoft.com/office/drawing/2014/main" id="{0FD617A0-73C2-4994-A0D7-CF5BBD9B195C}"/>
              </a:ext>
            </a:extLst>
          </p:cNvPr>
          <p:cNvSpPr>
            <a:spLocks noChangeArrowheads="1"/>
          </p:cNvSpPr>
          <p:nvPr/>
        </p:nvSpPr>
        <p:spPr bwMode="auto">
          <a:xfrm>
            <a:off x="206829" y="3298371"/>
            <a:ext cx="854781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dirty="0"/>
          </a:p>
        </p:txBody>
      </p:sp>
      <p:graphicFrame>
        <p:nvGraphicFramePr>
          <p:cNvPr id="5" name="Object 4">
            <a:extLst>
              <a:ext uri="{FF2B5EF4-FFF2-40B4-BE49-F238E27FC236}">
                <a16:creationId xmlns:a16="http://schemas.microsoft.com/office/drawing/2014/main" id="{7AFCFADF-B285-45FA-83F2-16E4BD194E74}"/>
              </a:ext>
            </a:extLst>
          </p:cNvPr>
          <p:cNvGraphicFramePr>
            <a:graphicFrameLocks noChangeAspect="1"/>
          </p:cNvGraphicFramePr>
          <p:nvPr>
            <p:extLst>
              <p:ext uri="{D42A27DB-BD31-4B8C-83A1-F6EECF244321}">
                <p14:modId xmlns:p14="http://schemas.microsoft.com/office/powerpoint/2010/main" val="1773800861"/>
              </p:ext>
            </p:extLst>
          </p:nvPr>
        </p:nvGraphicFramePr>
        <p:xfrm>
          <a:off x="130175" y="3011488"/>
          <a:ext cx="5889625" cy="3371850"/>
        </p:xfrm>
        <a:graphic>
          <a:graphicData uri="http://schemas.openxmlformats.org/presentationml/2006/ole">
            <mc:AlternateContent xmlns:mc="http://schemas.openxmlformats.org/markup-compatibility/2006">
              <mc:Choice xmlns:v="urn:schemas-microsoft-com:vml" Requires="v">
                <p:oleObj name="Bitmap Image" r:id="rId2" imgW="6225480" imgH="3566160" progId="Paint.Picture">
                  <p:embed/>
                </p:oleObj>
              </mc:Choice>
              <mc:Fallback>
                <p:oleObj name="Bitmap Image" r:id="rId2" imgW="6225480" imgH="3566160" progId="Paint.Picture">
                  <p:embed/>
                  <p:pic>
                    <p:nvPicPr>
                      <p:cNvPr id="0" name="Object 4"/>
                      <p:cNvPicPr>
                        <a:picLocks noChangeAspect="1" noChangeArrowheads="1"/>
                      </p:cNvPicPr>
                      <p:nvPr/>
                    </p:nvPicPr>
                    <p:blipFill>
                      <a:blip r:embed="rId3"/>
                      <a:srcRect/>
                      <a:stretch>
                        <a:fillRect/>
                      </a:stretch>
                    </p:blipFill>
                    <p:spPr bwMode="auto">
                      <a:xfrm>
                        <a:off x="130175" y="3011488"/>
                        <a:ext cx="5889625" cy="3371850"/>
                      </a:xfrm>
                      <a:prstGeom prst="rect">
                        <a:avLst/>
                      </a:prstGeom>
                      <a:noFill/>
                    </p:spPr>
                  </p:pic>
                </p:oleObj>
              </mc:Fallback>
            </mc:AlternateContent>
          </a:graphicData>
        </a:graphic>
      </p:graphicFrame>
      <p:sp>
        <p:nvSpPr>
          <p:cNvPr id="9" name="Freeform: Shape 8">
            <a:extLst>
              <a:ext uri="{FF2B5EF4-FFF2-40B4-BE49-F238E27FC236}">
                <a16:creationId xmlns:a16="http://schemas.microsoft.com/office/drawing/2014/main" id="{CB5CF348-32C3-4734-BDFD-599B1D04411D}"/>
              </a:ext>
            </a:extLst>
          </p:cNvPr>
          <p:cNvSpPr/>
          <p:nvPr/>
        </p:nvSpPr>
        <p:spPr>
          <a:xfrm>
            <a:off x="2209800" y="3987565"/>
            <a:ext cx="435429" cy="1999578"/>
          </a:xfrm>
          <a:custGeom>
            <a:avLst/>
            <a:gdLst>
              <a:gd name="connsiteX0" fmla="*/ 0 w 435429"/>
              <a:gd name="connsiteY0" fmla="*/ 1999578 h 1999578"/>
              <a:gd name="connsiteX1" fmla="*/ 87086 w 435429"/>
              <a:gd name="connsiteY1" fmla="*/ 1542378 h 1999578"/>
              <a:gd name="connsiteX2" fmla="*/ 141514 w 435429"/>
              <a:gd name="connsiteY2" fmla="*/ 1052521 h 1999578"/>
              <a:gd name="connsiteX3" fmla="*/ 163286 w 435429"/>
              <a:gd name="connsiteY3" fmla="*/ 606206 h 1999578"/>
              <a:gd name="connsiteX4" fmla="*/ 217714 w 435429"/>
              <a:gd name="connsiteY4" fmla="*/ 290521 h 1999578"/>
              <a:gd name="connsiteX5" fmla="*/ 261257 w 435429"/>
              <a:gd name="connsiteY5" fmla="*/ 72806 h 1999578"/>
              <a:gd name="connsiteX6" fmla="*/ 293914 w 435429"/>
              <a:gd name="connsiteY6" fmla="*/ 7492 h 1999578"/>
              <a:gd name="connsiteX7" fmla="*/ 359229 w 435429"/>
              <a:gd name="connsiteY7" fmla="*/ 225206 h 1999578"/>
              <a:gd name="connsiteX8" fmla="*/ 435429 w 435429"/>
              <a:gd name="connsiteY8" fmla="*/ 1041635 h 199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429" h="1999578">
                <a:moveTo>
                  <a:pt x="0" y="1999578"/>
                </a:moveTo>
                <a:cubicBezTo>
                  <a:pt x="31750" y="1849899"/>
                  <a:pt x="63500" y="1700221"/>
                  <a:pt x="87086" y="1542378"/>
                </a:cubicBezTo>
                <a:cubicBezTo>
                  <a:pt x="110672" y="1384535"/>
                  <a:pt x="128814" y="1208550"/>
                  <a:pt x="141514" y="1052521"/>
                </a:cubicBezTo>
                <a:cubicBezTo>
                  <a:pt x="154214" y="896492"/>
                  <a:pt x="150586" y="733206"/>
                  <a:pt x="163286" y="606206"/>
                </a:cubicBezTo>
                <a:cubicBezTo>
                  <a:pt x="175986" y="479206"/>
                  <a:pt x="201386" y="379421"/>
                  <a:pt x="217714" y="290521"/>
                </a:cubicBezTo>
                <a:cubicBezTo>
                  <a:pt x="234042" y="201621"/>
                  <a:pt x="248557" y="119977"/>
                  <a:pt x="261257" y="72806"/>
                </a:cubicBezTo>
                <a:cubicBezTo>
                  <a:pt x="273957" y="25634"/>
                  <a:pt x="277585" y="-17908"/>
                  <a:pt x="293914" y="7492"/>
                </a:cubicBezTo>
                <a:cubicBezTo>
                  <a:pt x="310243" y="32892"/>
                  <a:pt x="335643" y="52849"/>
                  <a:pt x="359229" y="225206"/>
                </a:cubicBezTo>
                <a:cubicBezTo>
                  <a:pt x="382815" y="397563"/>
                  <a:pt x="435429" y="974506"/>
                  <a:pt x="435429" y="1041635"/>
                </a:cubicBezTo>
              </a:path>
            </a:pathLst>
          </a:custGeom>
          <a:ln w="31750">
            <a:solidFill>
              <a:srgbClr val="FF0000"/>
            </a:solidFill>
            <a:prstDash val="dash"/>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5A8FD49-1114-4C05-A24D-7BED91EC511D}"/>
              </a:ext>
            </a:extLst>
          </p:cNvPr>
          <p:cNvSpPr/>
          <p:nvPr/>
        </p:nvSpPr>
        <p:spPr>
          <a:xfrm flipH="1" flipV="1">
            <a:off x="1741712" y="4018518"/>
            <a:ext cx="435429" cy="1999578"/>
          </a:xfrm>
          <a:custGeom>
            <a:avLst/>
            <a:gdLst>
              <a:gd name="connsiteX0" fmla="*/ 0 w 435429"/>
              <a:gd name="connsiteY0" fmla="*/ 1999578 h 1999578"/>
              <a:gd name="connsiteX1" fmla="*/ 87086 w 435429"/>
              <a:gd name="connsiteY1" fmla="*/ 1542378 h 1999578"/>
              <a:gd name="connsiteX2" fmla="*/ 141514 w 435429"/>
              <a:gd name="connsiteY2" fmla="*/ 1052521 h 1999578"/>
              <a:gd name="connsiteX3" fmla="*/ 163286 w 435429"/>
              <a:gd name="connsiteY3" fmla="*/ 606206 h 1999578"/>
              <a:gd name="connsiteX4" fmla="*/ 217714 w 435429"/>
              <a:gd name="connsiteY4" fmla="*/ 290521 h 1999578"/>
              <a:gd name="connsiteX5" fmla="*/ 261257 w 435429"/>
              <a:gd name="connsiteY5" fmla="*/ 72806 h 1999578"/>
              <a:gd name="connsiteX6" fmla="*/ 293914 w 435429"/>
              <a:gd name="connsiteY6" fmla="*/ 7492 h 1999578"/>
              <a:gd name="connsiteX7" fmla="*/ 359229 w 435429"/>
              <a:gd name="connsiteY7" fmla="*/ 225206 h 1999578"/>
              <a:gd name="connsiteX8" fmla="*/ 435429 w 435429"/>
              <a:gd name="connsiteY8" fmla="*/ 1041635 h 199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429" h="1999578">
                <a:moveTo>
                  <a:pt x="0" y="1999578"/>
                </a:moveTo>
                <a:cubicBezTo>
                  <a:pt x="31750" y="1849899"/>
                  <a:pt x="63500" y="1700221"/>
                  <a:pt x="87086" y="1542378"/>
                </a:cubicBezTo>
                <a:cubicBezTo>
                  <a:pt x="110672" y="1384535"/>
                  <a:pt x="128814" y="1208550"/>
                  <a:pt x="141514" y="1052521"/>
                </a:cubicBezTo>
                <a:cubicBezTo>
                  <a:pt x="154214" y="896492"/>
                  <a:pt x="150586" y="733206"/>
                  <a:pt x="163286" y="606206"/>
                </a:cubicBezTo>
                <a:cubicBezTo>
                  <a:pt x="175986" y="479206"/>
                  <a:pt x="201386" y="379421"/>
                  <a:pt x="217714" y="290521"/>
                </a:cubicBezTo>
                <a:cubicBezTo>
                  <a:pt x="234042" y="201621"/>
                  <a:pt x="248557" y="119977"/>
                  <a:pt x="261257" y="72806"/>
                </a:cubicBezTo>
                <a:cubicBezTo>
                  <a:pt x="273957" y="25634"/>
                  <a:pt x="277585" y="-17908"/>
                  <a:pt x="293914" y="7492"/>
                </a:cubicBezTo>
                <a:cubicBezTo>
                  <a:pt x="310243" y="32892"/>
                  <a:pt x="335643" y="52849"/>
                  <a:pt x="359229" y="225206"/>
                </a:cubicBezTo>
                <a:cubicBezTo>
                  <a:pt x="382815" y="397563"/>
                  <a:pt x="435429" y="974506"/>
                  <a:pt x="435429" y="1041635"/>
                </a:cubicBezTo>
              </a:path>
            </a:pathLst>
          </a:custGeom>
          <a:ln w="31750">
            <a:solidFill>
              <a:srgbClr val="FF0000"/>
            </a:solidFill>
            <a:prstDash val="solid"/>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cxnSp>
        <p:nvCxnSpPr>
          <p:cNvPr id="13" name="Straight Arrow Connector 12">
            <a:extLst>
              <a:ext uri="{FF2B5EF4-FFF2-40B4-BE49-F238E27FC236}">
                <a16:creationId xmlns:a16="http://schemas.microsoft.com/office/drawing/2014/main" id="{09004780-DEB4-4230-9FF8-0E5DD4FBA378}"/>
              </a:ext>
            </a:extLst>
          </p:cNvPr>
          <p:cNvCxnSpPr/>
          <p:nvPr/>
        </p:nvCxnSpPr>
        <p:spPr>
          <a:xfrm flipH="1">
            <a:off x="1741712" y="6183086"/>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or: Curved 13">
            <a:extLst>
              <a:ext uri="{FF2B5EF4-FFF2-40B4-BE49-F238E27FC236}">
                <a16:creationId xmlns:a16="http://schemas.microsoft.com/office/drawing/2014/main" id="{FCB825BA-1BBB-4F10-88DC-B8AD7475D82A}"/>
              </a:ext>
            </a:extLst>
          </p:cNvPr>
          <p:cNvCxnSpPr>
            <a:cxnSpLocks/>
          </p:cNvCxnSpPr>
          <p:nvPr/>
        </p:nvCxnSpPr>
        <p:spPr>
          <a:xfrm rot="16200000" flipH="1">
            <a:off x="2055678" y="3307533"/>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4D3A5B6-856E-4E45-8E56-C5BBB0033F08}"/>
              </a:ext>
            </a:extLst>
          </p:cNvPr>
          <p:cNvSpPr txBox="1"/>
          <p:nvPr/>
        </p:nvSpPr>
        <p:spPr>
          <a:xfrm>
            <a:off x="1676077" y="2381555"/>
            <a:ext cx="1327030"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once)</a:t>
            </a:r>
          </a:p>
        </p:txBody>
      </p:sp>
      <p:sp>
        <p:nvSpPr>
          <p:cNvPr id="19" name="Rectangle 8">
            <a:extLst>
              <a:ext uri="{FF2B5EF4-FFF2-40B4-BE49-F238E27FC236}">
                <a16:creationId xmlns:a16="http://schemas.microsoft.com/office/drawing/2014/main" id="{1A6BF4B1-E20A-4F0A-A69F-E20F42CBDFE7}"/>
              </a:ext>
            </a:extLst>
          </p:cNvPr>
          <p:cNvSpPr>
            <a:spLocks noChangeArrowheads="1"/>
          </p:cNvSpPr>
          <p:nvPr/>
        </p:nvSpPr>
        <p:spPr bwMode="auto">
          <a:xfrm>
            <a:off x="6019798" y="295375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20" name="Object 19">
            <a:extLst>
              <a:ext uri="{FF2B5EF4-FFF2-40B4-BE49-F238E27FC236}">
                <a16:creationId xmlns:a16="http://schemas.microsoft.com/office/drawing/2014/main" id="{C91FB7B5-7ED2-401B-BC76-B775AF7B7D1A}"/>
              </a:ext>
            </a:extLst>
          </p:cNvPr>
          <p:cNvGraphicFramePr>
            <a:graphicFrameLocks noChangeAspect="1"/>
          </p:cNvGraphicFramePr>
          <p:nvPr>
            <p:extLst>
              <p:ext uri="{D42A27DB-BD31-4B8C-83A1-F6EECF244321}">
                <p14:modId xmlns:p14="http://schemas.microsoft.com/office/powerpoint/2010/main" val="2156919124"/>
              </p:ext>
            </p:extLst>
          </p:nvPr>
        </p:nvGraphicFramePr>
        <p:xfrm>
          <a:off x="6030682" y="2966330"/>
          <a:ext cx="5988050" cy="3513138"/>
        </p:xfrm>
        <a:graphic>
          <a:graphicData uri="http://schemas.openxmlformats.org/presentationml/2006/ole">
            <mc:AlternateContent xmlns:mc="http://schemas.openxmlformats.org/markup-compatibility/2006">
              <mc:Choice xmlns:v="urn:schemas-microsoft-com:vml" Requires="v">
                <p:oleObj name="Bitmap Image" r:id="rId4" imgW="5989320" imgH="3512880" progId="Paint.Picture">
                  <p:embed/>
                </p:oleObj>
              </mc:Choice>
              <mc:Fallback>
                <p:oleObj name="Bitmap Image" r:id="rId4" imgW="5989320" imgH="3512880" progId="Paint.Picture">
                  <p:embed/>
                  <p:pic>
                    <p:nvPicPr>
                      <p:cNvPr id="0" name="Object 7"/>
                      <p:cNvPicPr>
                        <a:picLocks noChangeAspect="1" noChangeArrowheads="1"/>
                      </p:cNvPicPr>
                      <p:nvPr/>
                    </p:nvPicPr>
                    <p:blipFill>
                      <a:blip r:embed="rId5"/>
                      <a:srcRect/>
                      <a:stretch>
                        <a:fillRect/>
                      </a:stretch>
                    </p:blipFill>
                    <p:spPr bwMode="auto">
                      <a:xfrm>
                        <a:off x="6030682" y="2966330"/>
                        <a:ext cx="5988050" cy="3513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Freeform: Shape 20">
            <a:extLst>
              <a:ext uri="{FF2B5EF4-FFF2-40B4-BE49-F238E27FC236}">
                <a16:creationId xmlns:a16="http://schemas.microsoft.com/office/drawing/2014/main" id="{D68CC0DB-3C36-4BD0-BAF7-44B70FD706F3}"/>
              </a:ext>
            </a:extLst>
          </p:cNvPr>
          <p:cNvSpPr/>
          <p:nvPr/>
        </p:nvSpPr>
        <p:spPr>
          <a:xfrm>
            <a:off x="8084820" y="3975700"/>
            <a:ext cx="982980" cy="2184546"/>
          </a:xfrm>
          <a:custGeom>
            <a:avLst/>
            <a:gdLst>
              <a:gd name="connsiteX0" fmla="*/ 0 w 982980"/>
              <a:gd name="connsiteY0" fmla="*/ 1061120 h 2184546"/>
              <a:gd name="connsiteX1" fmla="*/ 45720 w 982980"/>
              <a:gd name="connsiteY1" fmla="*/ 466760 h 2184546"/>
              <a:gd name="connsiteX2" fmla="*/ 91440 w 982980"/>
              <a:gd name="connsiteY2" fmla="*/ 131480 h 2184546"/>
              <a:gd name="connsiteX3" fmla="*/ 129540 w 982980"/>
              <a:gd name="connsiteY3" fmla="*/ 32420 h 2184546"/>
              <a:gd name="connsiteX4" fmla="*/ 182880 w 982980"/>
              <a:gd name="connsiteY4" fmla="*/ 40040 h 2184546"/>
              <a:gd name="connsiteX5" fmla="*/ 228600 w 982980"/>
              <a:gd name="connsiteY5" fmla="*/ 329600 h 2184546"/>
              <a:gd name="connsiteX6" fmla="*/ 335280 w 982980"/>
              <a:gd name="connsiteY6" fmla="*/ 1350680 h 2184546"/>
              <a:gd name="connsiteX7" fmla="*/ 403860 w 982980"/>
              <a:gd name="connsiteY7" fmla="*/ 1891700 h 2184546"/>
              <a:gd name="connsiteX8" fmla="*/ 464820 w 982980"/>
              <a:gd name="connsiteY8" fmla="*/ 2127920 h 2184546"/>
              <a:gd name="connsiteX9" fmla="*/ 487680 w 982980"/>
              <a:gd name="connsiteY9" fmla="*/ 2150780 h 2184546"/>
              <a:gd name="connsiteX10" fmla="*/ 594360 w 982980"/>
              <a:gd name="connsiteY10" fmla="*/ 1724060 h 2184546"/>
              <a:gd name="connsiteX11" fmla="*/ 647700 w 982980"/>
              <a:gd name="connsiteY11" fmla="*/ 1076360 h 2184546"/>
              <a:gd name="connsiteX12" fmla="*/ 708660 w 982980"/>
              <a:gd name="connsiteY12" fmla="*/ 459140 h 2184546"/>
              <a:gd name="connsiteX13" fmla="*/ 769620 w 982980"/>
              <a:gd name="connsiteY13" fmla="*/ 131480 h 2184546"/>
              <a:gd name="connsiteX14" fmla="*/ 784860 w 982980"/>
              <a:gd name="connsiteY14" fmla="*/ 40040 h 2184546"/>
              <a:gd name="connsiteX15" fmla="*/ 800100 w 982980"/>
              <a:gd name="connsiteY15" fmla="*/ 9560 h 2184546"/>
              <a:gd name="connsiteX16" fmla="*/ 830580 w 982980"/>
              <a:gd name="connsiteY16" fmla="*/ 40040 h 2184546"/>
              <a:gd name="connsiteX17" fmla="*/ 899160 w 982980"/>
              <a:gd name="connsiteY17" fmla="*/ 405800 h 2184546"/>
              <a:gd name="connsiteX18" fmla="*/ 982980 w 982980"/>
              <a:gd name="connsiteY18" fmla="*/ 1053500 h 21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82980" h="2184546">
                <a:moveTo>
                  <a:pt x="0" y="1061120"/>
                </a:moveTo>
                <a:cubicBezTo>
                  <a:pt x="15240" y="841410"/>
                  <a:pt x="30480" y="621700"/>
                  <a:pt x="45720" y="466760"/>
                </a:cubicBezTo>
                <a:cubicBezTo>
                  <a:pt x="60960" y="311820"/>
                  <a:pt x="77470" y="203870"/>
                  <a:pt x="91440" y="131480"/>
                </a:cubicBezTo>
                <a:cubicBezTo>
                  <a:pt x="105410" y="59090"/>
                  <a:pt x="114300" y="47660"/>
                  <a:pt x="129540" y="32420"/>
                </a:cubicBezTo>
                <a:cubicBezTo>
                  <a:pt x="144780" y="17180"/>
                  <a:pt x="166370" y="-9490"/>
                  <a:pt x="182880" y="40040"/>
                </a:cubicBezTo>
                <a:cubicBezTo>
                  <a:pt x="199390" y="89570"/>
                  <a:pt x="203200" y="111160"/>
                  <a:pt x="228600" y="329600"/>
                </a:cubicBezTo>
                <a:cubicBezTo>
                  <a:pt x="254000" y="548040"/>
                  <a:pt x="306070" y="1090330"/>
                  <a:pt x="335280" y="1350680"/>
                </a:cubicBezTo>
                <a:cubicBezTo>
                  <a:pt x="364490" y="1611030"/>
                  <a:pt x="382270" y="1762160"/>
                  <a:pt x="403860" y="1891700"/>
                </a:cubicBezTo>
                <a:cubicBezTo>
                  <a:pt x="425450" y="2021240"/>
                  <a:pt x="464820" y="2127920"/>
                  <a:pt x="464820" y="2127920"/>
                </a:cubicBezTo>
                <a:cubicBezTo>
                  <a:pt x="478790" y="2171100"/>
                  <a:pt x="466090" y="2218090"/>
                  <a:pt x="487680" y="2150780"/>
                </a:cubicBezTo>
                <a:cubicBezTo>
                  <a:pt x="509270" y="2083470"/>
                  <a:pt x="567690" y="1903130"/>
                  <a:pt x="594360" y="1724060"/>
                </a:cubicBezTo>
                <a:cubicBezTo>
                  <a:pt x="621030" y="1544990"/>
                  <a:pt x="628650" y="1287180"/>
                  <a:pt x="647700" y="1076360"/>
                </a:cubicBezTo>
                <a:cubicBezTo>
                  <a:pt x="666750" y="865540"/>
                  <a:pt x="688340" y="616620"/>
                  <a:pt x="708660" y="459140"/>
                </a:cubicBezTo>
                <a:cubicBezTo>
                  <a:pt x="728980" y="301660"/>
                  <a:pt x="756920" y="201330"/>
                  <a:pt x="769620" y="131480"/>
                </a:cubicBezTo>
                <a:cubicBezTo>
                  <a:pt x="782320" y="61630"/>
                  <a:pt x="784860" y="40040"/>
                  <a:pt x="784860" y="40040"/>
                </a:cubicBezTo>
                <a:cubicBezTo>
                  <a:pt x="789940" y="19720"/>
                  <a:pt x="792480" y="9560"/>
                  <a:pt x="800100" y="9560"/>
                </a:cubicBezTo>
                <a:cubicBezTo>
                  <a:pt x="807720" y="9560"/>
                  <a:pt x="814070" y="-26000"/>
                  <a:pt x="830580" y="40040"/>
                </a:cubicBezTo>
                <a:cubicBezTo>
                  <a:pt x="847090" y="106080"/>
                  <a:pt x="873760" y="236890"/>
                  <a:pt x="899160" y="405800"/>
                </a:cubicBezTo>
                <a:cubicBezTo>
                  <a:pt x="924560" y="574710"/>
                  <a:pt x="953770" y="814105"/>
                  <a:pt x="982980" y="1053500"/>
                </a:cubicBezTo>
              </a:path>
            </a:pathLst>
          </a:cu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id="{81ABA4B8-DD50-4DEC-A24A-FF547F4AE15C}"/>
              </a:ext>
            </a:extLst>
          </p:cNvPr>
          <p:cNvSpPr/>
          <p:nvPr/>
        </p:nvSpPr>
        <p:spPr>
          <a:xfrm flipH="1" flipV="1">
            <a:off x="7117080" y="4033755"/>
            <a:ext cx="922020" cy="2057909"/>
          </a:xfrm>
          <a:custGeom>
            <a:avLst/>
            <a:gdLst>
              <a:gd name="connsiteX0" fmla="*/ 0 w 982980"/>
              <a:gd name="connsiteY0" fmla="*/ 1061120 h 2184546"/>
              <a:gd name="connsiteX1" fmla="*/ 45720 w 982980"/>
              <a:gd name="connsiteY1" fmla="*/ 466760 h 2184546"/>
              <a:gd name="connsiteX2" fmla="*/ 91440 w 982980"/>
              <a:gd name="connsiteY2" fmla="*/ 131480 h 2184546"/>
              <a:gd name="connsiteX3" fmla="*/ 129540 w 982980"/>
              <a:gd name="connsiteY3" fmla="*/ 32420 h 2184546"/>
              <a:gd name="connsiteX4" fmla="*/ 182880 w 982980"/>
              <a:gd name="connsiteY4" fmla="*/ 40040 h 2184546"/>
              <a:gd name="connsiteX5" fmla="*/ 228600 w 982980"/>
              <a:gd name="connsiteY5" fmla="*/ 329600 h 2184546"/>
              <a:gd name="connsiteX6" fmla="*/ 335280 w 982980"/>
              <a:gd name="connsiteY6" fmla="*/ 1350680 h 2184546"/>
              <a:gd name="connsiteX7" fmla="*/ 403860 w 982980"/>
              <a:gd name="connsiteY7" fmla="*/ 1891700 h 2184546"/>
              <a:gd name="connsiteX8" fmla="*/ 464820 w 982980"/>
              <a:gd name="connsiteY8" fmla="*/ 2127920 h 2184546"/>
              <a:gd name="connsiteX9" fmla="*/ 487680 w 982980"/>
              <a:gd name="connsiteY9" fmla="*/ 2150780 h 2184546"/>
              <a:gd name="connsiteX10" fmla="*/ 594360 w 982980"/>
              <a:gd name="connsiteY10" fmla="*/ 1724060 h 2184546"/>
              <a:gd name="connsiteX11" fmla="*/ 647700 w 982980"/>
              <a:gd name="connsiteY11" fmla="*/ 1076360 h 2184546"/>
              <a:gd name="connsiteX12" fmla="*/ 708660 w 982980"/>
              <a:gd name="connsiteY12" fmla="*/ 459140 h 2184546"/>
              <a:gd name="connsiteX13" fmla="*/ 769620 w 982980"/>
              <a:gd name="connsiteY13" fmla="*/ 131480 h 2184546"/>
              <a:gd name="connsiteX14" fmla="*/ 784860 w 982980"/>
              <a:gd name="connsiteY14" fmla="*/ 40040 h 2184546"/>
              <a:gd name="connsiteX15" fmla="*/ 800100 w 982980"/>
              <a:gd name="connsiteY15" fmla="*/ 9560 h 2184546"/>
              <a:gd name="connsiteX16" fmla="*/ 830580 w 982980"/>
              <a:gd name="connsiteY16" fmla="*/ 40040 h 2184546"/>
              <a:gd name="connsiteX17" fmla="*/ 899160 w 982980"/>
              <a:gd name="connsiteY17" fmla="*/ 405800 h 2184546"/>
              <a:gd name="connsiteX18" fmla="*/ 982980 w 982980"/>
              <a:gd name="connsiteY18" fmla="*/ 1053500 h 21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82980" h="2184546">
                <a:moveTo>
                  <a:pt x="0" y="1061120"/>
                </a:moveTo>
                <a:cubicBezTo>
                  <a:pt x="15240" y="841410"/>
                  <a:pt x="30480" y="621700"/>
                  <a:pt x="45720" y="466760"/>
                </a:cubicBezTo>
                <a:cubicBezTo>
                  <a:pt x="60960" y="311820"/>
                  <a:pt x="77470" y="203870"/>
                  <a:pt x="91440" y="131480"/>
                </a:cubicBezTo>
                <a:cubicBezTo>
                  <a:pt x="105410" y="59090"/>
                  <a:pt x="114300" y="47660"/>
                  <a:pt x="129540" y="32420"/>
                </a:cubicBezTo>
                <a:cubicBezTo>
                  <a:pt x="144780" y="17180"/>
                  <a:pt x="166370" y="-9490"/>
                  <a:pt x="182880" y="40040"/>
                </a:cubicBezTo>
                <a:cubicBezTo>
                  <a:pt x="199390" y="89570"/>
                  <a:pt x="203200" y="111160"/>
                  <a:pt x="228600" y="329600"/>
                </a:cubicBezTo>
                <a:cubicBezTo>
                  <a:pt x="254000" y="548040"/>
                  <a:pt x="306070" y="1090330"/>
                  <a:pt x="335280" y="1350680"/>
                </a:cubicBezTo>
                <a:cubicBezTo>
                  <a:pt x="364490" y="1611030"/>
                  <a:pt x="382270" y="1762160"/>
                  <a:pt x="403860" y="1891700"/>
                </a:cubicBezTo>
                <a:cubicBezTo>
                  <a:pt x="425450" y="2021240"/>
                  <a:pt x="464820" y="2127920"/>
                  <a:pt x="464820" y="2127920"/>
                </a:cubicBezTo>
                <a:cubicBezTo>
                  <a:pt x="478790" y="2171100"/>
                  <a:pt x="466090" y="2218090"/>
                  <a:pt x="487680" y="2150780"/>
                </a:cubicBezTo>
                <a:cubicBezTo>
                  <a:pt x="509270" y="2083470"/>
                  <a:pt x="567690" y="1903130"/>
                  <a:pt x="594360" y="1724060"/>
                </a:cubicBezTo>
                <a:cubicBezTo>
                  <a:pt x="621030" y="1544990"/>
                  <a:pt x="628650" y="1287180"/>
                  <a:pt x="647700" y="1076360"/>
                </a:cubicBezTo>
                <a:cubicBezTo>
                  <a:pt x="666750" y="865540"/>
                  <a:pt x="688340" y="616620"/>
                  <a:pt x="708660" y="459140"/>
                </a:cubicBezTo>
                <a:cubicBezTo>
                  <a:pt x="728980" y="301660"/>
                  <a:pt x="756920" y="201330"/>
                  <a:pt x="769620" y="131480"/>
                </a:cubicBezTo>
                <a:cubicBezTo>
                  <a:pt x="782320" y="61630"/>
                  <a:pt x="784860" y="40040"/>
                  <a:pt x="784860" y="40040"/>
                </a:cubicBezTo>
                <a:cubicBezTo>
                  <a:pt x="789940" y="19720"/>
                  <a:pt x="792480" y="9560"/>
                  <a:pt x="800100" y="9560"/>
                </a:cubicBezTo>
                <a:cubicBezTo>
                  <a:pt x="807720" y="9560"/>
                  <a:pt x="814070" y="-26000"/>
                  <a:pt x="830580" y="40040"/>
                </a:cubicBezTo>
                <a:cubicBezTo>
                  <a:pt x="847090" y="106080"/>
                  <a:pt x="873760" y="236890"/>
                  <a:pt x="899160" y="405800"/>
                </a:cubicBezTo>
                <a:cubicBezTo>
                  <a:pt x="924560" y="574710"/>
                  <a:pt x="953770" y="814105"/>
                  <a:pt x="982980" y="1053500"/>
                </a:cubicBezTo>
              </a:path>
            </a:pathLst>
          </a:cu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Connector: Curved 22">
            <a:extLst>
              <a:ext uri="{FF2B5EF4-FFF2-40B4-BE49-F238E27FC236}">
                <a16:creationId xmlns:a16="http://schemas.microsoft.com/office/drawing/2014/main" id="{CF7B98E7-C9C8-4C60-94D1-FB4C0ECBD17D}"/>
              </a:ext>
            </a:extLst>
          </p:cNvPr>
          <p:cNvCxnSpPr>
            <a:cxnSpLocks/>
          </p:cNvCxnSpPr>
          <p:nvPr/>
        </p:nvCxnSpPr>
        <p:spPr>
          <a:xfrm rot="16200000" flipH="1">
            <a:off x="8174538" y="3459933"/>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F93B1D1-B6D6-42EB-B6D5-6FEE078C66BE}"/>
              </a:ext>
            </a:extLst>
          </p:cNvPr>
          <p:cNvSpPr txBox="1"/>
          <p:nvPr/>
        </p:nvSpPr>
        <p:spPr>
          <a:xfrm>
            <a:off x="7794937" y="2533955"/>
            <a:ext cx="1327030"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once)</a:t>
            </a:r>
          </a:p>
        </p:txBody>
      </p:sp>
      <p:cxnSp>
        <p:nvCxnSpPr>
          <p:cNvPr id="25" name="Straight Arrow Connector 24">
            <a:extLst>
              <a:ext uri="{FF2B5EF4-FFF2-40B4-BE49-F238E27FC236}">
                <a16:creationId xmlns:a16="http://schemas.microsoft.com/office/drawing/2014/main" id="{85668DFE-DDD8-4461-BC1D-5D30FC5251B3}"/>
              </a:ext>
            </a:extLst>
          </p:cNvPr>
          <p:cNvCxnSpPr/>
          <p:nvPr/>
        </p:nvCxnSpPr>
        <p:spPr>
          <a:xfrm flipH="1">
            <a:off x="7510052" y="6274526"/>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09736BC-A156-4D31-9F8A-11E1707F5855}"/>
              </a:ext>
            </a:extLst>
          </p:cNvPr>
          <p:cNvCxnSpPr/>
          <p:nvPr/>
        </p:nvCxnSpPr>
        <p:spPr>
          <a:xfrm>
            <a:off x="1119486" y="3852422"/>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27" name="Straight Arrow Connector 26">
            <a:extLst>
              <a:ext uri="{FF2B5EF4-FFF2-40B4-BE49-F238E27FC236}">
                <a16:creationId xmlns:a16="http://schemas.microsoft.com/office/drawing/2014/main" id="{DFD13575-F84A-4F4C-83BE-624B4048CB7A}"/>
              </a:ext>
            </a:extLst>
          </p:cNvPr>
          <p:cNvCxnSpPr/>
          <p:nvPr/>
        </p:nvCxnSpPr>
        <p:spPr>
          <a:xfrm>
            <a:off x="6827573" y="3907843"/>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28" name="Title 1">
            <a:extLst>
              <a:ext uri="{FF2B5EF4-FFF2-40B4-BE49-F238E27FC236}">
                <a16:creationId xmlns:a16="http://schemas.microsoft.com/office/drawing/2014/main" id="{7356991E-6C69-4323-BF07-C28EF9A8B18E}"/>
              </a:ext>
            </a:extLst>
          </p:cNvPr>
          <p:cNvSpPr txBox="1">
            <a:spLocks/>
          </p:cNvSpPr>
          <p:nvPr/>
        </p:nvSpPr>
        <p:spPr>
          <a:xfrm>
            <a:off x="2852451" y="229092"/>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29" name="Object 28">
            <a:extLst>
              <a:ext uri="{FF2B5EF4-FFF2-40B4-BE49-F238E27FC236}">
                <a16:creationId xmlns:a16="http://schemas.microsoft.com/office/drawing/2014/main" id="{0B70B6C3-E40C-4B6A-9B56-6FF945457DBF}"/>
              </a:ext>
            </a:extLst>
          </p:cNvPr>
          <p:cNvGraphicFramePr>
            <a:graphicFrameLocks noChangeAspect="1"/>
          </p:cNvGraphicFramePr>
          <p:nvPr>
            <p:extLst>
              <p:ext uri="{D42A27DB-BD31-4B8C-83A1-F6EECF244321}">
                <p14:modId xmlns:p14="http://schemas.microsoft.com/office/powerpoint/2010/main" val="3217330531"/>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6" imgW="4054191" imgH="1798095" progId="Paint.Picture">
                  <p:embed/>
                </p:oleObj>
              </mc:Choice>
              <mc:Fallback>
                <p:oleObj name="Bitmap Image" r:id="rId6"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Tree>
    <p:extLst>
      <p:ext uri="{BB962C8B-B14F-4D97-AF65-F5344CB8AC3E}">
        <p14:creationId xmlns:p14="http://schemas.microsoft.com/office/powerpoint/2010/main" val="2453683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5" grpId="0"/>
      <p:bldP spid="21" grpId="0" animBg="1"/>
      <p:bldP spid="22" grpId="0" animBg="1"/>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8DE5258-A7DD-403D-9AD8-B00AD23D8DF6}"/>
              </a:ext>
            </a:extLst>
          </p:cNvPr>
          <p:cNvSpPr>
            <a:spLocks noChangeArrowheads="1"/>
          </p:cNvSpPr>
          <p:nvPr/>
        </p:nvSpPr>
        <p:spPr bwMode="auto">
          <a:xfrm>
            <a:off x="228600" y="27622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3" name="Object 2">
            <a:extLst>
              <a:ext uri="{FF2B5EF4-FFF2-40B4-BE49-F238E27FC236}">
                <a16:creationId xmlns:a16="http://schemas.microsoft.com/office/drawing/2014/main" id="{264CA2AF-198A-4B3B-B9FB-BF6ACC308D18}"/>
              </a:ext>
            </a:extLst>
          </p:cNvPr>
          <p:cNvGraphicFramePr>
            <a:graphicFrameLocks noChangeAspect="1"/>
          </p:cNvGraphicFramePr>
          <p:nvPr>
            <p:extLst>
              <p:ext uri="{D42A27DB-BD31-4B8C-83A1-F6EECF244321}">
                <p14:modId xmlns:p14="http://schemas.microsoft.com/office/powerpoint/2010/main" val="696603681"/>
              </p:ext>
            </p:extLst>
          </p:nvPr>
        </p:nvGraphicFramePr>
        <p:xfrm>
          <a:off x="228600" y="2871788"/>
          <a:ext cx="5868988" cy="3525837"/>
        </p:xfrm>
        <a:graphic>
          <a:graphicData uri="http://schemas.openxmlformats.org/presentationml/2006/ole">
            <mc:AlternateContent xmlns:mc="http://schemas.openxmlformats.org/markup-compatibility/2006">
              <mc:Choice xmlns:v="urn:schemas-microsoft-com:vml" Requires="v">
                <p:oleObj name="Bitmap Image" r:id="rId2" imgW="5958720" imgH="3581280" progId="Paint.Picture">
                  <p:embed/>
                </p:oleObj>
              </mc:Choice>
              <mc:Fallback>
                <p:oleObj name="Bitmap Image" r:id="rId2" imgW="5958720" imgH="3581280" progId="Paint.Picture">
                  <p:embed/>
                  <p:pic>
                    <p:nvPicPr>
                      <p:cNvPr id="0" name="Object 1"/>
                      <p:cNvPicPr>
                        <a:picLocks noChangeAspect="1" noChangeArrowheads="1"/>
                      </p:cNvPicPr>
                      <p:nvPr/>
                    </p:nvPicPr>
                    <p:blipFill>
                      <a:blip r:embed="rId3"/>
                      <a:srcRect/>
                      <a:stretch>
                        <a:fillRect/>
                      </a:stretch>
                    </p:blipFill>
                    <p:spPr bwMode="auto">
                      <a:xfrm>
                        <a:off x="228600" y="2871788"/>
                        <a:ext cx="5868988" cy="3525837"/>
                      </a:xfrm>
                      <a:prstGeom prst="rect">
                        <a:avLst/>
                      </a:prstGeom>
                      <a:noFill/>
                    </p:spPr>
                  </p:pic>
                </p:oleObj>
              </mc:Fallback>
            </mc:AlternateContent>
          </a:graphicData>
        </a:graphic>
      </p:graphicFrame>
      <p:sp>
        <p:nvSpPr>
          <p:cNvPr id="8" name="Freeform: Shape 7">
            <a:extLst>
              <a:ext uri="{FF2B5EF4-FFF2-40B4-BE49-F238E27FC236}">
                <a16:creationId xmlns:a16="http://schemas.microsoft.com/office/drawing/2014/main" id="{10E60CEA-4AD5-4184-8BB9-8994E31BA07B}"/>
              </a:ext>
            </a:extLst>
          </p:cNvPr>
          <p:cNvSpPr/>
          <p:nvPr/>
        </p:nvSpPr>
        <p:spPr>
          <a:xfrm>
            <a:off x="2237509" y="3823589"/>
            <a:ext cx="1281546" cy="2199601"/>
          </a:xfrm>
          <a:custGeom>
            <a:avLst/>
            <a:gdLst>
              <a:gd name="connsiteX0" fmla="*/ 0 w 1281546"/>
              <a:gd name="connsiteY0" fmla="*/ 76466 h 2199601"/>
              <a:gd name="connsiteX1" fmla="*/ 103909 w 1281546"/>
              <a:gd name="connsiteY1" fmla="*/ 658356 h 2199601"/>
              <a:gd name="connsiteX2" fmla="*/ 193964 w 1281546"/>
              <a:gd name="connsiteY2" fmla="*/ 1593538 h 2199601"/>
              <a:gd name="connsiteX3" fmla="*/ 249382 w 1281546"/>
              <a:gd name="connsiteY3" fmla="*/ 1995320 h 2199601"/>
              <a:gd name="connsiteX4" fmla="*/ 284018 w 1281546"/>
              <a:gd name="connsiteY4" fmla="*/ 2147720 h 2199601"/>
              <a:gd name="connsiteX5" fmla="*/ 332509 w 1281546"/>
              <a:gd name="connsiteY5" fmla="*/ 2106156 h 2199601"/>
              <a:gd name="connsiteX6" fmla="*/ 477982 w 1281546"/>
              <a:gd name="connsiteY6" fmla="*/ 1129411 h 2199601"/>
              <a:gd name="connsiteX7" fmla="*/ 561109 w 1281546"/>
              <a:gd name="connsiteY7" fmla="*/ 353556 h 2199601"/>
              <a:gd name="connsiteX8" fmla="*/ 623455 w 1281546"/>
              <a:gd name="connsiteY8" fmla="*/ 62611 h 2199601"/>
              <a:gd name="connsiteX9" fmla="*/ 623455 w 1281546"/>
              <a:gd name="connsiteY9" fmla="*/ 62611 h 2199601"/>
              <a:gd name="connsiteX10" fmla="*/ 671946 w 1281546"/>
              <a:gd name="connsiteY10" fmla="*/ 104175 h 2199601"/>
              <a:gd name="connsiteX11" fmla="*/ 824346 w 1281546"/>
              <a:gd name="connsiteY11" fmla="*/ 1330302 h 2199601"/>
              <a:gd name="connsiteX12" fmla="*/ 893618 w 1281546"/>
              <a:gd name="connsiteY12" fmla="*/ 1953756 h 2199601"/>
              <a:gd name="connsiteX13" fmla="*/ 962891 w 1281546"/>
              <a:gd name="connsiteY13" fmla="*/ 2140793 h 2199601"/>
              <a:gd name="connsiteX14" fmla="*/ 962891 w 1281546"/>
              <a:gd name="connsiteY14" fmla="*/ 2140793 h 2199601"/>
              <a:gd name="connsiteX15" fmla="*/ 1066800 w 1281546"/>
              <a:gd name="connsiteY15" fmla="*/ 1697447 h 2199601"/>
              <a:gd name="connsiteX16" fmla="*/ 1108364 w 1281546"/>
              <a:gd name="connsiteY16" fmla="*/ 1108629 h 2199601"/>
              <a:gd name="connsiteX17" fmla="*/ 1205346 w 1281546"/>
              <a:gd name="connsiteY17" fmla="*/ 367411 h 2199601"/>
              <a:gd name="connsiteX18" fmla="*/ 1239982 w 1281546"/>
              <a:gd name="connsiteY18" fmla="*/ 104175 h 2199601"/>
              <a:gd name="connsiteX19" fmla="*/ 1281546 w 1281546"/>
              <a:gd name="connsiteY19" fmla="*/ 41829 h 219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81546" h="2199601">
                <a:moveTo>
                  <a:pt x="0" y="76466"/>
                </a:moveTo>
                <a:cubicBezTo>
                  <a:pt x="35791" y="240988"/>
                  <a:pt x="71582" y="405511"/>
                  <a:pt x="103909" y="658356"/>
                </a:cubicBezTo>
                <a:cubicBezTo>
                  <a:pt x="136236" y="911201"/>
                  <a:pt x="169718" y="1370711"/>
                  <a:pt x="193964" y="1593538"/>
                </a:cubicBezTo>
                <a:cubicBezTo>
                  <a:pt x="218210" y="1816365"/>
                  <a:pt x="234373" y="1902956"/>
                  <a:pt x="249382" y="1995320"/>
                </a:cubicBezTo>
                <a:cubicBezTo>
                  <a:pt x="264391" y="2087684"/>
                  <a:pt x="270164" y="2129247"/>
                  <a:pt x="284018" y="2147720"/>
                </a:cubicBezTo>
                <a:cubicBezTo>
                  <a:pt x="297873" y="2166193"/>
                  <a:pt x="300182" y="2275874"/>
                  <a:pt x="332509" y="2106156"/>
                </a:cubicBezTo>
                <a:cubicBezTo>
                  <a:pt x="364836" y="1936438"/>
                  <a:pt x="439882" y="1421511"/>
                  <a:pt x="477982" y="1129411"/>
                </a:cubicBezTo>
                <a:cubicBezTo>
                  <a:pt x="516082" y="837311"/>
                  <a:pt x="536864" y="531356"/>
                  <a:pt x="561109" y="353556"/>
                </a:cubicBezTo>
                <a:cubicBezTo>
                  <a:pt x="585354" y="175756"/>
                  <a:pt x="623455" y="62611"/>
                  <a:pt x="623455" y="62611"/>
                </a:cubicBezTo>
                <a:lnTo>
                  <a:pt x="623455" y="62611"/>
                </a:lnTo>
                <a:cubicBezTo>
                  <a:pt x="631537" y="69538"/>
                  <a:pt x="638464" y="-107107"/>
                  <a:pt x="671946" y="104175"/>
                </a:cubicBezTo>
                <a:cubicBezTo>
                  <a:pt x="705428" y="315457"/>
                  <a:pt x="787401" y="1022039"/>
                  <a:pt x="824346" y="1330302"/>
                </a:cubicBezTo>
                <a:cubicBezTo>
                  <a:pt x="861291" y="1638566"/>
                  <a:pt x="870527" y="1818674"/>
                  <a:pt x="893618" y="1953756"/>
                </a:cubicBezTo>
                <a:cubicBezTo>
                  <a:pt x="916709" y="2088838"/>
                  <a:pt x="962891" y="2140793"/>
                  <a:pt x="962891" y="2140793"/>
                </a:cubicBezTo>
                <a:lnTo>
                  <a:pt x="962891" y="2140793"/>
                </a:lnTo>
                <a:cubicBezTo>
                  <a:pt x="980209" y="2066902"/>
                  <a:pt x="1042555" y="1869474"/>
                  <a:pt x="1066800" y="1697447"/>
                </a:cubicBezTo>
                <a:cubicBezTo>
                  <a:pt x="1091045" y="1525420"/>
                  <a:pt x="1085273" y="1330302"/>
                  <a:pt x="1108364" y="1108629"/>
                </a:cubicBezTo>
                <a:cubicBezTo>
                  <a:pt x="1131455" y="886956"/>
                  <a:pt x="1183410" y="534820"/>
                  <a:pt x="1205346" y="367411"/>
                </a:cubicBezTo>
                <a:cubicBezTo>
                  <a:pt x="1227282" y="200002"/>
                  <a:pt x="1227282" y="158439"/>
                  <a:pt x="1239982" y="104175"/>
                </a:cubicBezTo>
                <a:cubicBezTo>
                  <a:pt x="1252682" y="49911"/>
                  <a:pt x="1267114" y="45870"/>
                  <a:pt x="1281546" y="41829"/>
                </a:cubicBezTo>
              </a:path>
            </a:pathLst>
          </a:custGeom>
          <a:noFill/>
          <a:ln w="2857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A52044F9-DD93-454A-B65A-8606B5CE634C}"/>
              </a:ext>
            </a:extLst>
          </p:cNvPr>
          <p:cNvSpPr/>
          <p:nvPr/>
        </p:nvSpPr>
        <p:spPr>
          <a:xfrm flipH="1" flipV="1">
            <a:off x="935174" y="3851303"/>
            <a:ext cx="1281546" cy="2199601"/>
          </a:xfrm>
          <a:custGeom>
            <a:avLst/>
            <a:gdLst>
              <a:gd name="connsiteX0" fmla="*/ 0 w 1281546"/>
              <a:gd name="connsiteY0" fmla="*/ 76466 h 2199601"/>
              <a:gd name="connsiteX1" fmla="*/ 103909 w 1281546"/>
              <a:gd name="connsiteY1" fmla="*/ 658356 h 2199601"/>
              <a:gd name="connsiteX2" fmla="*/ 193964 w 1281546"/>
              <a:gd name="connsiteY2" fmla="*/ 1593538 h 2199601"/>
              <a:gd name="connsiteX3" fmla="*/ 249382 w 1281546"/>
              <a:gd name="connsiteY3" fmla="*/ 1995320 h 2199601"/>
              <a:gd name="connsiteX4" fmla="*/ 284018 w 1281546"/>
              <a:gd name="connsiteY4" fmla="*/ 2147720 h 2199601"/>
              <a:gd name="connsiteX5" fmla="*/ 332509 w 1281546"/>
              <a:gd name="connsiteY5" fmla="*/ 2106156 h 2199601"/>
              <a:gd name="connsiteX6" fmla="*/ 477982 w 1281546"/>
              <a:gd name="connsiteY6" fmla="*/ 1129411 h 2199601"/>
              <a:gd name="connsiteX7" fmla="*/ 561109 w 1281546"/>
              <a:gd name="connsiteY7" fmla="*/ 353556 h 2199601"/>
              <a:gd name="connsiteX8" fmla="*/ 623455 w 1281546"/>
              <a:gd name="connsiteY8" fmla="*/ 62611 h 2199601"/>
              <a:gd name="connsiteX9" fmla="*/ 623455 w 1281546"/>
              <a:gd name="connsiteY9" fmla="*/ 62611 h 2199601"/>
              <a:gd name="connsiteX10" fmla="*/ 671946 w 1281546"/>
              <a:gd name="connsiteY10" fmla="*/ 104175 h 2199601"/>
              <a:gd name="connsiteX11" fmla="*/ 824346 w 1281546"/>
              <a:gd name="connsiteY11" fmla="*/ 1330302 h 2199601"/>
              <a:gd name="connsiteX12" fmla="*/ 893618 w 1281546"/>
              <a:gd name="connsiteY12" fmla="*/ 1953756 h 2199601"/>
              <a:gd name="connsiteX13" fmla="*/ 962891 w 1281546"/>
              <a:gd name="connsiteY13" fmla="*/ 2140793 h 2199601"/>
              <a:gd name="connsiteX14" fmla="*/ 962891 w 1281546"/>
              <a:gd name="connsiteY14" fmla="*/ 2140793 h 2199601"/>
              <a:gd name="connsiteX15" fmla="*/ 1066800 w 1281546"/>
              <a:gd name="connsiteY15" fmla="*/ 1697447 h 2199601"/>
              <a:gd name="connsiteX16" fmla="*/ 1108364 w 1281546"/>
              <a:gd name="connsiteY16" fmla="*/ 1108629 h 2199601"/>
              <a:gd name="connsiteX17" fmla="*/ 1205346 w 1281546"/>
              <a:gd name="connsiteY17" fmla="*/ 367411 h 2199601"/>
              <a:gd name="connsiteX18" fmla="*/ 1239982 w 1281546"/>
              <a:gd name="connsiteY18" fmla="*/ 104175 h 2199601"/>
              <a:gd name="connsiteX19" fmla="*/ 1281546 w 1281546"/>
              <a:gd name="connsiteY19" fmla="*/ 41829 h 219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81546" h="2199601">
                <a:moveTo>
                  <a:pt x="0" y="76466"/>
                </a:moveTo>
                <a:cubicBezTo>
                  <a:pt x="35791" y="240988"/>
                  <a:pt x="71582" y="405511"/>
                  <a:pt x="103909" y="658356"/>
                </a:cubicBezTo>
                <a:cubicBezTo>
                  <a:pt x="136236" y="911201"/>
                  <a:pt x="169718" y="1370711"/>
                  <a:pt x="193964" y="1593538"/>
                </a:cubicBezTo>
                <a:cubicBezTo>
                  <a:pt x="218210" y="1816365"/>
                  <a:pt x="234373" y="1902956"/>
                  <a:pt x="249382" y="1995320"/>
                </a:cubicBezTo>
                <a:cubicBezTo>
                  <a:pt x="264391" y="2087684"/>
                  <a:pt x="270164" y="2129247"/>
                  <a:pt x="284018" y="2147720"/>
                </a:cubicBezTo>
                <a:cubicBezTo>
                  <a:pt x="297873" y="2166193"/>
                  <a:pt x="300182" y="2275874"/>
                  <a:pt x="332509" y="2106156"/>
                </a:cubicBezTo>
                <a:cubicBezTo>
                  <a:pt x="364836" y="1936438"/>
                  <a:pt x="439882" y="1421511"/>
                  <a:pt x="477982" y="1129411"/>
                </a:cubicBezTo>
                <a:cubicBezTo>
                  <a:pt x="516082" y="837311"/>
                  <a:pt x="536864" y="531356"/>
                  <a:pt x="561109" y="353556"/>
                </a:cubicBezTo>
                <a:cubicBezTo>
                  <a:pt x="585354" y="175756"/>
                  <a:pt x="623455" y="62611"/>
                  <a:pt x="623455" y="62611"/>
                </a:cubicBezTo>
                <a:lnTo>
                  <a:pt x="623455" y="62611"/>
                </a:lnTo>
                <a:cubicBezTo>
                  <a:pt x="631537" y="69538"/>
                  <a:pt x="638464" y="-107107"/>
                  <a:pt x="671946" y="104175"/>
                </a:cubicBezTo>
                <a:cubicBezTo>
                  <a:pt x="705428" y="315457"/>
                  <a:pt x="787401" y="1022039"/>
                  <a:pt x="824346" y="1330302"/>
                </a:cubicBezTo>
                <a:cubicBezTo>
                  <a:pt x="861291" y="1638566"/>
                  <a:pt x="870527" y="1818674"/>
                  <a:pt x="893618" y="1953756"/>
                </a:cubicBezTo>
                <a:cubicBezTo>
                  <a:pt x="916709" y="2088838"/>
                  <a:pt x="962891" y="2140793"/>
                  <a:pt x="962891" y="2140793"/>
                </a:cubicBezTo>
                <a:lnTo>
                  <a:pt x="962891" y="2140793"/>
                </a:lnTo>
                <a:cubicBezTo>
                  <a:pt x="980209" y="2066902"/>
                  <a:pt x="1042555" y="1869474"/>
                  <a:pt x="1066800" y="1697447"/>
                </a:cubicBezTo>
                <a:cubicBezTo>
                  <a:pt x="1091045" y="1525420"/>
                  <a:pt x="1085273" y="1330302"/>
                  <a:pt x="1108364" y="1108629"/>
                </a:cubicBezTo>
                <a:cubicBezTo>
                  <a:pt x="1131455" y="886956"/>
                  <a:pt x="1183410" y="534820"/>
                  <a:pt x="1205346" y="367411"/>
                </a:cubicBezTo>
                <a:cubicBezTo>
                  <a:pt x="1227282" y="200002"/>
                  <a:pt x="1227282" y="158439"/>
                  <a:pt x="1239982" y="104175"/>
                </a:cubicBezTo>
                <a:cubicBezTo>
                  <a:pt x="1252682" y="49911"/>
                  <a:pt x="1267114" y="45870"/>
                  <a:pt x="1281546" y="41829"/>
                </a:cubicBezTo>
              </a:path>
            </a:pathLst>
          </a:cu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Connector: Curved 9">
            <a:extLst>
              <a:ext uri="{FF2B5EF4-FFF2-40B4-BE49-F238E27FC236}">
                <a16:creationId xmlns:a16="http://schemas.microsoft.com/office/drawing/2014/main" id="{8321E3ED-011F-4BE0-90FD-B72CE5D81CBA}"/>
              </a:ext>
            </a:extLst>
          </p:cNvPr>
          <p:cNvCxnSpPr>
            <a:cxnSpLocks/>
          </p:cNvCxnSpPr>
          <p:nvPr/>
        </p:nvCxnSpPr>
        <p:spPr>
          <a:xfrm rot="16200000" flipH="1">
            <a:off x="2208076" y="3307533"/>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367EA51-20E4-4B79-AA9E-92E2DEA1201F}"/>
              </a:ext>
            </a:extLst>
          </p:cNvPr>
          <p:cNvSpPr txBox="1"/>
          <p:nvPr/>
        </p:nvSpPr>
        <p:spPr>
          <a:xfrm>
            <a:off x="1835270" y="2329575"/>
            <a:ext cx="1327030"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once)</a:t>
            </a:r>
          </a:p>
        </p:txBody>
      </p:sp>
      <p:cxnSp>
        <p:nvCxnSpPr>
          <p:cNvPr id="12" name="Straight Arrow Connector 11">
            <a:extLst>
              <a:ext uri="{FF2B5EF4-FFF2-40B4-BE49-F238E27FC236}">
                <a16:creationId xmlns:a16="http://schemas.microsoft.com/office/drawing/2014/main" id="{046CEA98-A04F-4F96-A35A-2B6CC90B2894}"/>
              </a:ext>
            </a:extLst>
          </p:cNvPr>
          <p:cNvCxnSpPr/>
          <p:nvPr/>
        </p:nvCxnSpPr>
        <p:spPr>
          <a:xfrm flipH="1">
            <a:off x="1353785" y="6148449"/>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B390D42-C926-479C-B0AB-F743AA081B0D}"/>
              </a:ext>
            </a:extLst>
          </p:cNvPr>
          <p:cNvCxnSpPr/>
          <p:nvPr/>
        </p:nvCxnSpPr>
        <p:spPr>
          <a:xfrm>
            <a:off x="1514340" y="3762367"/>
            <a:ext cx="55659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14" name="Freeform: Shape 13">
            <a:extLst>
              <a:ext uri="{FF2B5EF4-FFF2-40B4-BE49-F238E27FC236}">
                <a16:creationId xmlns:a16="http://schemas.microsoft.com/office/drawing/2014/main" id="{DC487DB1-EFA3-4BCD-8360-341C23AF2D22}"/>
              </a:ext>
            </a:extLst>
          </p:cNvPr>
          <p:cNvSpPr/>
          <p:nvPr/>
        </p:nvSpPr>
        <p:spPr>
          <a:xfrm>
            <a:off x="3533775" y="3886200"/>
            <a:ext cx="142875" cy="1047750"/>
          </a:xfrm>
          <a:custGeom>
            <a:avLst/>
            <a:gdLst>
              <a:gd name="connsiteX0" fmla="*/ 0 w 142875"/>
              <a:gd name="connsiteY0" fmla="*/ 0 h 1047750"/>
              <a:gd name="connsiteX1" fmla="*/ 76200 w 142875"/>
              <a:gd name="connsiteY1" fmla="*/ 304800 h 1047750"/>
              <a:gd name="connsiteX2" fmla="*/ 142875 w 142875"/>
              <a:gd name="connsiteY2" fmla="*/ 1047750 h 1047750"/>
            </a:gdLst>
            <a:ahLst/>
            <a:cxnLst>
              <a:cxn ang="0">
                <a:pos x="connsiteX0" y="connsiteY0"/>
              </a:cxn>
              <a:cxn ang="0">
                <a:pos x="connsiteX1" y="connsiteY1"/>
              </a:cxn>
              <a:cxn ang="0">
                <a:pos x="connsiteX2" y="connsiteY2"/>
              </a:cxn>
            </a:cxnLst>
            <a:rect l="l" t="t" r="r" b="b"/>
            <a:pathLst>
              <a:path w="142875" h="1047750">
                <a:moveTo>
                  <a:pt x="0" y="0"/>
                </a:moveTo>
                <a:cubicBezTo>
                  <a:pt x="26194" y="65087"/>
                  <a:pt x="52388" y="130175"/>
                  <a:pt x="76200" y="304800"/>
                </a:cubicBezTo>
                <a:cubicBezTo>
                  <a:pt x="100012" y="479425"/>
                  <a:pt x="121443" y="763587"/>
                  <a:pt x="142875" y="1047750"/>
                </a:cubicBezTo>
              </a:path>
            </a:pathLst>
          </a:custGeom>
          <a:noFill/>
          <a:ln w="3810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7DD50C63-13DB-4F29-B23D-4AFBC1058B19}"/>
              </a:ext>
            </a:extLst>
          </p:cNvPr>
          <p:cNvSpPr/>
          <p:nvPr/>
        </p:nvSpPr>
        <p:spPr>
          <a:xfrm>
            <a:off x="954304" y="3981450"/>
            <a:ext cx="102971" cy="952500"/>
          </a:xfrm>
          <a:custGeom>
            <a:avLst/>
            <a:gdLst>
              <a:gd name="connsiteX0" fmla="*/ 0 w 142875"/>
              <a:gd name="connsiteY0" fmla="*/ 0 h 1047750"/>
              <a:gd name="connsiteX1" fmla="*/ 76200 w 142875"/>
              <a:gd name="connsiteY1" fmla="*/ 304800 h 1047750"/>
              <a:gd name="connsiteX2" fmla="*/ 142875 w 142875"/>
              <a:gd name="connsiteY2" fmla="*/ 1047750 h 1047750"/>
            </a:gdLst>
            <a:ahLst/>
            <a:cxnLst>
              <a:cxn ang="0">
                <a:pos x="connsiteX0" y="connsiteY0"/>
              </a:cxn>
              <a:cxn ang="0">
                <a:pos x="connsiteX1" y="connsiteY1"/>
              </a:cxn>
              <a:cxn ang="0">
                <a:pos x="connsiteX2" y="connsiteY2"/>
              </a:cxn>
            </a:cxnLst>
            <a:rect l="l" t="t" r="r" b="b"/>
            <a:pathLst>
              <a:path w="142875" h="1047750">
                <a:moveTo>
                  <a:pt x="0" y="0"/>
                </a:moveTo>
                <a:cubicBezTo>
                  <a:pt x="26194" y="65087"/>
                  <a:pt x="52388" y="130175"/>
                  <a:pt x="76200" y="304800"/>
                </a:cubicBezTo>
                <a:cubicBezTo>
                  <a:pt x="100012" y="479425"/>
                  <a:pt x="121443" y="763587"/>
                  <a:pt x="142875" y="1047750"/>
                </a:cubicBez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00F682F5-A813-4F9C-B16A-3F554144E941}"/>
              </a:ext>
            </a:extLst>
          </p:cNvPr>
          <p:cNvSpPr txBox="1"/>
          <p:nvPr/>
        </p:nvSpPr>
        <p:spPr>
          <a:xfrm>
            <a:off x="3374055" y="2559263"/>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twice)</a:t>
            </a:r>
          </a:p>
        </p:txBody>
      </p:sp>
      <p:cxnSp>
        <p:nvCxnSpPr>
          <p:cNvPr id="17" name="Connector: Curved 16">
            <a:extLst>
              <a:ext uri="{FF2B5EF4-FFF2-40B4-BE49-F238E27FC236}">
                <a16:creationId xmlns:a16="http://schemas.microsoft.com/office/drawing/2014/main" id="{BFA7EAFD-EA10-4D97-AAC3-DF515093F25D}"/>
              </a:ext>
            </a:extLst>
          </p:cNvPr>
          <p:cNvCxnSpPr>
            <a:cxnSpLocks/>
          </p:cNvCxnSpPr>
          <p:nvPr/>
        </p:nvCxnSpPr>
        <p:spPr>
          <a:xfrm rot="5400000">
            <a:off x="3487600" y="3467018"/>
            <a:ext cx="752727" cy="270928"/>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70B2A85-0D52-4748-8FDE-67B1D36BB0EE}"/>
              </a:ext>
            </a:extLst>
          </p:cNvPr>
          <p:cNvCxnSpPr/>
          <p:nvPr/>
        </p:nvCxnSpPr>
        <p:spPr>
          <a:xfrm>
            <a:off x="982879" y="3799915"/>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sp>
        <p:nvSpPr>
          <p:cNvPr id="19" name="TextBox 18">
            <a:extLst>
              <a:ext uri="{FF2B5EF4-FFF2-40B4-BE49-F238E27FC236}">
                <a16:creationId xmlns:a16="http://schemas.microsoft.com/office/drawing/2014/main" id="{129770D3-46AB-479B-AE42-349A055644D4}"/>
              </a:ext>
            </a:extLst>
          </p:cNvPr>
          <p:cNvSpPr txBox="1"/>
          <p:nvPr/>
        </p:nvSpPr>
        <p:spPr>
          <a:xfrm>
            <a:off x="805627" y="1345202"/>
            <a:ext cx="2568428" cy="830997"/>
          </a:xfrm>
          <a:prstGeom prst="rect">
            <a:avLst/>
          </a:prstGeom>
          <a:noFill/>
        </p:spPr>
        <p:txBody>
          <a:bodyPr wrap="square" rtlCol="0">
            <a:spAutoFit/>
          </a:bodyPr>
          <a:lstStyle/>
          <a:p>
            <a:r>
              <a:rPr lang="en-US" sz="1600" dirty="0"/>
              <a:t>starting off well, because the two rightward waves (greenish) overlap</a:t>
            </a:r>
          </a:p>
        </p:txBody>
      </p:sp>
      <p:cxnSp>
        <p:nvCxnSpPr>
          <p:cNvPr id="20" name="Connector: Curved 19">
            <a:extLst>
              <a:ext uri="{FF2B5EF4-FFF2-40B4-BE49-F238E27FC236}">
                <a16:creationId xmlns:a16="http://schemas.microsoft.com/office/drawing/2014/main" id="{58442440-A7CD-4F76-824B-C60F7CFFE5D8}"/>
              </a:ext>
            </a:extLst>
          </p:cNvPr>
          <p:cNvCxnSpPr>
            <a:cxnSpLocks/>
          </p:cNvCxnSpPr>
          <p:nvPr/>
        </p:nvCxnSpPr>
        <p:spPr>
          <a:xfrm rot="5400000">
            <a:off x="596108" y="2765404"/>
            <a:ext cx="1415669" cy="544015"/>
          </a:xfrm>
          <a:prstGeom prst="curved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sp>
        <p:nvSpPr>
          <p:cNvPr id="22" name="Rectangle 8">
            <a:extLst>
              <a:ext uri="{FF2B5EF4-FFF2-40B4-BE49-F238E27FC236}">
                <a16:creationId xmlns:a16="http://schemas.microsoft.com/office/drawing/2014/main" id="{5B8BF345-1357-405B-936C-C41983F07EC9}"/>
              </a:ext>
            </a:extLst>
          </p:cNvPr>
          <p:cNvSpPr>
            <a:spLocks noChangeArrowheads="1"/>
          </p:cNvSpPr>
          <p:nvPr/>
        </p:nvSpPr>
        <p:spPr bwMode="auto">
          <a:xfrm>
            <a:off x="5265737" y="287159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23" name="Object 22">
            <a:extLst>
              <a:ext uri="{FF2B5EF4-FFF2-40B4-BE49-F238E27FC236}">
                <a16:creationId xmlns:a16="http://schemas.microsoft.com/office/drawing/2014/main" id="{EF3B4040-144E-4950-8DF6-CE99768309C4}"/>
              </a:ext>
            </a:extLst>
          </p:cNvPr>
          <p:cNvGraphicFramePr>
            <a:graphicFrameLocks noChangeAspect="1"/>
          </p:cNvGraphicFramePr>
          <p:nvPr>
            <p:extLst>
              <p:ext uri="{D42A27DB-BD31-4B8C-83A1-F6EECF244321}">
                <p14:modId xmlns:p14="http://schemas.microsoft.com/office/powerpoint/2010/main" val="709151649"/>
              </p:ext>
            </p:extLst>
          </p:nvPr>
        </p:nvGraphicFramePr>
        <p:xfrm>
          <a:off x="6096000" y="2970083"/>
          <a:ext cx="5706994" cy="3329080"/>
        </p:xfrm>
        <a:graphic>
          <a:graphicData uri="http://schemas.openxmlformats.org/presentationml/2006/ole">
            <mc:AlternateContent xmlns:mc="http://schemas.openxmlformats.org/markup-compatibility/2006">
              <mc:Choice xmlns:v="urn:schemas-microsoft-com:vml" Requires="v">
                <p:oleObj name="Bitmap Image" r:id="rId4" imgW="5981760" imgH="3489840" progId="Paint.Picture">
                  <p:embed/>
                </p:oleObj>
              </mc:Choice>
              <mc:Fallback>
                <p:oleObj name="Bitmap Image" r:id="rId4" imgW="5981760" imgH="3489840" progId="Paint.Picture">
                  <p:embed/>
                  <p:pic>
                    <p:nvPicPr>
                      <p:cNvPr id="0" name="Object 7"/>
                      <p:cNvPicPr>
                        <a:picLocks noChangeAspect="1" noChangeArrowheads="1"/>
                      </p:cNvPicPr>
                      <p:nvPr/>
                    </p:nvPicPr>
                    <p:blipFill>
                      <a:blip r:embed="rId5"/>
                      <a:srcRect/>
                      <a:stretch>
                        <a:fillRect/>
                      </a:stretch>
                    </p:blipFill>
                    <p:spPr bwMode="auto">
                      <a:xfrm>
                        <a:off x="6096000" y="2970083"/>
                        <a:ext cx="5706994" cy="3329080"/>
                      </a:xfrm>
                      <a:prstGeom prst="rect">
                        <a:avLst/>
                      </a:prstGeom>
                      <a:noFill/>
                    </p:spPr>
                  </p:pic>
                </p:oleObj>
              </mc:Fallback>
            </mc:AlternateContent>
          </a:graphicData>
        </a:graphic>
      </p:graphicFrame>
      <p:sp>
        <p:nvSpPr>
          <p:cNvPr id="25" name="Freeform: Shape 24">
            <a:extLst>
              <a:ext uri="{FF2B5EF4-FFF2-40B4-BE49-F238E27FC236}">
                <a16:creationId xmlns:a16="http://schemas.microsoft.com/office/drawing/2014/main" id="{0AB18DBA-8CDE-474D-BB31-99F6D743D66F}"/>
              </a:ext>
            </a:extLst>
          </p:cNvPr>
          <p:cNvSpPr/>
          <p:nvPr/>
        </p:nvSpPr>
        <p:spPr>
          <a:xfrm>
            <a:off x="8042564" y="3884657"/>
            <a:ext cx="1260763" cy="2065059"/>
          </a:xfrm>
          <a:custGeom>
            <a:avLst/>
            <a:gdLst>
              <a:gd name="connsiteX0" fmla="*/ 0 w 1260763"/>
              <a:gd name="connsiteY0" fmla="*/ 1047561 h 2065059"/>
              <a:gd name="connsiteX1" fmla="*/ 83127 w 1260763"/>
              <a:gd name="connsiteY1" fmla="*/ 1816488 h 2065059"/>
              <a:gd name="connsiteX2" fmla="*/ 124691 w 1260763"/>
              <a:gd name="connsiteY2" fmla="*/ 1975816 h 2065059"/>
              <a:gd name="connsiteX3" fmla="*/ 159327 w 1260763"/>
              <a:gd name="connsiteY3" fmla="*/ 2038161 h 2065059"/>
              <a:gd name="connsiteX4" fmla="*/ 235527 w 1260763"/>
              <a:gd name="connsiteY4" fmla="*/ 1913470 h 2065059"/>
              <a:gd name="connsiteX5" fmla="*/ 311727 w 1260763"/>
              <a:gd name="connsiteY5" fmla="*/ 1283088 h 2065059"/>
              <a:gd name="connsiteX6" fmla="*/ 339436 w 1260763"/>
              <a:gd name="connsiteY6" fmla="*/ 1033707 h 2065059"/>
              <a:gd name="connsiteX7" fmla="*/ 394854 w 1260763"/>
              <a:gd name="connsiteY7" fmla="*/ 417179 h 2065059"/>
              <a:gd name="connsiteX8" fmla="*/ 443345 w 1260763"/>
              <a:gd name="connsiteY8" fmla="*/ 153943 h 2065059"/>
              <a:gd name="connsiteX9" fmla="*/ 464127 w 1260763"/>
              <a:gd name="connsiteY9" fmla="*/ 29252 h 2065059"/>
              <a:gd name="connsiteX10" fmla="*/ 519545 w 1260763"/>
              <a:gd name="connsiteY10" fmla="*/ 77743 h 2065059"/>
              <a:gd name="connsiteX11" fmla="*/ 616527 w 1260763"/>
              <a:gd name="connsiteY11" fmla="*/ 805107 h 2065059"/>
              <a:gd name="connsiteX12" fmla="*/ 692727 w 1260763"/>
              <a:gd name="connsiteY12" fmla="*/ 1608670 h 2065059"/>
              <a:gd name="connsiteX13" fmla="*/ 762000 w 1260763"/>
              <a:gd name="connsiteY13" fmla="*/ 1955034 h 2065059"/>
              <a:gd name="connsiteX14" fmla="*/ 796636 w 1260763"/>
              <a:gd name="connsiteY14" fmla="*/ 2052016 h 2065059"/>
              <a:gd name="connsiteX15" fmla="*/ 893618 w 1260763"/>
              <a:gd name="connsiteY15" fmla="*/ 1705652 h 2065059"/>
              <a:gd name="connsiteX16" fmla="*/ 969818 w 1260763"/>
              <a:gd name="connsiteY16" fmla="*/ 1040634 h 2065059"/>
              <a:gd name="connsiteX17" fmla="*/ 1011381 w 1260763"/>
              <a:gd name="connsiteY17" fmla="*/ 534943 h 2065059"/>
              <a:gd name="connsiteX18" fmla="*/ 1052945 w 1260763"/>
              <a:gd name="connsiteY18" fmla="*/ 160870 h 2065059"/>
              <a:gd name="connsiteX19" fmla="*/ 1087581 w 1260763"/>
              <a:gd name="connsiteY19" fmla="*/ 22325 h 2065059"/>
              <a:gd name="connsiteX20" fmla="*/ 1143000 w 1260763"/>
              <a:gd name="connsiteY20" fmla="*/ 77743 h 2065059"/>
              <a:gd name="connsiteX21" fmla="*/ 1233054 w 1260763"/>
              <a:gd name="connsiteY21" fmla="*/ 548798 h 2065059"/>
              <a:gd name="connsiteX22" fmla="*/ 1260763 w 1260763"/>
              <a:gd name="connsiteY22" fmla="*/ 1040634 h 206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0763" h="2065059">
                <a:moveTo>
                  <a:pt x="0" y="1047561"/>
                </a:moveTo>
                <a:cubicBezTo>
                  <a:pt x="31172" y="1354670"/>
                  <a:pt x="62345" y="1661779"/>
                  <a:pt x="83127" y="1816488"/>
                </a:cubicBezTo>
                <a:cubicBezTo>
                  <a:pt x="103909" y="1971197"/>
                  <a:pt x="111991" y="1938871"/>
                  <a:pt x="124691" y="1975816"/>
                </a:cubicBezTo>
                <a:cubicBezTo>
                  <a:pt x="137391" y="2012762"/>
                  <a:pt x="140854" y="2048552"/>
                  <a:pt x="159327" y="2038161"/>
                </a:cubicBezTo>
                <a:cubicBezTo>
                  <a:pt x="177800" y="2027770"/>
                  <a:pt x="210127" y="2039316"/>
                  <a:pt x="235527" y="1913470"/>
                </a:cubicBezTo>
                <a:cubicBezTo>
                  <a:pt x="260927" y="1787624"/>
                  <a:pt x="294409" y="1429715"/>
                  <a:pt x="311727" y="1283088"/>
                </a:cubicBezTo>
                <a:cubicBezTo>
                  <a:pt x="329045" y="1136461"/>
                  <a:pt x="325581" y="1178025"/>
                  <a:pt x="339436" y="1033707"/>
                </a:cubicBezTo>
                <a:cubicBezTo>
                  <a:pt x="353291" y="889389"/>
                  <a:pt x="377536" y="563806"/>
                  <a:pt x="394854" y="417179"/>
                </a:cubicBezTo>
                <a:cubicBezTo>
                  <a:pt x="412172" y="270552"/>
                  <a:pt x="431800" y="218597"/>
                  <a:pt x="443345" y="153943"/>
                </a:cubicBezTo>
                <a:cubicBezTo>
                  <a:pt x="454890" y="89289"/>
                  <a:pt x="451427" y="41952"/>
                  <a:pt x="464127" y="29252"/>
                </a:cubicBezTo>
                <a:cubicBezTo>
                  <a:pt x="476827" y="16552"/>
                  <a:pt x="494145" y="-51566"/>
                  <a:pt x="519545" y="77743"/>
                </a:cubicBezTo>
                <a:cubicBezTo>
                  <a:pt x="544945" y="207052"/>
                  <a:pt x="587663" y="549953"/>
                  <a:pt x="616527" y="805107"/>
                </a:cubicBezTo>
                <a:cubicBezTo>
                  <a:pt x="645391" y="1060261"/>
                  <a:pt x="668482" y="1417016"/>
                  <a:pt x="692727" y="1608670"/>
                </a:cubicBezTo>
                <a:cubicBezTo>
                  <a:pt x="716972" y="1800324"/>
                  <a:pt x="744682" y="1881143"/>
                  <a:pt x="762000" y="1955034"/>
                </a:cubicBezTo>
                <a:cubicBezTo>
                  <a:pt x="779318" y="2028925"/>
                  <a:pt x="774700" y="2093580"/>
                  <a:pt x="796636" y="2052016"/>
                </a:cubicBezTo>
                <a:cubicBezTo>
                  <a:pt x="818572" y="2010452"/>
                  <a:pt x="864754" y="1874216"/>
                  <a:pt x="893618" y="1705652"/>
                </a:cubicBezTo>
                <a:cubicBezTo>
                  <a:pt x="922482" y="1537088"/>
                  <a:pt x="950191" y="1235752"/>
                  <a:pt x="969818" y="1040634"/>
                </a:cubicBezTo>
                <a:cubicBezTo>
                  <a:pt x="989445" y="845516"/>
                  <a:pt x="997527" y="681570"/>
                  <a:pt x="1011381" y="534943"/>
                </a:cubicBezTo>
                <a:cubicBezTo>
                  <a:pt x="1025236" y="388316"/>
                  <a:pt x="1040245" y="246306"/>
                  <a:pt x="1052945" y="160870"/>
                </a:cubicBezTo>
                <a:cubicBezTo>
                  <a:pt x="1065645" y="75434"/>
                  <a:pt x="1072572" y="36179"/>
                  <a:pt x="1087581" y="22325"/>
                </a:cubicBezTo>
                <a:cubicBezTo>
                  <a:pt x="1102590" y="8471"/>
                  <a:pt x="1118755" y="-10002"/>
                  <a:pt x="1143000" y="77743"/>
                </a:cubicBezTo>
                <a:cubicBezTo>
                  <a:pt x="1167245" y="165488"/>
                  <a:pt x="1213427" y="388316"/>
                  <a:pt x="1233054" y="548798"/>
                </a:cubicBezTo>
                <a:cubicBezTo>
                  <a:pt x="1252681" y="709280"/>
                  <a:pt x="1256722" y="874957"/>
                  <a:pt x="1260763" y="1040634"/>
                </a:cubicBezTo>
              </a:path>
            </a:pathLst>
          </a:custGeom>
          <a:noFill/>
          <a:ln w="317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6B789603-2A45-41FB-8395-97998E082783}"/>
              </a:ext>
            </a:extLst>
          </p:cNvPr>
          <p:cNvSpPr/>
          <p:nvPr/>
        </p:nvSpPr>
        <p:spPr>
          <a:xfrm flipH="1" flipV="1">
            <a:off x="6802582" y="3969326"/>
            <a:ext cx="1260763" cy="1911927"/>
          </a:xfrm>
          <a:custGeom>
            <a:avLst/>
            <a:gdLst>
              <a:gd name="connsiteX0" fmla="*/ 0 w 1260763"/>
              <a:gd name="connsiteY0" fmla="*/ 1047561 h 2065059"/>
              <a:gd name="connsiteX1" fmla="*/ 83127 w 1260763"/>
              <a:gd name="connsiteY1" fmla="*/ 1816488 h 2065059"/>
              <a:gd name="connsiteX2" fmla="*/ 124691 w 1260763"/>
              <a:gd name="connsiteY2" fmla="*/ 1975816 h 2065059"/>
              <a:gd name="connsiteX3" fmla="*/ 159327 w 1260763"/>
              <a:gd name="connsiteY3" fmla="*/ 2038161 h 2065059"/>
              <a:gd name="connsiteX4" fmla="*/ 235527 w 1260763"/>
              <a:gd name="connsiteY4" fmla="*/ 1913470 h 2065059"/>
              <a:gd name="connsiteX5" fmla="*/ 311727 w 1260763"/>
              <a:gd name="connsiteY5" fmla="*/ 1283088 h 2065059"/>
              <a:gd name="connsiteX6" fmla="*/ 339436 w 1260763"/>
              <a:gd name="connsiteY6" fmla="*/ 1033707 h 2065059"/>
              <a:gd name="connsiteX7" fmla="*/ 394854 w 1260763"/>
              <a:gd name="connsiteY7" fmla="*/ 417179 h 2065059"/>
              <a:gd name="connsiteX8" fmla="*/ 443345 w 1260763"/>
              <a:gd name="connsiteY8" fmla="*/ 153943 h 2065059"/>
              <a:gd name="connsiteX9" fmla="*/ 464127 w 1260763"/>
              <a:gd name="connsiteY9" fmla="*/ 29252 h 2065059"/>
              <a:gd name="connsiteX10" fmla="*/ 519545 w 1260763"/>
              <a:gd name="connsiteY10" fmla="*/ 77743 h 2065059"/>
              <a:gd name="connsiteX11" fmla="*/ 616527 w 1260763"/>
              <a:gd name="connsiteY11" fmla="*/ 805107 h 2065059"/>
              <a:gd name="connsiteX12" fmla="*/ 692727 w 1260763"/>
              <a:gd name="connsiteY12" fmla="*/ 1608670 h 2065059"/>
              <a:gd name="connsiteX13" fmla="*/ 762000 w 1260763"/>
              <a:gd name="connsiteY13" fmla="*/ 1955034 h 2065059"/>
              <a:gd name="connsiteX14" fmla="*/ 796636 w 1260763"/>
              <a:gd name="connsiteY14" fmla="*/ 2052016 h 2065059"/>
              <a:gd name="connsiteX15" fmla="*/ 893618 w 1260763"/>
              <a:gd name="connsiteY15" fmla="*/ 1705652 h 2065059"/>
              <a:gd name="connsiteX16" fmla="*/ 969818 w 1260763"/>
              <a:gd name="connsiteY16" fmla="*/ 1040634 h 2065059"/>
              <a:gd name="connsiteX17" fmla="*/ 1011381 w 1260763"/>
              <a:gd name="connsiteY17" fmla="*/ 534943 h 2065059"/>
              <a:gd name="connsiteX18" fmla="*/ 1052945 w 1260763"/>
              <a:gd name="connsiteY18" fmla="*/ 160870 h 2065059"/>
              <a:gd name="connsiteX19" fmla="*/ 1087581 w 1260763"/>
              <a:gd name="connsiteY19" fmla="*/ 22325 h 2065059"/>
              <a:gd name="connsiteX20" fmla="*/ 1143000 w 1260763"/>
              <a:gd name="connsiteY20" fmla="*/ 77743 h 2065059"/>
              <a:gd name="connsiteX21" fmla="*/ 1233054 w 1260763"/>
              <a:gd name="connsiteY21" fmla="*/ 548798 h 2065059"/>
              <a:gd name="connsiteX22" fmla="*/ 1260763 w 1260763"/>
              <a:gd name="connsiteY22" fmla="*/ 1040634 h 206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0763" h="2065059">
                <a:moveTo>
                  <a:pt x="0" y="1047561"/>
                </a:moveTo>
                <a:cubicBezTo>
                  <a:pt x="31172" y="1354670"/>
                  <a:pt x="62345" y="1661779"/>
                  <a:pt x="83127" y="1816488"/>
                </a:cubicBezTo>
                <a:cubicBezTo>
                  <a:pt x="103909" y="1971197"/>
                  <a:pt x="111991" y="1938871"/>
                  <a:pt x="124691" y="1975816"/>
                </a:cubicBezTo>
                <a:cubicBezTo>
                  <a:pt x="137391" y="2012762"/>
                  <a:pt x="140854" y="2048552"/>
                  <a:pt x="159327" y="2038161"/>
                </a:cubicBezTo>
                <a:cubicBezTo>
                  <a:pt x="177800" y="2027770"/>
                  <a:pt x="210127" y="2039316"/>
                  <a:pt x="235527" y="1913470"/>
                </a:cubicBezTo>
                <a:cubicBezTo>
                  <a:pt x="260927" y="1787624"/>
                  <a:pt x="294409" y="1429715"/>
                  <a:pt x="311727" y="1283088"/>
                </a:cubicBezTo>
                <a:cubicBezTo>
                  <a:pt x="329045" y="1136461"/>
                  <a:pt x="325581" y="1178025"/>
                  <a:pt x="339436" y="1033707"/>
                </a:cubicBezTo>
                <a:cubicBezTo>
                  <a:pt x="353291" y="889389"/>
                  <a:pt x="377536" y="563806"/>
                  <a:pt x="394854" y="417179"/>
                </a:cubicBezTo>
                <a:cubicBezTo>
                  <a:pt x="412172" y="270552"/>
                  <a:pt x="431800" y="218597"/>
                  <a:pt x="443345" y="153943"/>
                </a:cubicBezTo>
                <a:cubicBezTo>
                  <a:pt x="454890" y="89289"/>
                  <a:pt x="451427" y="41952"/>
                  <a:pt x="464127" y="29252"/>
                </a:cubicBezTo>
                <a:cubicBezTo>
                  <a:pt x="476827" y="16552"/>
                  <a:pt x="494145" y="-51566"/>
                  <a:pt x="519545" y="77743"/>
                </a:cubicBezTo>
                <a:cubicBezTo>
                  <a:pt x="544945" y="207052"/>
                  <a:pt x="587663" y="549953"/>
                  <a:pt x="616527" y="805107"/>
                </a:cubicBezTo>
                <a:cubicBezTo>
                  <a:pt x="645391" y="1060261"/>
                  <a:pt x="668482" y="1417016"/>
                  <a:pt x="692727" y="1608670"/>
                </a:cubicBezTo>
                <a:cubicBezTo>
                  <a:pt x="716972" y="1800324"/>
                  <a:pt x="744682" y="1881143"/>
                  <a:pt x="762000" y="1955034"/>
                </a:cubicBezTo>
                <a:cubicBezTo>
                  <a:pt x="779318" y="2028925"/>
                  <a:pt x="774700" y="2093580"/>
                  <a:pt x="796636" y="2052016"/>
                </a:cubicBezTo>
                <a:cubicBezTo>
                  <a:pt x="818572" y="2010452"/>
                  <a:pt x="864754" y="1874216"/>
                  <a:pt x="893618" y="1705652"/>
                </a:cubicBezTo>
                <a:cubicBezTo>
                  <a:pt x="922482" y="1537088"/>
                  <a:pt x="950191" y="1235752"/>
                  <a:pt x="969818" y="1040634"/>
                </a:cubicBezTo>
                <a:cubicBezTo>
                  <a:pt x="989445" y="845516"/>
                  <a:pt x="997527" y="681570"/>
                  <a:pt x="1011381" y="534943"/>
                </a:cubicBezTo>
                <a:cubicBezTo>
                  <a:pt x="1025236" y="388316"/>
                  <a:pt x="1040245" y="246306"/>
                  <a:pt x="1052945" y="160870"/>
                </a:cubicBezTo>
                <a:cubicBezTo>
                  <a:pt x="1065645" y="75434"/>
                  <a:pt x="1072572" y="36179"/>
                  <a:pt x="1087581" y="22325"/>
                </a:cubicBezTo>
                <a:cubicBezTo>
                  <a:pt x="1102590" y="8471"/>
                  <a:pt x="1118755" y="-10002"/>
                  <a:pt x="1143000" y="77743"/>
                </a:cubicBezTo>
                <a:cubicBezTo>
                  <a:pt x="1167245" y="165488"/>
                  <a:pt x="1213427" y="388316"/>
                  <a:pt x="1233054" y="548798"/>
                </a:cubicBezTo>
                <a:cubicBezTo>
                  <a:pt x="1252681" y="709280"/>
                  <a:pt x="1256722" y="874957"/>
                  <a:pt x="1260763" y="1040634"/>
                </a:cubicBezTo>
              </a:path>
            </a:pathLst>
          </a:custGeom>
          <a:noFill/>
          <a:ln w="317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363FE7A8-C965-41C1-85B2-8D15391E7142}"/>
              </a:ext>
            </a:extLst>
          </p:cNvPr>
          <p:cNvSpPr/>
          <p:nvPr/>
        </p:nvSpPr>
        <p:spPr>
          <a:xfrm>
            <a:off x="9317182" y="3886146"/>
            <a:ext cx="630382" cy="2065002"/>
          </a:xfrm>
          <a:custGeom>
            <a:avLst/>
            <a:gdLst>
              <a:gd name="connsiteX0" fmla="*/ 0 w 630382"/>
              <a:gd name="connsiteY0" fmla="*/ 1046072 h 2065002"/>
              <a:gd name="connsiteX1" fmla="*/ 62345 w 630382"/>
              <a:gd name="connsiteY1" fmla="*/ 1669527 h 2065002"/>
              <a:gd name="connsiteX2" fmla="*/ 110836 w 630382"/>
              <a:gd name="connsiteY2" fmla="*/ 2008963 h 2065002"/>
              <a:gd name="connsiteX3" fmla="*/ 110836 w 630382"/>
              <a:gd name="connsiteY3" fmla="*/ 2008963 h 2065002"/>
              <a:gd name="connsiteX4" fmla="*/ 152400 w 630382"/>
              <a:gd name="connsiteY4" fmla="*/ 2064381 h 2065002"/>
              <a:gd name="connsiteX5" fmla="*/ 193963 w 630382"/>
              <a:gd name="connsiteY5" fmla="*/ 1967399 h 2065002"/>
              <a:gd name="connsiteX6" fmla="*/ 290945 w 630382"/>
              <a:gd name="connsiteY6" fmla="*/ 1302381 h 2065002"/>
              <a:gd name="connsiteX7" fmla="*/ 346363 w 630382"/>
              <a:gd name="connsiteY7" fmla="*/ 609654 h 2065002"/>
              <a:gd name="connsiteX8" fmla="*/ 408709 w 630382"/>
              <a:gd name="connsiteY8" fmla="*/ 200945 h 2065002"/>
              <a:gd name="connsiteX9" fmla="*/ 443345 w 630382"/>
              <a:gd name="connsiteY9" fmla="*/ 20836 h 2065002"/>
              <a:gd name="connsiteX10" fmla="*/ 471054 w 630382"/>
              <a:gd name="connsiteY10" fmla="*/ 20836 h 2065002"/>
              <a:gd name="connsiteX11" fmla="*/ 498763 w 630382"/>
              <a:gd name="connsiteY11" fmla="*/ 55472 h 2065002"/>
              <a:gd name="connsiteX12" fmla="*/ 588818 w 630382"/>
              <a:gd name="connsiteY12" fmla="*/ 644290 h 2065002"/>
              <a:gd name="connsiteX13" fmla="*/ 630382 w 630382"/>
              <a:gd name="connsiteY13" fmla="*/ 1039145 h 2065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0382" h="2065002">
                <a:moveTo>
                  <a:pt x="0" y="1046072"/>
                </a:moveTo>
                <a:cubicBezTo>
                  <a:pt x="21936" y="1277558"/>
                  <a:pt x="43872" y="1509045"/>
                  <a:pt x="62345" y="1669527"/>
                </a:cubicBezTo>
                <a:cubicBezTo>
                  <a:pt x="80818" y="1830009"/>
                  <a:pt x="110836" y="2008963"/>
                  <a:pt x="110836" y="2008963"/>
                </a:cubicBezTo>
                <a:lnTo>
                  <a:pt x="110836" y="2008963"/>
                </a:lnTo>
                <a:cubicBezTo>
                  <a:pt x="117763" y="2018199"/>
                  <a:pt x="138546" y="2071308"/>
                  <a:pt x="152400" y="2064381"/>
                </a:cubicBezTo>
                <a:cubicBezTo>
                  <a:pt x="166254" y="2057454"/>
                  <a:pt x="170872" y="2094399"/>
                  <a:pt x="193963" y="1967399"/>
                </a:cubicBezTo>
                <a:cubicBezTo>
                  <a:pt x="217054" y="1840399"/>
                  <a:pt x="265545" y="1528672"/>
                  <a:pt x="290945" y="1302381"/>
                </a:cubicBezTo>
                <a:cubicBezTo>
                  <a:pt x="316345" y="1076090"/>
                  <a:pt x="326736" y="793227"/>
                  <a:pt x="346363" y="609654"/>
                </a:cubicBezTo>
                <a:cubicBezTo>
                  <a:pt x="365990" y="426081"/>
                  <a:pt x="392545" y="299081"/>
                  <a:pt x="408709" y="200945"/>
                </a:cubicBezTo>
                <a:cubicBezTo>
                  <a:pt x="424873" y="102809"/>
                  <a:pt x="443345" y="20836"/>
                  <a:pt x="443345" y="20836"/>
                </a:cubicBezTo>
                <a:cubicBezTo>
                  <a:pt x="453736" y="-9182"/>
                  <a:pt x="461818" y="15063"/>
                  <a:pt x="471054" y="20836"/>
                </a:cubicBezTo>
                <a:cubicBezTo>
                  <a:pt x="480290" y="26609"/>
                  <a:pt x="479136" y="-48437"/>
                  <a:pt x="498763" y="55472"/>
                </a:cubicBezTo>
                <a:cubicBezTo>
                  <a:pt x="518390" y="159381"/>
                  <a:pt x="566882" y="480345"/>
                  <a:pt x="588818" y="644290"/>
                </a:cubicBezTo>
                <a:cubicBezTo>
                  <a:pt x="610754" y="808235"/>
                  <a:pt x="620568" y="923690"/>
                  <a:pt x="630382" y="1039145"/>
                </a:cubicBezTo>
              </a:path>
            </a:pathLst>
          </a:custGeom>
          <a:noFill/>
          <a:ln w="38100">
            <a:solidFill>
              <a:srgbClr val="92D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E70685EF-CA3F-43DA-B15F-A7785ABCF447}"/>
              </a:ext>
            </a:extLst>
          </p:cNvPr>
          <p:cNvSpPr/>
          <p:nvPr/>
        </p:nvSpPr>
        <p:spPr>
          <a:xfrm>
            <a:off x="6802585" y="3964992"/>
            <a:ext cx="630382" cy="1923814"/>
          </a:xfrm>
          <a:custGeom>
            <a:avLst/>
            <a:gdLst>
              <a:gd name="connsiteX0" fmla="*/ 0 w 630382"/>
              <a:gd name="connsiteY0" fmla="*/ 1046072 h 2065002"/>
              <a:gd name="connsiteX1" fmla="*/ 62345 w 630382"/>
              <a:gd name="connsiteY1" fmla="*/ 1669527 h 2065002"/>
              <a:gd name="connsiteX2" fmla="*/ 110836 w 630382"/>
              <a:gd name="connsiteY2" fmla="*/ 2008963 h 2065002"/>
              <a:gd name="connsiteX3" fmla="*/ 110836 w 630382"/>
              <a:gd name="connsiteY3" fmla="*/ 2008963 h 2065002"/>
              <a:gd name="connsiteX4" fmla="*/ 152400 w 630382"/>
              <a:gd name="connsiteY4" fmla="*/ 2064381 h 2065002"/>
              <a:gd name="connsiteX5" fmla="*/ 193963 w 630382"/>
              <a:gd name="connsiteY5" fmla="*/ 1967399 h 2065002"/>
              <a:gd name="connsiteX6" fmla="*/ 290945 w 630382"/>
              <a:gd name="connsiteY6" fmla="*/ 1302381 h 2065002"/>
              <a:gd name="connsiteX7" fmla="*/ 346363 w 630382"/>
              <a:gd name="connsiteY7" fmla="*/ 609654 h 2065002"/>
              <a:gd name="connsiteX8" fmla="*/ 408709 w 630382"/>
              <a:gd name="connsiteY8" fmla="*/ 200945 h 2065002"/>
              <a:gd name="connsiteX9" fmla="*/ 443345 w 630382"/>
              <a:gd name="connsiteY9" fmla="*/ 20836 h 2065002"/>
              <a:gd name="connsiteX10" fmla="*/ 471054 w 630382"/>
              <a:gd name="connsiteY10" fmla="*/ 20836 h 2065002"/>
              <a:gd name="connsiteX11" fmla="*/ 498763 w 630382"/>
              <a:gd name="connsiteY11" fmla="*/ 55472 h 2065002"/>
              <a:gd name="connsiteX12" fmla="*/ 588818 w 630382"/>
              <a:gd name="connsiteY12" fmla="*/ 644290 h 2065002"/>
              <a:gd name="connsiteX13" fmla="*/ 630382 w 630382"/>
              <a:gd name="connsiteY13" fmla="*/ 1039145 h 2065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0382" h="2065002">
                <a:moveTo>
                  <a:pt x="0" y="1046072"/>
                </a:moveTo>
                <a:cubicBezTo>
                  <a:pt x="21936" y="1277558"/>
                  <a:pt x="43872" y="1509045"/>
                  <a:pt x="62345" y="1669527"/>
                </a:cubicBezTo>
                <a:cubicBezTo>
                  <a:pt x="80818" y="1830009"/>
                  <a:pt x="110836" y="2008963"/>
                  <a:pt x="110836" y="2008963"/>
                </a:cubicBezTo>
                <a:lnTo>
                  <a:pt x="110836" y="2008963"/>
                </a:lnTo>
                <a:cubicBezTo>
                  <a:pt x="117763" y="2018199"/>
                  <a:pt x="138546" y="2071308"/>
                  <a:pt x="152400" y="2064381"/>
                </a:cubicBezTo>
                <a:cubicBezTo>
                  <a:pt x="166254" y="2057454"/>
                  <a:pt x="170872" y="2094399"/>
                  <a:pt x="193963" y="1967399"/>
                </a:cubicBezTo>
                <a:cubicBezTo>
                  <a:pt x="217054" y="1840399"/>
                  <a:pt x="265545" y="1528672"/>
                  <a:pt x="290945" y="1302381"/>
                </a:cubicBezTo>
                <a:cubicBezTo>
                  <a:pt x="316345" y="1076090"/>
                  <a:pt x="326736" y="793227"/>
                  <a:pt x="346363" y="609654"/>
                </a:cubicBezTo>
                <a:cubicBezTo>
                  <a:pt x="365990" y="426081"/>
                  <a:pt x="392545" y="299081"/>
                  <a:pt x="408709" y="200945"/>
                </a:cubicBezTo>
                <a:cubicBezTo>
                  <a:pt x="424873" y="102809"/>
                  <a:pt x="443345" y="20836"/>
                  <a:pt x="443345" y="20836"/>
                </a:cubicBezTo>
                <a:cubicBezTo>
                  <a:pt x="453736" y="-9182"/>
                  <a:pt x="461818" y="15063"/>
                  <a:pt x="471054" y="20836"/>
                </a:cubicBezTo>
                <a:cubicBezTo>
                  <a:pt x="480290" y="26609"/>
                  <a:pt x="479136" y="-48437"/>
                  <a:pt x="498763" y="55472"/>
                </a:cubicBezTo>
                <a:cubicBezTo>
                  <a:pt x="518390" y="159381"/>
                  <a:pt x="566882" y="480345"/>
                  <a:pt x="588818" y="644290"/>
                </a:cubicBezTo>
                <a:cubicBezTo>
                  <a:pt x="610754" y="808235"/>
                  <a:pt x="620568" y="923690"/>
                  <a:pt x="630382" y="1039145"/>
                </a:cubicBez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9" name="Connector: Curved 28">
            <a:extLst>
              <a:ext uri="{FF2B5EF4-FFF2-40B4-BE49-F238E27FC236}">
                <a16:creationId xmlns:a16="http://schemas.microsoft.com/office/drawing/2014/main" id="{F1788E6B-A9C9-4BAA-870B-AA1D53A726A9}"/>
              </a:ext>
            </a:extLst>
          </p:cNvPr>
          <p:cNvCxnSpPr>
            <a:cxnSpLocks/>
          </p:cNvCxnSpPr>
          <p:nvPr/>
        </p:nvCxnSpPr>
        <p:spPr>
          <a:xfrm rot="16200000" flipH="1">
            <a:off x="8219433" y="3349862"/>
            <a:ext cx="798103" cy="20682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E0017D3C-F8A5-46A1-B213-BC329794F830}"/>
              </a:ext>
            </a:extLst>
          </p:cNvPr>
          <p:cNvSpPr txBox="1"/>
          <p:nvPr/>
        </p:nvSpPr>
        <p:spPr>
          <a:xfrm>
            <a:off x="7846627" y="2371904"/>
            <a:ext cx="1327030"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once)</a:t>
            </a:r>
          </a:p>
        </p:txBody>
      </p:sp>
      <p:cxnSp>
        <p:nvCxnSpPr>
          <p:cNvPr id="31" name="Straight Arrow Connector 30">
            <a:extLst>
              <a:ext uri="{FF2B5EF4-FFF2-40B4-BE49-F238E27FC236}">
                <a16:creationId xmlns:a16="http://schemas.microsoft.com/office/drawing/2014/main" id="{508ADAB0-8BB7-4B14-B525-EFE4126803FD}"/>
              </a:ext>
            </a:extLst>
          </p:cNvPr>
          <p:cNvCxnSpPr>
            <a:cxnSpLocks/>
          </p:cNvCxnSpPr>
          <p:nvPr/>
        </p:nvCxnSpPr>
        <p:spPr>
          <a:xfrm>
            <a:off x="7670799" y="3835390"/>
            <a:ext cx="37762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32" name="TextBox 31">
            <a:extLst>
              <a:ext uri="{FF2B5EF4-FFF2-40B4-BE49-F238E27FC236}">
                <a16:creationId xmlns:a16="http://schemas.microsoft.com/office/drawing/2014/main" id="{241E00D5-AA3F-4F1A-B44F-B0E9739A6989}"/>
              </a:ext>
            </a:extLst>
          </p:cNvPr>
          <p:cNvSpPr txBox="1"/>
          <p:nvPr/>
        </p:nvSpPr>
        <p:spPr>
          <a:xfrm>
            <a:off x="9385412" y="2601592"/>
            <a:ext cx="1611600" cy="584775"/>
          </a:xfrm>
          <a:prstGeom prst="rect">
            <a:avLst/>
          </a:prstGeom>
          <a:noFill/>
        </p:spPr>
        <p:txBody>
          <a:bodyPr wrap="square" rtlCol="0">
            <a:spAutoFit/>
          </a:bodyPr>
          <a:lstStyle/>
          <a:p>
            <a:r>
              <a:rPr lang="en-US" sz="1600" dirty="0">
                <a:solidFill>
                  <a:srgbClr val="92D050"/>
                </a:solidFill>
              </a:rPr>
              <a:t>reflects twice</a:t>
            </a:r>
          </a:p>
          <a:p>
            <a:r>
              <a:rPr lang="en-US" sz="1600" dirty="0">
                <a:solidFill>
                  <a:srgbClr val="92D050"/>
                </a:solidFill>
              </a:rPr>
              <a:t>(inverts twice)</a:t>
            </a:r>
          </a:p>
        </p:txBody>
      </p:sp>
      <p:cxnSp>
        <p:nvCxnSpPr>
          <p:cNvPr id="33" name="Connector: Curved 32">
            <a:extLst>
              <a:ext uri="{FF2B5EF4-FFF2-40B4-BE49-F238E27FC236}">
                <a16:creationId xmlns:a16="http://schemas.microsoft.com/office/drawing/2014/main" id="{5D451C00-18FB-43B1-8862-21941707191B}"/>
              </a:ext>
            </a:extLst>
          </p:cNvPr>
          <p:cNvCxnSpPr>
            <a:cxnSpLocks/>
          </p:cNvCxnSpPr>
          <p:nvPr/>
        </p:nvCxnSpPr>
        <p:spPr>
          <a:xfrm rot="5400000">
            <a:off x="9529180" y="3354034"/>
            <a:ext cx="577493" cy="259276"/>
          </a:xfrm>
          <a:prstGeom prst="curvedConnector3">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144A133C-2D09-4237-B441-A9E292512F09}"/>
              </a:ext>
            </a:extLst>
          </p:cNvPr>
          <p:cNvCxnSpPr/>
          <p:nvPr/>
        </p:nvCxnSpPr>
        <p:spPr>
          <a:xfrm>
            <a:off x="6994236" y="3842244"/>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sp>
        <p:nvSpPr>
          <p:cNvPr id="35" name="TextBox 34">
            <a:extLst>
              <a:ext uri="{FF2B5EF4-FFF2-40B4-BE49-F238E27FC236}">
                <a16:creationId xmlns:a16="http://schemas.microsoft.com/office/drawing/2014/main" id="{CFB09DD7-EBD9-4D68-BF77-F901A2802EB0}"/>
              </a:ext>
            </a:extLst>
          </p:cNvPr>
          <p:cNvSpPr txBox="1"/>
          <p:nvPr/>
        </p:nvSpPr>
        <p:spPr>
          <a:xfrm>
            <a:off x="6816984" y="1387531"/>
            <a:ext cx="2568428" cy="830997"/>
          </a:xfrm>
          <a:prstGeom prst="rect">
            <a:avLst/>
          </a:prstGeom>
          <a:noFill/>
        </p:spPr>
        <p:txBody>
          <a:bodyPr wrap="square" rtlCol="0">
            <a:spAutoFit/>
          </a:bodyPr>
          <a:lstStyle/>
          <a:p>
            <a:r>
              <a:rPr lang="en-US" sz="1600" dirty="0"/>
              <a:t>still going well because rightward (greenish) waves continue to overlap.</a:t>
            </a:r>
          </a:p>
        </p:txBody>
      </p:sp>
      <p:cxnSp>
        <p:nvCxnSpPr>
          <p:cNvPr id="36" name="Connector: Curved 35">
            <a:extLst>
              <a:ext uri="{FF2B5EF4-FFF2-40B4-BE49-F238E27FC236}">
                <a16:creationId xmlns:a16="http://schemas.microsoft.com/office/drawing/2014/main" id="{C20AE12B-F347-4CA9-8401-11E84664E90A}"/>
              </a:ext>
            </a:extLst>
          </p:cNvPr>
          <p:cNvCxnSpPr>
            <a:cxnSpLocks/>
          </p:cNvCxnSpPr>
          <p:nvPr/>
        </p:nvCxnSpPr>
        <p:spPr>
          <a:xfrm rot="5400000">
            <a:off x="6607465" y="2807733"/>
            <a:ext cx="1415669" cy="544015"/>
          </a:xfrm>
          <a:prstGeom prst="curvedConnector3">
            <a:avLst>
              <a:gd name="adj1" fmla="val 50000"/>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2CAF6D96-12C9-44BC-819B-035C77A605EF}"/>
              </a:ext>
            </a:extLst>
          </p:cNvPr>
          <p:cNvCxnSpPr/>
          <p:nvPr/>
        </p:nvCxnSpPr>
        <p:spPr>
          <a:xfrm flipH="1">
            <a:off x="7424410" y="6080714"/>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3CE22CED-867A-43EF-91ED-B8CA105262D4}"/>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37" name="Object 36">
            <a:extLst>
              <a:ext uri="{FF2B5EF4-FFF2-40B4-BE49-F238E27FC236}">
                <a16:creationId xmlns:a16="http://schemas.microsoft.com/office/drawing/2014/main" id="{7571177D-4B09-47EB-B571-299DC1B31647}"/>
              </a:ext>
            </a:extLst>
          </p:cNvPr>
          <p:cNvGraphicFramePr>
            <a:graphicFrameLocks noChangeAspect="1"/>
          </p:cNvGraphicFramePr>
          <p:nvPr>
            <p:extLst>
              <p:ext uri="{D42A27DB-BD31-4B8C-83A1-F6EECF244321}">
                <p14:modId xmlns:p14="http://schemas.microsoft.com/office/powerpoint/2010/main" val="3217330531"/>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6" imgW="4054191" imgH="1798095" progId="Paint.Picture">
                  <p:embed/>
                </p:oleObj>
              </mc:Choice>
              <mc:Fallback>
                <p:oleObj name="Bitmap Image" r:id="rId6"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Tree>
    <p:extLst>
      <p:ext uri="{BB962C8B-B14F-4D97-AF65-F5344CB8AC3E}">
        <p14:creationId xmlns:p14="http://schemas.microsoft.com/office/powerpoint/2010/main" val="3005478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2"/>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8"/>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34"/>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36"/>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p:bldP spid="14" grpId="0" animBg="1"/>
      <p:bldP spid="15" grpId="0" animBg="1"/>
      <p:bldP spid="16" grpId="0"/>
      <p:bldP spid="19" grpId="0"/>
      <p:bldP spid="25" grpId="0" animBg="1"/>
      <p:bldP spid="26" grpId="0" animBg="1"/>
      <p:bldP spid="27" grpId="0" animBg="1"/>
      <p:bldP spid="28" grpId="0" animBg="1"/>
      <p:bldP spid="30" grpId="0"/>
      <p:bldP spid="32"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Object 49">
            <a:extLst>
              <a:ext uri="{FF2B5EF4-FFF2-40B4-BE49-F238E27FC236}">
                <a16:creationId xmlns:a16="http://schemas.microsoft.com/office/drawing/2014/main" id="{3F25CE0A-FCB8-4417-AE15-07142EA11F79}"/>
              </a:ext>
            </a:extLst>
          </p:cNvPr>
          <p:cNvGraphicFramePr>
            <a:graphicFrameLocks noChangeAspect="1"/>
          </p:cNvGraphicFramePr>
          <p:nvPr>
            <p:extLst>
              <p:ext uri="{D42A27DB-BD31-4B8C-83A1-F6EECF244321}">
                <p14:modId xmlns:p14="http://schemas.microsoft.com/office/powerpoint/2010/main" val="3994866926"/>
              </p:ext>
            </p:extLst>
          </p:nvPr>
        </p:nvGraphicFramePr>
        <p:xfrm>
          <a:off x="5920274" y="1771966"/>
          <a:ext cx="6080125" cy="4078287"/>
        </p:xfrm>
        <a:graphic>
          <a:graphicData uri="http://schemas.openxmlformats.org/presentationml/2006/ole">
            <mc:AlternateContent xmlns:mc="http://schemas.openxmlformats.org/markup-compatibility/2006">
              <mc:Choice xmlns:v="urn:schemas-microsoft-com:vml" Requires="v">
                <p:oleObj name="Bitmap Image" r:id="rId2" imgW="6370200" imgH="4275000" progId="Paint.Picture">
                  <p:embed/>
                </p:oleObj>
              </mc:Choice>
              <mc:Fallback>
                <p:oleObj name="Bitmap Image" r:id="rId2" imgW="6370200" imgH="4275000" progId="Paint.Picture">
                  <p:embed/>
                  <p:pic>
                    <p:nvPicPr>
                      <p:cNvPr id="2" name="Object 1">
                        <a:extLst>
                          <a:ext uri="{FF2B5EF4-FFF2-40B4-BE49-F238E27FC236}">
                            <a16:creationId xmlns:a16="http://schemas.microsoft.com/office/drawing/2014/main" id="{9E2DEE37-F707-42A3-A4E7-D51B344F5278}"/>
                          </a:ext>
                        </a:extLst>
                      </p:cNvPr>
                      <p:cNvPicPr>
                        <a:picLocks noChangeAspect="1" noChangeArrowheads="1"/>
                      </p:cNvPicPr>
                      <p:nvPr/>
                    </p:nvPicPr>
                    <p:blipFill>
                      <a:blip r:embed="rId3"/>
                      <a:srcRect/>
                      <a:stretch>
                        <a:fillRect/>
                      </a:stretch>
                    </p:blipFill>
                    <p:spPr bwMode="auto">
                      <a:xfrm>
                        <a:off x="5920274" y="1771966"/>
                        <a:ext cx="6080125" cy="4078287"/>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AFB0E368-C185-4425-AC0B-802F12C6D982}"/>
              </a:ext>
            </a:extLst>
          </p:cNvPr>
          <p:cNvGraphicFramePr>
            <a:graphicFrameLocks noChangeAspect="1"/>
          </p:cNvGraphicFramePr>
          <p:nvPr>
            <p:extLst>
              <p:ext uri="{D42A27DB-BD31-4B8C-83A1-F6EECF244321}">
                <p14:modId xmlns:p14="http://schemas.microsoft.com/office/powerpoint/2010/main" val="3387868930"/>
              </p:ext>
            </p:extLst>
          </p:nvPr>
        </p:nvGraphicFramePr>
        <p:xfrm>
          <a:off x="113729" y="1927468"/>
          <a:ext cx="5750085" cy="4043202"/>
        </p:xfrm>
        <a:graphic>
          <a:graphicData uri="http://schemas.openxmlformats.org/presentationml/2006/ole">
            <mc:AlternateContent xmlns:mc="http://schemas.openxmlformats.org/markup-compatibility/2006">
              <mc:Choice xmlns:v="urn:schemas-microsoft-com:vml" Requires="v">
                <p:oleObj name="Bitmap Image" r:id="rId4" imgW="4930200" imgH="3467160" progId="Paint.Picture">
                  <p:embed/>
                </p:oleObj>
              </mc:Choice>
              <mc:Fallback>
                <p:oleObj name="Bitmap Image" r:id="rId4" imgW="4930200" imgH="3467160" progId="Paint.Picture">
                  <p:embed/>
                  <p:pic>
                    <p:nvPicPr>
                      <p:cNvPr id="10" name="Object 9">
                        <a:extLst>
                          <a:ext uri="{FF2B5EF4-FFF2-40B4-BE49-F238E27FC236}">
                            <a16:creationId xmlns:a16="http://schemas.microsoft.com/office/drawing/2014/main" id="{406D5E2B-292A-432D-A825-63F9926DA0CB}"/>
                          </a:ext>
                        </a:extLst>
                      </p:cNvPr>
                      <p:cNvPicPr>
                        <a:picLocks noChangeAspect="1" noChangeArrowheads="1"/>
                      </p:cNvPicPr>
                      <p:nvPr/>
                    </p:nvPicPr>
                    <p:blipFill>
                      <a:blip r:embed="rId5"/>
                      <a:srcRect/>
                      <a:stretch>
                        <a:fillRect/>
                      </a:stretch>
                    </p:blipFill>
                    <p:spPr bwMode="auto">
                      <a:xfrm>
                        <a:off x="113729" y="1927468"/>
                        <a:ext cx="5750085" cy="4043202"/>
                      </a:xfrm>
                      <a:prstGeom prst="rect">
                        <a:avLst/>
                      </a:prstGeom>
                      <a:noFill/>
                    </p:spPr>
                  </p:pic>
                </p:oleObj>
              </mc:Fallback>
            </mc:AlternateContent>
          </a:graphicData>
        </a:graphic>
      </p:graphicFrame>
      <p:sp>
        <p:nvSpPr>
          <p:cNvPr id="5" name="Freeform: Shape 4">
            <a:extLst>
              <a:ext uri="{FF2B5EF4-FFF2-40B4-BE49-F238E27FC236}">
                <a16:creationId xmlns:a16="http://schemas.microsoft.com/office/drawing/2014/main" id="{0792C1C7-E918-4F78-94CC-6880D6CC5A7E}"/>
              </a:ext>
            </a:extLst>
          </p:cNvPr>
          <p:cNvSpPr/>
          <p:nvPr/>
        </p:nvSpPr>
        <p:spPr>
          <a:xfrm>
            <a:off x="1973009" y="3035955"/>
            <a:ext cx="1209040" cy="2479047"/>
          </a:xfrm>
          <a:custGeom>
            <a:avLst/>
            <a:gdLst>
              <a:gd name="connsiteX0" fmla="*/ 0 w 1209040"/>
              <a:gd name="connsiteY0" fmla="*/ 2479047 h 2479047"/>
              <a:gd name="connsiteX1" fmla="*/ 304800 w 1209040"/>
              <a:gd name="connsiteY1" fmla="*/ 10167 h 2479047"/>
              <a:gd name="connsiteX2" fmla="*/ 599440 w 1209040"/>
              <a:gd name="connsiteY2" fmla="*/ 2438407 h 2479047"/>
              <a:gd name="connsiteX3" fmla="*/ 894080 w 1209040"/>
              <a:gd name="connsiteY3" fmla="*/ 7 h 2479047"/>
              <a:gd name="connsiteX4" fmla="*/ 1209040 w 1209040"/>
              <a:gd name="connsiteY4" fmla="*/ 2468887 h 2479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9040" h="2479047">
                <a:moveTo>
                  <a:pt x="0" y="2479047"/>
                </a:moveTo>
                <a:cubicBezTo>
                  <a:pt x="102446" y="1247993"/>
                  <a:pt x="204893" y="16940"/>
                  <a:pt x="304800" y="10167"/>
                </a:cubicBezTo>
                <a:cubicBezTo>
                  <a:pt x="404707" y="3394"/>
                  <a:pt x="501227" y="2440100"/>
                  <a:pt x="599440" y="2438407"/>
                </a:cubicBezTo>
                <a:cubicBezTo>
                  <a:pt x="697653" y="2436714"/>
                  <a:pt x="792480" y="-5073"/>
                  <a:pt x="894080" y="7"/>
                </a:cubicBezTo>
                <a:cubicBezTo>
                  <a:pt x="995680" y="5087"/>
                  <a:pt x="1131147" y="2270767"/>
                  <a:pt x="1209040" y="2468887"/>
                </a:cubicBezTo>
              </a:path>
            </a:pathLst>
          </a:cu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5">
            <a:extLst>
              <a:ext uri="{FF2B5EF4-FFF2-40B4-BE49-F238E27FC236}">
                <a16:creationId xmlns:a16="http://schemas.microsoft.com/office/drawing/2014/main" id="{29EECB27-2673-4D6D-BE88-DEDDAA7E1817}"/>
              </a:ext>
            </a:extLst>
          </p:cNvPr>
          <p:cNvSpPr/>
          <p:nvPr/>
        </p:nvSpPr>
        <p:spPr>
          <a:xfrm flipV="1">
            <a:off x="733489" y="3035955"/>
            <a:ext cx="1209040" cy="2479047"/>
          </a:xfrm>
          <a:custGeom>
            <a:avLst/>
            <a:gdLst>
              <a:gd name="connsiteX0" fmla="*/ 0 w 1209040"/>
              <a:gd name="connsiteY0" fmla="*/ 2479047 h 2479047"/>
              <a:gd name="connsiteX1" fmla="*/ 304800 w 1209040"/>
              <a:gd name="connsiteY1" fmla="*/ 10167 h 2479047"/>
              <a:gd name="connsiteX2" fmla="*/ 599440 w 1209040"/>
              <a:gd name="connsiteY2" fmla="*/ 2438407 h 2479047"/>
              <a:gd name="connsiteX3" fmla="*/ 894080 w 1209040"/>
              <a:gd name="connsiteY3" fmla="*/ 7 h 2479047"/>
              <a:gd name="connsiteX4" fmla="*/ 1209040 w 1209040"/>
              <a:gd name="connsiteY4" fmla="*/ 2468887 h 24790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9040" h="2479047">
                <a:moveTo>
                  <a:pt x="0" y="2479047"/>
                </a:moveTo>
                <a:cubicBezTo>
                  <a:pt x="102446" y="1247993"/>
                  <a:pt x="204893" y="16940"/>
                  <a:pt x="304800" y="10167"/>
                </a:cubicBezTo>
                <a:cubicBezTo>
                  <a:pt x="404707" y="3394"/>
                  <a:pt x="501227" y="2440100"/>
                  <a:pt x="599440" y="2438407"/>
                </a:cubicBezTo>
                <a:cubicBezTo>
                  <a:pt x="697653" y="2436714"/>
                  <a:pt x="792480" y="-5073"/>
                  <a:pt x="894080" y="7"/>
                </a:cubicBezTo>
                <a:cubicBezTo>
                  <a:pt x="995680" y="5087"/>
                  <a:pt x="1131147" y="2270767"/>
                  <a:pt x="1209040" y="2468887"/>
                </a:cubicBezTo>
              </a:path>
            </a:pathLst>
          </a:cu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Connector: Curved 6">
            <a:extLst>
              <a:ext uri="{FF2B5EF4-FFF2-40B4-BE49-F238E27FC236}">
                <a16:creationId xmlns:a16="http://schemas.microsoft.com/office/drawing/2014/main" id="{4A6F7B0C-FC87-44CF-9FE7-6D93C1595AE4}"/>
              </a:ext>
            </a:extLst>
          </p:cNvPr>
          <p:cNvCxnSpPr>
            <a:cxnSpLocks/>
          </p:cNvCxnSpPr>
          <p:nvPr/>
        </p:nvCxnSpPr>
        <p:spPr>
          <a:xfrm rot="16200000" flipV="1">
            <a:off x="2381004" y="2574720"/>
            <a:ext cx="412103" cy="198783"/>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6CEBA35-FF42-4650-8214-B707610D758A}"/>
              </a:ext>
            </a:extLst>
          </p:cNvPr>
          <p:cNvSpPr txBox="1"/>
          <p:nvPr/>
        </p:nvSpPr>
        <p:spPr>
          <a:xfrm>
            <a:off x="1973009" y="1872212"/>
            <a:ext cx="1327030"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once)</a:t>
            </a:r>
          </a:p>
        </p:txBody>
      </p:sp>
      <p:cxnSp>
        <p:nvCxnSpPr>
          <p:cNvPr id="9" name="Connector: Curved 8">
            <a:extLst>
              <a:ext uri="{FF2B5EF4-FFF2-40B4-BE49-F238E27FC236}">
                <a16:creationId xmlns:a16="http://schemas.microsoft.com/office/drawing/2014/main" id="{889048AB-8675-4482-A0EE-003F883233C6}"/>
              </a:ext>
            </a:extLst>
          </p:cNvPr>
          <p:cNvCxnSpPr>
            <a:cxnSpLocks/>
          </p:cNvCxnSpPr>
          <p:nvPr/>
        </p:nvCxnSpPr>
        <p:spPr>
          <a:xfrm rot="16200000" flipV="1">
            <a:off x="3717849" y="2535335"/>
            <a:ext cx="397993" cy="263441"/>
          </a:xfrm>
          <a:prstGeom prst="curvedConnector3">
            <a:avLst>
              <a:gd name="adj1" fmla="val 50000"/>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9AF15F4-718B-4EED-9321-D1CD7EDE4BB8}"/>
              </a:ext>
            </a:extLst>
          </p:cNvPr>
          <p:cNvSpPr txBox="1"/>
          <p:nvPr/>
        </p:nvSpPr>
        <p:spPr>
          <a:xfrm>
            <a:off x="3316904" y="1906397"/>
            <a:ext cx="1373518" cy="584775"/>
          </a:xfrm>
          <a:prstGeom prst="rect">
            <a:avLst/>
          </a:prstGeom>
          <a:noFill/>
          <a:ln>
            <a:noFill/>
          </a:ln>
        </p:spPr>
        <p:txBody>
          <a:bodyPr wrap="none" rtlCol="0">
            <a:spAutoFit/>
          </a:bodyPr>
          <a:lstStyle/>
          <a:p>
            <a:r>
              <a:rPr lang="en-US" sz="1600" dirty="0">
                <a:solidFill>
                  <a:srgbClr val="92D050"/>
                </a:solidFill>
              </a:rPr>
              <a:t>reflects twice</a:t>
            </a:r>
          </a:p>
          <a:p>
            <a:r>
              <a:rPr lang="en-US" sz="1600" dirty="0">
                <a:solidFill>
                  <a:srgbClr val="92D050"/>
                </a:solidFill>
              </a:rPr>
              <a:t>(inverts twice)</a:t>
            </a:r>
          </a:p>
        </p:txBody>
      </p:sp>
      <p:cxnSp>
        <p:nvCxnSpPr>
          <p:cNvPr id="11" name="Connector: Curved 10">
            <a:extLst>
              <a:ext uri="{FF2B5EF4-FFF2-40B4-BE49-F238E27FC236}">
                <a16:creationId xmlns:a16="http://schemas.microsoft.com/office/drawing/2014/main" id="{C2FCD8F8-F455-4EC4-9997-0D782092AFE4}"/>
              </a:ext>
            </a:extLst>
          </p:cNvPr>
          <p:cNvCxnSpPr>
            <a:cxnSpLocks/>
          </p:cNvCxnSpPr>
          <p:nvPr/>
        </p:nvCxnSpPr>
        <p:spPr>
          <a:xfrm rot="5400000" flipH="1" flipV="1">
            <a:off x="4797459" y="3018481"/>
            <a:ext cx="601800" cy="296943"/>
          </a:xfrm>
          <a:prstGeom prst="curvedConnector3">
            <a:avLst/>
          </a:prstGeom>
          <a:ln>
            <a:solidFill>
              <a:srgbClr val="FF6699"/>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3F9C85B-121F-4A32-B787-3906918A95DD}"/>
              </a:ext>
            </a:extLst>
          </p:cNvPr>
          <p:cNvSpPr txBox="1"/>
          <p:nvPr/>
        </p:nvSpPr>
        <p:spPr>
          <a:xfrm>
            <a:off x="4690422" y="2326087"/>
            <a:ext cx="1435329" cy="584775"/>
          </a:xfrm>
          <a:prstGeom prst="rect">
            <a:avLst/>
          </a:prstGeom>
          <a:noFill/>
        </p:spPr>
        <p:txBody>
          <a:bodyPr wrap="none" rtlCol="0">
            <a:spAutoFit/>
          </a:bodyPr>
          <a:lstStyle/>
          <a:p>
            <a:r>
              <a:rPr lang="en-US" sz="1600" dirty="0">
                <a:solidFill>
                  <a:srgbClr val="FF6699"/>
                </a:solidFill>
              </a:rPr>
              <a:t>reflects thrice</a:t>
            </a:r>
          </a:p>
          <a:p>
            <a:r>
              <a:rPr lang="en-US" sz="1600" dirty="0">
                <a:solidFill>
                  <a:srgbClr val="FF6699"/>
                </a:solidFill>
              </a:rPr>
              <a:t>(inverts thrice)</a:t>
            </a:r>
          </a:p>
        </p:txBody>
      </p:sp>
      <p:sp>
        <p:nvSpPr>
          <p:cNvPr id="13" name="Freeform: Shape 12">
            <a:extLst>
              <a:ext uri="{FF2B5EF4-FFF2-40B4-BE49-F238E27FC236}">
                <a16:creationId xmlns:a16="http://schemas.microsoft.com/office/drawing/2014/main" id="{4040720F-2125-4F6D-8D24-8F62DF67FD4A}"/>
              </a:ext>
            </a:extLst>
          </p:cNvPr>
          <p:cNvSpPr/>
          <p:nvPr/>
        </p:nvSpPr>
        <p:spPr>
          <a:xfrm>
            <a:off x="3222689" y="3091831"/>
            <a:ext cx="1124870" cy="2428244"/>
          </a:xfrm>
          <a:custGeom>
            <a:avLst/>
            <a:gdLst>
              <a:gd name="connsiteX0" fmla="*/ 0 w 1178560"/>
              <a:gd name="connsiteY0" fmla="*/ 2397764 h 2428244"/>
              <a:gd name="connsiteX1" fmla="*/ 254000 w 1178560"/>
              <a:gd name="connsiteY1" fmla="*/ 10164 h 2428244"/>
              <a:gd name="connsiteX2" fmla="*/ 579120 w 1178560"/>
              <a:gd name="connsiteY2" fmla="*/ 2428244 h 2428244"/>
              <a:gd name="connsiteX3" fmla="*/ 873760 w 1178560"/>
              <a:gd name="connsiteY3" fmla="*/ 4 h 2428244"/>
              <a:gd name="connsiteX4" fmla="*/ 1178560 w 1178560"/>
              <a:gd name="connsiteY4" fmla="*/ 2407924 h 2428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8560" h="2428244">
                <a:moveTo>
                  <a:pt x="0" y="2397764"/>
                </a:moveTo>
                <a:cubicBezTo>
                  <a:pt x="78740" y="1201424"/>
                  <a:pt x="157480" y="5084"/>
                  <a:pt x="254000" y="10164"/>
                </a:cubicBezTo>
                <a:cubicBezTo>
                  <a:pt x="350520" y="15244"/>
                  <a:pt x="475827" y="2429937"/>
                  <a:pt x="579120" y="2428244"/>
                </a:cubicBezTo>
                <a:cubicBezTo>
                  <a:pt x="682413" y="2426551"/>
                  <a:pt x="773853" y="3391"/>
                  <a:pt x="873760" y="4"/>
                </a:cubicBezTo>
                <a:cubicBezTo>
                  <a:pt x="973667" y="-3383"/>
                  <a:pt x="1127760" y="2047244"/>
                  <a:pt x="1178560" y="2407924"/>
                </a:cubicBezTo>
              </a:path>
            </a:pathLst>
          </a:custGeom>
          <a:noFill/>
          <a:ln w="25400">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325CEC29-8122-4096-AA09-27B1A9406A50}"/>
              </a:ext>
            </a:extLst>
          </p:cNvPr>
          <p:cNvSpPr/>
          <p:nvPr/>
        </p:nvSpPr>
        <p:spPr>
          <a:xfrm>
            <a:off x="774129" y="3166171"/>
            <a:ext cx="1124870" cy="2233504"/>
          </a:xfrm>
          <a:custGeom>
            <a:avLst/>
            <a:gdLst>
              <a:gd name="connsiteX0" fmla="*/ 0 w 1178560"/>
              <a:gd name="connsiteY0" fmla="*/ 2397764 h 2428244"/>
              <a:gd name="connsiteX1" fmla="*/ 254000 w 1178560"/>
              <a:gd name="connsiteY1" fmla="*/ 10164 h 2428244"/>
              <a:gd name="connsiteX2" fmla="*/ 579120 w 1178560"/>
              <a:gd name="connsiteY2" fmla="*/ 2428244 h 2428244"/>
              <a:gd name="connsiteX3" fmla="*/ 873760 w 1178560"/>
              <a:gd name="connsiteY3" fmla="*/ 4 h 2428244"/>
              <a:gd name="connsiteX4" fmla="*/ 1178560 w 1178560"/>
              <a:gd name="connsiteY4" fmla="*/ 2407924 h 2428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8560" h="2428244">
                <a:moveTo>
                  <a:pt x="0" y="2397764"/>
                </a:moveTo>
                <a:cubicBezTo>
                  <a:pt x="78740" y="1201424"/>
                  <a:pt x="157480" y="5084"/>
                  <a:pt x="254000" y="10164"/>
                </a:cubicBezTo>
                <a:cubicBezTo>
                  <a:pt x="350520" y="15244"/>
                  <a:pt x="475827" y="2429937"/>
                  <a:pt x="579120" y="2428244"/>
                </a:cubicBezTo>
                <a:cubicBezTo>
                  <a:pt x="682413" y="2426551"/>
                  <a:pt x="773853" y="3391"/>
                  <a:pt x="873760" y="4"/>
                </a:cubicBezTo>
                <a:cubicBezTo>
                  <a:pt x="973667" y="-3383"/>
                  <a:pt x="1127760" y="2047244"/>
                  <a:pt x="1178560" y="2407924"/>
                </a:cubicBezTo>
              </a:path>
            </a:pathLst>
          </a:custGeom>
          <a:noFill/>
          <a:ln w="3175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5C1D86CF-AF70-40D6-B0E3-5EE8139939A7}"/>
              </a:ext>
            </a:extLst>
          </p:cNvPr>
          <p:cNvSpPr/>
          <p:nvPr/>
        </p:nvSpPr>
        <p:spPr>
          <a:xfrm>
            <a:off x="4412611" y="3031391"/>
            <a:ext cx="445837" cy="2488684"/>
          </a:xfrm>
          <a:custGeom>
            <a:avLst/>
            <a:gdLst>
              <a:gd name="connsiteX0" fmla="*/ 0 w 467360"/>
              <a:gd name="connsiteY0" fmla="*/ 2488684 h 2488684"/>
              <a:gd name="connsiteX1" fmla="*/ 284480 w 467360"/>
              <a:gd name="connsiteY1" fmla="*/ 60444 h 2488684"/>
              <a:gd name="connsiteX2" fmla="*/ 284480 w 467360"/>
              <a:gd name="connsiteY2" fmla="*/ 60444 h 2488684"/>
              <a:gd name="connsiteX3" fmla="*/ 355600 w 467360"/>
              <a:gd name="connsiteY3" fmla="*/ 90924 h 2488684"/>
              <a:gd name="connsiteX4" fmla="*/ 467360 w 467360"/>
              <a:gd name="connsiteY4" fmla="*/ 1188204 h 248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360" h="2488684">
                <a:moveTo>
                  <a:pt x="0" y="2488684"/>
                </a:moveTo>
                <a:lnTo>
                  <a:pt x="284480" y="60444"/>
                </a:lnTo>
                <a:lnTo>
                  <a:pt x="284480" y="60444"/>
                </a:lnTo>
                <a:cubicBezTo>
                  <a:pt x="296333" y="65524"/>
                  <a:pt x="325120" y="-97036"/>
                  <a:pt x="355600" y="90924"/>
                </a:cubicBezTo>
                <a:cubicBezTo>
                  <a:pt x="386080" y="278884"/>
                  <a:pt x="426720" y="733544"/>
                  <a:pt x="467360" y="1188204"/>
                </a:cubicBezTo>
              </a:path>
            </a:pathLst>
          </a:custGeom>
          <a:noFill/>
          <a:ln w="38100">
            <a:solidFill>
              <a:srgbClr val="FF99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4090A959-59D8-4D4B-8C29-7427D924F5AD}"/>
              </a:ext>
            </a:extLst>
          </p:cNvPr>
          <p:cNvSpPr/>
          <p:nvPr/>
        </p:nvSpPr>
        <p:spPr>
          <a:xfrm flipH="1" flipV="1">
            <a:off x="1496687" y="3146696"/>
            <a:ext cx="445837" cy="2281936"/>
          </a:xfrm>
          <a:custGeom>
            <a:avLst/>
            <a:gdLst>
              <a:gd name="connsiteX0" fmla="*/ 0 w 467360"/>
              <a:gd name="connsiteY0" fmla="*/ 2488684 h 2488684"/>
              <a:gd name="connsiteX1" fmla="*/ 284480 w 467360"/>
              <a:gd name="connsiteY1" fmla="*/ 60444 h 2488684"/>
              <a:gd name="connsiteX2" fmla="*/ 284480 w 467360"/>
              <a:gd name="connsiteY2" fmla="*/ 60444 h 2488684"/>
              <a:gd name="connsiteX3" fmla="*/ 355600 w 467360"/>
              <a:gd name="connsiteY3" fmla="*/ 90924 h 2488684"/>
              <a:gd name="connsiteX4" fmla="*/ 467360 w 467360"/>
              <a:gd name="connsiteY4" fmla="*/ 1188204 h 248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360" h="2488684">
                <a:moveTo>
                  <a:pt x="0" y="2488684"/>
                </a:moveTo>
                <a:lnTo>
                  <a:pt x="284480" y="60444"/>
                </a:lnTo>
                <a:lnTo>
                  <a:pt x="284480" y="60444"/>
                </a:lnTo>
                <a:cubicBezTo>
                  <a:pt x="296333" y="65524"/>
                  <a:pt x="325120" y="-97036"/>
                  <a:pt x="355600" y="90924"/>
                </a:cubicBezTo>
                <a:cubicBezTo>
                  <a:pt x="386080" y="278884"/>
                  <a:pt x="426720" y="733544"/>
                  <a:pt x="467360" y="1188204"/>
                </a:cubicBezTo>
              </a:path>
            </a:pathLst>
          </a:custGeom>
          <a:noFill/>
          <a:ln w="50800">
            <a:solidFill>
              <a:srgbClr val="FF99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 name="Straight Arrow Connector 16">
            <a:extLst>
              <a:ext uri="{FF2B5EF4-FFF2-40B4-BE49-F238E27FC236}">
                <a16:creationId xmlns:a16="http://schemas.microsoft.com/office/drawing/2014/main" id="{6CB5222F-0126-4DF7-865F-B987F56735B7}"/>
              </a:ext>
            </a:extLst>
          </p:cNvPr>
          <p:cNvCxnSpPr/>
          <p:nvPr/>
        </p:nvCxnSpPr>
        <p:spPr>
          <a:xfrm>
            <a:off x="1418019" y="2936610"/>
            <a:ext cx="373380" cy="0"/>
          </a:xfrm>
          <a:prstGeom prst="straightConnector1">
            <a:avLst/>
          </a:prstGeom>
          <a:ln>
            <a:solidFill>
              <a:schemeClr val="accent6">
                <a:lumMod val="75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18" name="Straight Arrow Connector 17">
            <a:extLst>
              <a:ext uri="{FF2B5EF4-FFF2-40B4-BE49-F238E27FC236}">
                <a16:creationId xmlns:a16="http://schemas.microsoft.com/office/drawing/2014/main" id="{B072F201-C9D6-4E0C-B7FB-D37217B1F605}"/>
              </a:ext>
            </a:extLst>
          </p:cNvPr>
          <p:cNvCxnSpPr/>
          <p:nvPr/>
        </p:nvCxnSpPr>
        <p:spPr>
          <a:xfrm>
            <a:off x="907541" y="2927085"/>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19" name="Straight Arrow Connector 18">
            <a:extLst>
              <a:ext uri="{FF2B5EF4-FFF2-40B4-BE49-F238E27FC236}">
                <a16:creationId xmlns:a16="http://schemas.microsoft.com/office/drawing/2014/main" id="{02AE2C90-D571-4E6B-B2A6-B3BC1018B4C2}"/>
              </a:ext>
            </a:extLst>
          </p:cNvPr>
          <p:cNvCxnSpPr>
            <a:cxnSpLocks/>
          </p:cNvCxnSpPr>
          <p:nvPr/>
        </p:nvCxnSpPr>
        <p:spPr>
          <a:xfrm flipH="1">
            <a:off x="854640" y="5707456"/>
            <a:ext cx="346209"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20" name="Straight Arrow Connector 19">
            <a:extLst>
              <a:ext uri="{FF2B5EF4-FFF2-40B4-BE49-F238E27FC236}">
                <a16:creationId xmlns:a16="http://schemas.microsoft.com/office/drawing/2014/main" id="{C9906B9D-65E5-465F-8F6B-134B59EF08D6}"/>
              </a:ext>
            </a:extLst>
          </p:cNvPr>
          <p:cNvCxnSpPr>
            <a:cxnSpLocks/>
          </p:cNvCxnSpPr>
          <p:nvPr/>
        </p:nvCxnSpPr>
        <p:spPr>
          <a:xfrm flipH="1">
            <a:off x="1496687" y="5707456"/>
            <a:ext cx="346209" cy="0"/>
          </a:xfrm>
          <a:prstGeom prst="straightConnector1">
            <a:avLst/>
          </a:prstGeom>
          <a:ln>
            <a:solidFill>
              <a:srgbClr val="FF9999"/>
            </a:solidFill>
            <a:tailEnd type="triangle"/>
          </a:ln>
        </p:spPr>
        <p:style>
          <a:lnRef idx="3">
            <a:schemeClr val="accent6"/>
          </a:lnRef>
          <a:fillRef idx="0">
            <a:schemeClr val="accent6"/>
          </a:fillRef>
          <a:effectRef idx="2">
            <a:schemeClr val="accent6"/>
          </a:effectRef>
          <a:fontRef idx="minor">
            <a:schemeClr val="tx1"/>
          </a:fontRef>
        </p:style>
      </p:cxnSp>
      <p:cxnSp>
        <p:nvCxnSpPr>
          <p:cNvPr id="29" name="Connector: Curved 28">
            <a:extLst>
              <a:ext uri="{FF2B5EF4-FFF2-40B4-BE49-F238E27FC236}">
                <a16:creationId xmlns:a16="http://schemas.microsoft.com/office/drawing/2014/main" id="{A5638E9A-D87C-4C15-AFEE-42B9E15ECFB1}"/>
              </a:ext>
            </a:extLst>
          </p:cNvPr>
          <p:cNvCxnSpPr>
            <a:cxnSpLocks/>
          </p:cNvCxnSpPr>
          <p:nvPr/>
        </p:nvCxnSpPr>
        <p:spPr>
          <a:xfrm rot="10800000">
            <a:off x="1618472" y="5875844"/>
            <a:ext cx="1295929" cy="330203"/>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A2BBFFCB-78F0-4D83-B8F6-A6F12973C1F5}"/>
              </a:ext>
            </a:extLst>
          </p:cNvPr>
          <p:cNvSpPr txBox="1"/>
          <p:nvPr/>
        </p:nvSpPr>
        <p:spPr>
          <a:xfrm>
            <a:off x="3074915" y="6036769"/>
            <a:ext cx="3338414" cy="338554"/>
          </a:xfrm>
          <a:prstGeom prst="rect">
            <a:avLst/>
          </a:prstGeom>
          <a:noFill/>
        </p:spPr>
        <p:txBody>
          <a:bodyPr wrap="none" rtlCol="0">
            <a:spAutoFit/>
          </a:bodyPr>
          <a:lstStyle/>
          <a:p>
            <a:r>
              <a:rPr lang="en-US" sz="1600" dirty="0"/>
              <a:t>leftward waves (reddish) also overlap.</a:t>
            </a:r>
          </a:p>
        </p:txBody>
      </p:sp>
      <p:cxnSp>
        <p:nvCxnSpPr>
          <p:cNvPr id="35" name="Connector: Curved 34">
            <a:extLst>
              <a:ext uri="{FF2B5EF4-FFF2-40B4-BE49-F238E27FC236}">
                <a16:creationId xmlns:a16="http://schemas.microsoft.com/office/drawing/2014/main" id="{298058CB-4EE7-4993-90B3-CA4A47E9F25B}"/>
              </a:ext>
            </a:extLst>
          </p:cNvPr>
          <p:cNvCxnSpPr/>
          <p:nvPr/>
        </p:nvCxnSpPr>
        <p:spPr>
          <a:xfrm rot="5400000">
            <a:off x="1043914" y="1689378"/>
            <a:ext cx="1086031" cy="772160"/>
          </a:xfrm>
          <a:prstGeom prst="curvedConnector3">
            <a:avLst>
              <a:gd name="adj1" fmla="val 34964"/>
            </a:avLst>
          </a:prstGeom>
          <a:ln>
            <a:tailEnd type="triangle"/>
          </a:ln>
        </p:spPr>
        <p:style>
          <a:lnRef idx="1">
            <a:schemeClr val="dk1"/>
          </a:lnRef>
          <a:fillRef idx="0">
            <a:schemeClr val="dk1"/>
          </a:fillRef>
          <a:effectRef idx="0">
            <a:schemeClr val="dk1"/>
          </a:effectRef>
          <a:fontRef idx="minor">
            <a:schemeClr val="tx1"/>
          </a:fontRef>
        </p:style>
      </p:cxnSp>
      <p:sp>
        <p:nvSpPr>
          <p:cNvPr id="38" name="TextBox 37">
            <a:extLst>
              <a:ext uri="{FF2B5EF4-FFF2-40B4-BE49-F238E27FC236}">
                <a16:creationId xmlns:a16="http://schemas.microsoft.com/office/drawing/2014/main" id="{0246C768-332A-43C2-8748-888E68562595}"/>
              </a:ext>
            </a:extLst>
          </p:cNvPr>
          <p:cNvSpPr txBox="1"/>
          <p:nvPr/>
        </p:nvSpPr>
        <p:spPr>
          <a:xfrm>
            <a:off x="1101680" y="1172817"/>
            <a:ext cx="3442802" cy="338554"/>
          </a:xfrm>
          <a:prstGeom prst="rect">
            <a:avLst/>
          </a:prstGeom>
          <a:noFill/>
        </p:spPr>
        <p:txBody>
          <a:bodyPr wrap="none" rtlCol="0">
            <a:spAutoFit/>
          </a:bodyPr>
          <a:lstStyle/>
          <a:p>
            <a:r>
              <a:rPr lang="en-US" sz="1600" dirty="0"/>
              <a:t>rightward waves (greenish) still overlap</a:t>
            </a:r>
          </a:p>
        </p:txBody>
      </p:sp>
      <p:cxnSp>
        <p:nvCxnSpPr>
          <p:cNvPr id="53" name="Connector: Curved 52">
            <a:extLst>
              <a:ext uri="{FF2B5EF4-FFF2-40B4-BE49-F238E27FC236}">
                <a16:creationId xmlns:a16="http://schemas.microsoft.com/office/drawing/2014/main" id="{52327360-8371-4308-AD7A-28171838502C}"/>
              </a:ext>
            </a:extLst>
          </p:cNvPr>
          <p:cNvCxnSpPr>
            <a:cxnSpLocks/>
          </p:cNvCxnSpPr>
          <p:nvPr/>
        </p:nvCxnSpPr>
        <p:spPr>
          <a:xfrm rot="16200000" flipV="1">
            <a:off x="8373572" y="2790371"/>
            <a:ext cx="539398" cy="153508"/>
          </a:xfrm>
          <a:prstGeom prst="curvedConnector3">
            <a:avLst>
              <a:gd name="adj1" fmla="val 4470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246F7CFA-3AFC-4764-B9D1-6F8F208112CF}"/>
              </a:ext>
            </a:extLst>
          </p:cNvPr>
          <p:cNvSpPr txBox="1"/>
          <p:nvPr/>
        </p:nvSpPr>
        <p:spPr>
          <a:xfrm>
            <a:off x="8132509" y="2030962"/>
            <a:ext cx="1327030" cy="584775"/>
          </a:xfrm>
          <a:prstGeom prst="rect">
            <a:avLst/>
          </a:prstGeom>
          <a:noFill/>
        </p:spPr>
        <p:txBody>
          <a:bodyPr wrap="none" rtlCol="0">
            <a:spAutoFit/>
          </a:bodyPr>
          <a:lstStyle/>
          <a:p>
            <a:r>
              <a:rPr lang="en-US" sz="1600" dirty="0">
                <a:solidFill>
                  <a:srgbClr val="FF0000"/>
                </a:solidFill>
              </a:rPr>
              <a:t>reflects once</a:t>
            </a:r>
          </a:p>
          <a:p>
            <a:r>
              <a:rPr lang="en-US" sz="1600" dirty="0">
                <a:solidFill>
                  <a:srgbClr val="FF0000"/>
                </a:solidFill>
              </a:rPr>
              <a:t>(inverts once)</a:t>
            </a:r>
          </a:p>
        </p:txBody>
      </p:sp>
      <p:cxnSp>
        <p:nvCxnSpPr>
          <p:cNvPr id="55" name="Connector: Curved 54">
            <a:extLst>
              <a:ext uri="{FF2B5EF4-FFF2-40B4-BE49-F238E27FC236}">
                <a16:creationId xmlns:a16="http://schemas.microsoft.com/office/drawing/2014/main" id="{BEEB4E85-8E5E-4E88-B8D8-EBC65AD10D12}"/>
              </a:ext>
            </a:extLst>
          </p:cNvPr>
          <p:cNvCxnSpPr>
            <a:cxnSpLocks/>
          </p:cNvCxnSpPr>
          <p:nvPr/>
        </p:nvCxnSpPr>
        <p:spPr>
          <a:xfrm rot="16200000" flipV="1">
            <a:off x="9642394" y="2566610"/>
            <a:ext cx="562438" cy="318752"/>
          </a:xfrm>
          <a:prstGeom prst="curvedConnector3">
            <a:avLst>
              <a:gd name="adj1" fmla="val 50000"/>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55ADEC91-01C9-42B2-99D4-4C824697D53B}"/>
              </a:ext>
            </a:extLst>
          </p:cNvPr>
          <p:cNvSpPr txBox="1"/>
          <p:nvPr/>
        </p:nvSpPr>
        <p:spPr>
          <a:xfrm>
            <a:off x="9412904" y="1788922"/>
            <a:ext cx="1373518" cy="584775"/>
          </a:xfrm>
          <a:prstGeom prst="rect">
            <a:avLst/>
          </a:prstGeom>
          <a:noFill/>
          <a:ln>
            <a:noFill/>
          </a:ln>
        </p:spPr>
        <p:txBody>
          <a:bodyPr wrap="none" rtlCol="0">
            <a:spAutoFit/>
          </a:bodyPr>
          <a:lstStyle/>
          <a:p>
            <a:r>
              <a:rPr lang="en-US" sz="1600" dirty="0">
                <a:solidFill>
                  <a:srgbClr val="92D050"/>
                </a:solidFill>
              </a:rPr>
              <a:t>reflects twice</a:t>
            </a:r>
          </a:p>
          <a:p>
            <a:r>
              <a:rPr lang="en-US" sz="1600" dirty="0">
                <a:solidFill>
                  <a:srgbClr val="92D050"/>
                </a:solidFill>
              </a:rPr>
              <a:t>(inverts twice)</a:t>
            </a:r>
          </a:p>
        </p:txBody>
      </p:sp>
      <p:sp>
        <p:nvSpPr>
          <p:cNvPr id="57" name="TextBox 56">
            <a:extLst>
              <a:ext uri="{FF2B5EF4-FFF2-40B4-BE49-F238E27FC236}">
                <a16:creationId xmlns:a16="http://schemas.microsoft.com/office/drawing/2014/main" id="{79719B54-EC5C-43DF-AAF3-24E245FF7C93}"/>
              </a:ext>
            </a:extLst>
          </p:cNvPr>
          <p:cNvSpPr txBox="1"/>
          <p:nvPr/>
        </p:nvSpPr>
        <p:spPr>
          <a:xfrm>
            <a:off x="10682431" y="2260041"/>
            <a:ext cx="1435329" cy="584775"/>
          </a:xfrm>
          <a:prstGeom prst="rect">
            <a:avLst/>
          </a:prstGeom>
          <a:noFill/>
        </p:spPr>
        <p:txBody>
          <a:bodyPr wrap="none" rtlCol="0">
            <a:spAutoFit/>
          </a:bodyPr>
          <a:lstStyle/>
          <a:p>
            <a:r>
              <a:rPr lang="en-US" sz="1600" dirty="0">
                <a:solidFill>
                  <a:srgbClr val="FF6699"/>
                </a:solidFill>
              </a:rPr>
              <a:t>reflects thrice</a:t>
            </a:r>
          </a:p>
          <a:p>
            <a:r>
              <a:rPr lang="en-US" sz="1600" dirty="0">
                <a:solidFill>
                  <a:srgbClr val="FF6699"/>
                </a:solidFill>
              </a:rPr>
              <a:t>(inverts thrice)</a:t>
            </a:r>
          </a:p>
        </p:txBody>
      </p:sp>
      <p:cxnSp>
        <p:nvCxnSpPr>
          <p:cNvPr id="58" name="Straight Arrow Connector 57">
            <a:extLst>
              <a:ext uri="{FF2B5EF4-FFF2-40B4-BE49-F238E27FC236}">
                <a16:creationId xmlns:a16="http://schemas.microsoft.com/office/drawing/2014/main" id="{F6FD7F2C-417A-4273-9DCC-549B1BA2EA3D}"/>
              </a:ext>
            </a:extLst>
          </p:cNvPr>
          <p:cNvCxnSpPr/>
          <p:nvPr/>
        </p:nvCxnSpPr>
        <p:spPr>
          <a:xfrm>
            <a:off x="6791280" y="3037122"/>
            <a:ext cx="373380" cy="0"/>
          </a:xfrm>
          <a:prstGeom prst="straightConnector1">
            <a:avLst/>
          </a:prstGeom>
          <a:ln>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59" name="Connector: Curved 58">
            <a:extLst>
              <a:ext uri="{FF2B5EF4-FFF2-40B4-BE49-F238E27FC236}">
                <a16:creationId xmlns:a16="http://schemas.microsoft.com/office/drawing/2014/main" id="{F1CC4BBD-C251-43B7-96B6-8AB8B73EDCF8}"/>
              </a:ext>
            </a:extLst>
          </p:cNvPr>
          <p:cNvCxnSpPr/>
          <p:nvPr/>
        </p:nvCxnSpPr>
        <p:spPr>
          <a:xfrm rot="5400000">
            <a:off x="7139914" y="1952903"/>
            <a:ext cx="1086031" cy="772160"/>
          </a:xfrm>
          <a:prstGeom prst="curvedConnector3">
            <a:avLst>
              <a:gd name="adj1" fmla="val 34964"/>
            </a:avLst>
          </a:prstGeom>
          <a:ln>
            <a:tailEnd type="triangle"/>
          </a:ln>
        </p:spPr>
        <p:style>
          <a:lnRef idx="1">
            <a:schemeClr val="dk1"/>
          </a:lnRef>
          <a:fillRef idx="0">
            <a:schemeClr val="dk1"/>
          </a:fillRef>
          <a:effectRef idx="0">
            <a:schemeClr val="dk1"/>
          </a:effectRef>
          <a:fontRef idx="minor">
            <a:schemeClr val="tx1"/>
          </a:fontRef>
        </p:style>
      </p:cxnSp>
      <p:cxnSp>
        <p:nvCxnSpPr>
          <p:cNvPr id="60" name="Connector: Curved 59">
            <a:extLst>
              <a:ext uri="{FF2B5EF4-FFF2-40B4-BE49-F238E27FC236}">
                <a16:creationId xmlns:a16="http://schemas.microsoft.com/office/drawing/2014/main" id="{B8E8B735-149B-428B-9E95-31BA20911734}"/>
              </a:ext>
            </a:extLst>
          </p:cNvPr>
          <p:cNvCxnSpPr>
            <a:cxnSpLocks/>
          </p:cNvCxnSpPr>
          <p:nvPr/>
        </p:nvCxnSpPr>
        <p:spPr>
          <a:xfrm rot="5400000" flipH="1" flipV="1">
            <a:off x="10837062" y="3047765"/>
            <a:ext cx="645891" cy="231716"/>
          </a:xfrm>
          <a:prstGeom prst="curvedConnector3">
            <a:avLst/>
          </a:prstGeom>
          <a:ln>
            <a:solidFill>
              <a:srgbClr val="FF6699"/>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1A93121E-ADAB-46EC-B79D-371F11EECA51}"/>
              </a:ext>
            </a:extLst>
          </p:cNvPr>
          <p:cNvSpPr txBox="1"/>
          <p:nvPr/>
        </p:nvSpPr>
        <p:spPr>
          <a:xfrm>
            <a:off x="6791280" y="1274417"/>
            <a:ext cx="4095224" cy="338554"/>
          </a:xfrm>
          <a:prstGeom prst="rect">
            <a:avLst/>
          </a:prstGeom>
          <a:noFill/>
        </p:spPr>
        <p:txBody>
          <a:bodyPr wrap="none" rtlCol="0">
            <a:spAutoFit/>
          </a:bodyPr>
          <a:lstStyle/>
          <a:p>
            <a:r>
              <a:rPr lang="en-US" sz="1600" dirty="0"/>
              <a:t>rightward waves (greenish) still overlapping……</a:t>
            </a:r>
          </a:p>
        </p:txBody>
      </p:sp>
      <p:sp>
        <p:nvSpPr>
          <p:cNvPr id="67" name="TextBox 66">
            <a:extLst>
              <a:ext uri="{FF2B5EF4-FFF2-40B4-BE49-F238E27FC236}">
                <a16:creationId xmlns:a16="http://schemas.microsoft.com/office/drawing/2014/main" id="{143C79A6-9532-4059-B7DA-16AAFB1E970B}"/>
              </a:ext>
            </a:extLst>
          </p:cNvPr>
          <p:cNvSpPr txBox="1"/>
          <p:nvPr/>
        </p:nvSpPr>
        <p:spPr>
          <a:xfrm>
            <a:off x="8529267" y="5859463"/>
            <a:ext cx="3622658" cy="338554"/>
          </a:xfrm>
          <a:prstGeom prst="rect">
            <a:avLst/>
          </a:prstGeom>
          <a:noFill/>
        </p:spPr>
        <p:txBody>
          <a:bodyPr wrap="none" rtlCol="0">
            <a:spAutoFit/>
          </a:bodyPr>
          <a:lstStyle/>
          <a:p>
            <a:r>
              <a:rPr lang="en-US" sz="1600" dirty="0"/>
              <a:t>leftward waves (reddish) still overlap too.</a:t>
            </a:r>
          </a:p>
        </p:txBody>
      </p:sp>
      <p:sp>
        <p:nvSpPr>
          <p:cNvPr id="68" name="Title 1">
            <a:extLst>
              <a:ext uri="{FF2B5EF4-FFF2-40B4-BE49-F238E27FC236}">
                <a16:creationId xmlns:a16="http://schemas.microsoft.com/office/drawing/2014/main" id="{D1A3AC31-F628-4FCD-9E98-AE1B7765207E}"/>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45" name="Object 44">
            <a:extLst>
              <a:ext uri="{FF2B5EF4-FFF2-40B4-BE49-F238E27FC236}">
                <a16:creationId xmlns:a16="http://schemas.microsoft.com/office/drawing/2014/main" id="{A7F05705-DE89-4268-8D6C-DDC73C962ED2}"/>
              </a:ext>
            </a:extLst>
          </p:cNvPr>
          <p:cNvGraphicFramePr>
            <a:graphicFrameLocks noChangeAspect="1"/>
          </p:cNvGraphicFramePr>
          <p:nvPr>
            <p:extLst>
              <p:ext uri="{D42A27DB-BD31-4B8C-83A1-F6EECF244321}">
                <p14:modId xmlns:p14="http://schemas.microsoft.com/office/powerpoint/2010/main" val="3217330531"/>
              </p:ext>
            </p:extLst>
          </p:nvPr>
        </p:nvGraphicFramePr>
        <p:xfrm>
          <a:off x="272305" y="188888"/>
          <a:ext cx="1681756" cy="746057"/>
        </p:xfrm>
        <a:graphic>
          <a:graphicData uri="http://schemas.openxmlformats.org/presentationml/2006/ole">
            <mc:AlternateContent xmlns:mc="http://schemas.openxmlformats.org/markup-compatibility/2006">
              <mc:Choice xmlns:v="urn:schemas-microsoft-com:vml" Requires="v">
                <p:oleObj name="Bitmap Image" r:id="rId6" imgW="4054191" imgH="1798095" progId="Paint.Picture">
                  <p:embed/>
                </p:oleObj>
              </mc:Choice>
              <mc:Fallback>
                <p:oleObj name="Bitmap Image" r:id="rId6"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305" y="188888"/>
                        <a:ext cx="1681756" cy="746057"/>
                      </a:xfrm>
                      <a:prstGeom prst="rect">
                        <a:avLst/>
                      </a:prstGeom>
                      <a:noFill/>
                    </p:spPr>
                  </p:pic>
                </p:oleObj>
              </mc:Fallback>
            </mc:AlternateContent>
          </a:graphicData>
        </a:graphic>
      </p:graphicFrame>
      <p:sp>
        <p:nvSpPr>
          <p:cNvPr id="61" name="Freeform: Shape 60">
            <a:extLst>
              <a:ext uri="{FF2B5EF4-FFF2-40B4-BE49-F238E27FC236}">
                <a16:creationId xmlns:a16="http://schemas.microsoft.com/office/drawing/2014/main" id="{8EB91A84-46EF-4B07-82B0-06CD71F079F6}"/>
              </a:ext>
            </a:extLst>
          </p:cNvPr>
          <p:cNvSpPr/>
          <p:nvPr/>
        </p:nvSpPr>
        <p:spPr>
          <a:xfrm>
            <a:off x="7860252" y="3184011"/>
            <a:ext cx="1260763" cy="2065059"/>
          </a:xfrm>
          <a:custGeom>
            <a:avLst/>
            <a:gdLst>
              <a:gd name="connsiteX0" fmla="*/ 0 w 1260763"/>
              <a:gd name="connsiteY0" fmla="*/ 1047561 h 2065059"/>
              <a:gd name="connsiteX1" fmla="*/ 83127 w 1260763"/>
              <a:gd name="connsiteY1" fmla="*/ 1816488 h 2065059"/>
              <a:gd name="connsiteX2" fmla="*/ 124691 w 1260763"/>
              <a:gd name="connsiteY2" fmla="*/ 1975816 h 2065059"/>
              <a:gd name="connsiteX3" fmla="*/ 159327 w 1260763"/>
              <a:gd name="connsiteY3" fmla="*/ 2038161 h 2065059"/>
              <a:gd name="connsiteX4" fmla="*/ 235527 w 1260763"/>
              <a:gd name="connsiteY4" fmla="*/ 1913470 h 2065059"/>
              <a:gd name="connsiteX5" fmla="*/ 311727 w 1260763"/>
              <a:gd name="connsiteY5" fmla="*/ 1283088 h 2065059"/>
              <a:gd name="connsiteX6" fmla="*/ 339436 w 1260763"/>
              <a:gd name="connsiteY6" fmla="*/ 1033707 h 2065059"/>
              <a:gd name="connsiteX7" fmla="*/ 394854 w 1260763"/>
              <a:gd name="connsiteY7" fmla="*/ 417179 h 2065059"/>
              <a:gd name="connsiteX8" fmla="*/ 443345 w 1260763"/>
              <a:gd name="connsiteY8" fmla="*/ 153943 h 2065059"/>
              <a:gd name="connsiteX9" fmla="*/ 464127 w 1260763"/>
              <a:gd name="connsiteY9" fmla="*/ 29252 h 2065059"/>
              <a:gd name="connsiteX10" fmla="*/ 519545 w 1260763"/>
              <a:gd name="connsiteY10" fmla="*/ 77743 h 2065059"/>
              <a:gd name="connsiteX11" fmla="*/ 616527 w 1260763"/>
              <a:gd name="connsiteY11" fmla="*/ 805107 h 2065059"/>
              <a:gd name="connsiteX12" fmla="*/ 692727 w 1260763"/>
              <a:gd name="connsiteY12" fmla="*/ 1608670 h 2065059"/>
              <a:gd name="connsiteX13" fmla="*/ 762000 w 1260763"/>
              <a:gd name="connsiteY13" fmla="*/ 1955034 h 2065059"/>
              <a:gd name="connsiteX14" fmla="*/ 796636 w 1260763"/>
              <a:gd name="connsiteY14" fmla="*/ 2052016 h 2065059"/>
              <a:gd name="connsiteX15" fmla="*/ 893618 w 1260763"/>
              <a:gd name="connsiteY15" fmla="*/ 1705652 h 2065059"/>
              <a:gd name="connsiteX16" fmla="*/ 969818 w 1260763"/>
              <a:gd name="connsiteY16" fmla="*/ 1040634 h 2065059"/>
              <a:gd name="connsiteX17" fmla="*/ 1011381 w 1260763"/>
              <a:gd name="connsiteY17" fmla="*/ 534943 h 2065059"/>
              <a:gd name="connsiteX18" fmla="*/ 1052945 w 1260763"/>
              <a:gd name="connsiteY18" fmla="*/ 160870 h 2065059"/>
              <a:gd name="connsiteX19" fmla="*/ 1087581 w 1260763"/>
              <a:gd name="connsiteY19" fmla="*/ 22325 h 2065059"/>
              <a:gd name="connsiteX20" fmla="*/ 1143000 w 1260763"/>
              <a:gd name="connsiteY20" fmla="*/ 77743 h 2065059"/>
              <a:gd name="connsiteX21" fmla="*/ 1233054 w 1260763"/>
              <a:gd name="connsiteY21" fmla="*/ 548798 h 2065059"/>
              <a:gd name="connsiteX22" fmla="*/ 1260763 w 1260763"/>
              <a:gd name="connsiteY22" fmla="*/ 1040634 h 206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0763" h="2065059">
                <a:moveTo>
                  <a:pt x="0" y="1047561"/>
                </a:moveTo>
                <a:cubicBezTo>
                  <a:pt x="31172" y="1354670"/>
                  <a:pt x="62345" y="1661779"/>
                  <a:pt x="83127" y="1816488"/>
                </a:cubicBezTo>
                <a:cubicBezTo>
                  <a:pt x="103909" y="1971197"/>
                  <a:pt x="111991" y="1938871"/>
                  <a:pt x="124691" y="1975816"/>
                </a:cubicBezTo>
                <a:cubicBezTo>
                  <a:pt x="137391" y="2012762"/>
                  <a:pt x="140854" y="2048552"/>
                  <a:pt x="159327" y="2038161"/>
                </a:cubicBezTo>
                <a:cubicBezTo>
                  <a:pt x="177800" y="2027770"/>
                  <a:pt x="210127" y="2039316"/>
                  <a:pt x="235527" y="1913470"/>
                </a:cubicBezTo>
                <a:cubicBezTo>
                  <a:pt x="260927" y="1787624"/>
                  <a:pt x="294409" y="1429715"/>
                  <a:pt x="311727" y="1283088"/>
                </a:cubicBezTo>
                <a:cubicBezTo>
                  <a:pt x="329045" y="1136461"/>
                  <a:pt x="325581" y="1178025"/>
                  <a:pt x="339436" y="1033707"/>
                </a:cubicBezTo>
                <a:cubicBezTo>
                  <a:pt x="353291" y="889389"/>
                  <a:pt x="377536" y="563806"/>
                  <a:pt x="394854" y="417179"/>
                </a:cubicBezTo>
                <a:cubicBezTo>
                  <a:pt x="412172" y="270552"/>
                  <a:pt x="431800" y="218597"/>
                  <a:pt x="443345" y="153943"/>
                </a:cubicBezTo>
                <a:cubicBezTo>
                  <a:pt x="454890" y="89289"/>
                  <a:pt x="451427" y="41952"/>
                  <a:pt x="464127" y="29252"/>
                </a:cubicBezTo>
                <a:cubicBezTo>
                  <a:pt x="476827" y="16552"/>
                  <a:pt x="494145" y="-51566"/>
                  <a:pt x="519545" y="77743"/>
                </a:cubicBezTo>
                <a:cubicBezTo>
                  <a:pt x="544945" y="207052"/>
                  <a:pt x="587663" y="549953"/>
                  <a:pt x="616527" y="805107"/>
                </a:cubicBezTo>
                <a:cubicBezTo>
                  <a:pt x="645391" y="1060261"/>
                  <a:pt x="668482" y="1417016"/>
                  <a:pt x="692727" y="1608670"/>
                </a:cubicBezTo>
                <a:cubicBezTo>
                  <a:pt x="716972" y="1800324"/>
                  <a:pt x="744682" y="1881143"/>
                  <a:pt x="762000" y="1955034"/>
                </a:cubicBezTo>
                <a:cubicBezTo>
                  <a:pt x="779318" y="2028925"/>
                  <a:pt x="774700" y="2093580"/>
                  <a:pt x="796636" y="2052016"/>
                </a:cubicBezTo>
                <a:cubicBezTo>
                  <a:pt x="818572" y="2010452"/>
                  <a:pt x="864754" y="1874216"/>
                  <a:pt x="893618" y="1705652"/>
                </a:cubicBezTo>
                <a:cubicBezTo>
                  <a:pt x="922482" y="1537088"/>
                  <a:pt x="950191" y="1235752"/>
                  <a:pt x="969818" y="1040634"/>
                </a:cubicBezTo>
                <a:cubicBezTo>
                  <a:pt x="989445" y="845516"/>
                  <a:pt x="997527" y="681570"/>
                  <a:pt x="1011381" y="534943"/>
                </a:cubicBezTo>
                <a:cubicBezTo>
                  <a:pt x="1025236" y="388316"/>
                  <a:pt x="1040245" y="246306"/>
                  <a:pt x="1052945" y="160870"/>
                </a:cubicBezTo>
                <a:cubicBezTo>
                  <a:pt x="1065645" y="75434"/>
                  <a:pt x="1072572" y="36179"/>
                  <a:pt x="1087581" y="22325"/>
                </a:cubicBezTo>
                <a:cubicBezTo>
                  <a:pt x="1102590" y="8471"/>
                  <a:pt x="1118755" y="-10002"/>
                  <a:pt x="1143000" y="77743"/>
                </a:cubicBezTo>
                <a:cubicBezTo>
                  <a:pt x="1167245" y="165488"/>
                  <a:pt x="1213427" y="388316"/>
                  <a:pt x="1233054" y="548798"/>
                </a:cubicBezTo>
                <a:cubicBezTo>
                  <a:pt x="1252681" y="709280"/>
                  <a:pt x="1256722" y="874957"/>
                  <a:pt x="1260763" y="1040634"/>
                </a:cubicBezTo>
              </a:path>
            </a:pathLst>
          </a:custGeom>
          <a:noFill/>
          <a:ln w="31750">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Shape 68">
            <a:extLst>
              <a:ext uri="{FF2B5EF4-FFF2-40B4-BE49-F238E27FC236}">
                <a16:creationId xmlns:a16="http://schemas.microsoft.com/office/drawing/2014/main" id="{A324BA64-99FE-4A37-B930-9624335D7978}"/>
              </a:ext>
            </a:extLst>
          </p:cNvPr>
          <p:cNvSpPr/>
          <p:nvPr/>
        </p:nvSpPr>
        <p:spPr>
          <a:xfrm flipH="1" flipV="1">
            <a:off x="6622444" y="3252151"/>
            <a:ext cx="1260763" cy="1911927"/>
          </a:xfrm>
          <a:custGeom>
            <a:avLst/>
            <a:gdLst>
              <a:gd name="connsiteX0" fmla="*/ 0 w 1260763"/>
              <a:gd name="connsiteY0" fmla="*/ 1047561 h 2065059"/>
              <a:gd name="connsiteX1" fmla="*/ 83127 w 1260763"/>
              <a:gd name="connsiteY1" fmla="*/ 1816488 h 2065059"/>
              <a:gd name="connsiteX2" fmla="*/ 124691 w 1260763"/>
              <a:gd name="connsiteY2" fmla="*/ 1975816 h 2065059"/>
              <a:gd name="connsiteX3" fmla="*/ 159327 w 1260763"/>
              <a:gd name="connsiteY3" fmla="*/ 2038161 h 2065059"/>
              <a:gd name="connsiteX4" fmla="*/ 235527 w 1260763"/>
              <a:gd name="connsiteY4" fmla="*/ 1913470 h 2065059"/>
              <a:gd name="connsiteX5" fmla="*/ 311727 w 1260763"/>
              <a:gd name="connsiteY5" fmla="*/ 1283088 h 2065059"/>
              <a:gd name="connsiteX6" fmla="*/ 339436 w 1260763"/>
              <a:gd name="connsiteY6" fmla="*/ 1033707 h 2065059"/>
              <a:gd name="connsiteX7" fmla="*/ 394854 w 1260763"/>
              <a:gd name="connsiteY7" fmla="*/ 417179 h 2065059"/>
              <a:gd name="connsiteX8" fmla="*/ 443345 w 1260763"/>
              <a:gd name="connsiteY8" fmla="*/ 153943 h 2065059"/>
              <a:gd name="connsiteX9" fmla="*/ 464127 w 1260763"/>
              <a:gd name="connsiteY9" fmla="*/ 29252 h 2065059"/>
              <a:gd name="connsiteX10" fmla="*/ 519545 w 1260763"/>
              <a:gd name="connsiteY10" fmla="*/ 77743 h 2065059"/>
              <a:gd name="connsiteX11" fmla="*/ 616527 w 1260763"/>
              <a:gd name="connsiteY11" fmla="*/ 805107 h 2065059"/>
              <a:gd name="connsiteX12" fmla="*/ 692727 w 1260763"/>
              <a:gd name="connsiteY12" fmla="*/ 1608670 h 2065059"/>
              <a:gd name="connsiteX13" fmla="*/ 762000 w 1260763"/>
              <a:gd name="connsiteY13" fmla="*/ 1955034 h 2065059"/>
              <a:gd name="connsiteX14" fmla="*/ 796636 w 1260763"/>
              <a:gd name="connsiteY14" fmla="*/ 2052016 h 2065059"/>
              <a:gd name="connsiteX15" fmla="*/ 893618 w 1260763"/>
              <a:gd name="connsiteY15" fmla="*/ 1705652 h 2065059"/>
              <a:gd name="connsiteX16" fmla="*/ 969818 w 1260763"/>
              <a:gd name="connsiteY16" fmla="*/ 1040634 h 2065059"/>
              <a:gd name="connsiteX17" fmla="*/ 1011381 w 1260763"/>
              <a:gd name="connsiteY17" fmla="*/ 534943 h 2065059"/>
              <a:gd name="connsiteX18" fmla="*/ 1052945 w 1260763"/>
              <a:gd name="connsiteY18" fmla="*/ 160870 h 2065059"/>
              <a:gd name="connsiteX19" fmla="*/ 1087581 w 1260763"/>
              <a:gd name="connsiteY19" fmla="*/ 22325 h 2065059"/>
              <a:gd name="connsiteX20" fmla="*/ 1143000 w 1260763"/>
              <a:gd name="connsiteY20" fmla="*/ 77743 h 2065059"/>
              <a:gd name="connsiteX21" fmla="*/ 1233054 w 1260763"/>
              <a:gd name="connsiteY21" fmla="*/ 548798 h 2065059"/>
              <a:gd name="connsiteX22" fmla="*/ 1260763 w 1260763"/>
              <a:gd name="connsiteY22" fmla="*/ 1040634 h 206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60763" h="2065059">
                <a:moveTo>
                  <a:pt x="0" y="1047561"/>
                </a:moveTo>
                <a:cubicBezTo>
                  <a:pt x="31172" y="1354670"/>
                  <a:pt x="62345" y="1661779"/>
                  <a:pt x="83127" y="1816488"/>
                </a:cubicBezTo>
                <a:cubicBezTo>
                  <a:pt x="103909" y="1971197"/>
                  <a:pt x="111991" y="1938871"/>
                  <a:pt x="124691" y="1975816"/>
                </a:cubicBezTo>
                <a:cubicBezTo>
                  <a:pt x="137391" y="2012762"/>
                  <a:pt x="140854" y="2048552"/>
                  <a:pt x="159327" y="2038161"/>
                </a:cubicBezTo>
                <a:cubicBezTo>
                  <a:pt x="177800" y="2027770"/>
                  <a:pt x="210127" y="2039316"/>
                  <a:pt x="235527" y="1913470"/>
                </a:cubicBezTo>
                <a:cubicBezTo>
                  <a:pt x="260927" y="1787624"/>
                  <a:pt x="294409" y="1429715"/>
                  <a:pt x="311727" y="1283088"/>
                </a:cubicBezTo>
                <a:cubicBezTo>
                  <a:pt x="329045" y="1136461"/>
                  <a:pt x="325581" y="1178025"/>
                  <a:pt x="339436" y="1033707"/>
                </a:cubicBezTo>
                <a:cubicBezTo>
                  <a:pt x="353291" y="889389"/>
                  <a:pt x="377536" y="563806"/>
                  <a:pt x="394854" y="417179"/>
                </a:cubicBezTo>
                <a:cubicBezTo>
                  <a:pt x="412172" y="270552"/>
                  <a:pt x="431800" y="218597"/>
                  <a:pt x="443345" y="153943"/>
                </a:cubicBezTo>
                <a:cubicBezTo>
                  <a:pt x="454890" y="89289"/>
                  <a:pt x="451427" y="41952"/>
                  <a:pt x="464127" y="29252"/>
                </a:cubicBezTo>
                <a:cubicBezTo>
                  <a:pt x="476827" y="16552"/>
                  <a:pt x="494145" y="-51566"/>
                  <a:pt x="519545" y="77743"/>
                </a:cubicBezTo>
                <a:cubicBezTo>
                  <a:pt x="544945" y="207052"/>
                  <a:pt x="587663" y="549953"/>
                  <a:pt x="616527" y="805107"/>
                </a:cubicBezTo>
                <a:cubicBezTo>
                  <a:pt x="645391" y="1060261"/>
                  <a:pt x="668482" y="1417016"/>
                  <a:pt x="692727" y="1608670"/>
                </a:cubicBezTo>
                <a:cubicBezTo>
                  <a:pt x="716972" y="1800324"/>
                  <a:pt x="744682" y="1881143"/>
                  <a:pt x="762000" y="1955034"/>
                </a:cubicBezTo>
                <a:cubicBezTo>
                  <a:pt x="779318" y="2028925"/>
                  <a:pt x="774700" y="2093580"/>
                  <a:pt x="796636" y="2052016"/>
                </a:cubicBezTo>
                <a:cubicBezTo>
                  <a:pt x="818572" y="2010452"/>
                  <a:pt x="864754" y="1874216"/>
                  <a:pt x="893618" y="1705652"/>
                </a:cubicBezTo>
                <a:cubicBezTo>
                  <a:pt x="922482" y="1537088"/>
                  <a:pt x="950191" y="1235752"/>
                  <a:pt x="969818" y="1040634"/>
                </a:cubicBezTo>
                <a:cubicBezTo>
                  <a:pt x="989445" y="845516"/>
                  <a:pt x="997527" y="681570"/>
                  <a:pt x="1011381" y="534943"/>
                </a:cubicBezTo>
                <a:cubicBezTo>
                  <a:pt x="1025236" y="388316"/>
                  <a:pt x="1040245" y="246306"/>
                  <a:pt x="1052945" y="160870"/>
                </a:cubicBezTo>
                <a:cubicBezTo>
                  <a:pt x="1065645" y="75434"/>
                  <a:pt x="1072572" y="36179"/>
                  <a:pt x="1087581" y="22325"/>
                </a:cubicBezTo>
                <a:cubicBezTo>
                  <a:pt x="1102590" y="8471"/>
                  <a:pt x="1118755" y="-10002"/>
                  <a:pt x="1143000" y="77743"/>
                </a:cubicBezTo>
                <a:cubicBezTo>
                  <a:pt x="1167245" y="165488"/>
                  <a:pt x="1213427" y="388316"/>
                  <a:pt x="1233054" y="548798"/>
                </a:cubicBezTo>
                <a:cubicBezTo>
                  <a:pt x="1252681" y="709280"/>
                  <a:pt x="1256722" y="874957"/>
                  <a:pt x="1260763" y="1040634"/>
                </a:cubicBezTo>
              </a:path>
            </a:pathLst>
          </a:custGeom>
          <a:noFill/>
          <a:ln w="317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0" name="Straight Arrow Connector 69">
            <a:extLst>
              <a:ext uri="{FF2B5EF4-FFF2-40B4-BE49-F238E27FC236}">
                <a16:creationId xmlns:a16="http://schemas.microsoft.com/office/drawing/2014/main" id="{59DF051E-BEC7-49CC-B12C-3221FE0C242A}"/>
              </a:ext>
            </a:extLst>
          </p:cNvPr>
          <p:cNvCxnSpPr>
            <a:cxnSpLocks/>
          </p:cNvCxnSpPr>
          <p:nvPr/>
        </p:nvCxnSpPr>
        <p:spPr>
          <a:xfrm>
            <a:off x="7366788" y="3031391"/>
            <a:ext cx="377621" cy="0"/>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72" name="Straight Arrow Connector 71">
            <a:extLst>
              <a:ext uri="{FF2B5EF4-FFF2-40B4-BE49-F238E27FC236}">
                <a16:creationId xmlns:a16="http://schemas.microsoft.com/office/drawing/2014/main" id="{D484C48C-0146-4174-B402-611E0606D503}"/>
              </a:ext>
            </a:extLst>
          </p:cNvPr>
          <p:cNvCxnSpPr/>
          <p:nvPr/>
        </p:nvCxnSpPr>
        <p:spPr>
          <a:xfrm flipH="1">
            <a:off x="6791280" y="5399675"/>
            <a:ext cx="32657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3" name="Freeform: Shape 72">
            <a:extLst>
              <a:ext uri="{FF2B5EF4-FFF2-40B4-BE49-F238E27FC236}">
                <a16:creationId xmlns:a16="http://schemas.microsoft.com/office/drawing/2014/main" id="{2F57EFA9-EAD9-4DC3-AA5E-A0973752549C}"/>
              </a:ext>
            </a:extLst>
          </p:cNvPr>
          <p:cNvSpPr/>
          <p:nvPr/>
        </p:nvSpPr>
        <p:spPr>
          <a:xfrm>
            <a:off x="9135119" y="3160818"/>
            <a:ext cx="1264596" cy="2066190"/>
          </a:xfrm>
          <a:custGeom>
            <a:avLst/>
            <a:gdLst>
              <a:gd name="connsiteX0" fmla="*/ 0 w 1264596"/>
              <a:gd name="connsiteY0" fmla="*/ 1111319 h 2066190"/>
              <a:gd name="connsiteX1" fmla="*/ 48638 w 1264596"/>
              <a:gd name="connsiteY1" fmla="*/ 1519880 h 2066190"/>
              <a:gd name="connsiteX2" fmla="*/ 97277 w 1264596"/>
              <a:gd name="connsiteY2" fmla="*/ 1884668 h 2066190"/>
              <a:gd name="connsiteX3" fmla="*/ 126460 w 1264596"/>
              <a:gd name="connsiteY3" fmla="*/ 2030583 h 2066190"/>
              <a:gd name="connsiteX4" fmla="*/ 150779 w 1264596"/>
              <a:gd name="connsiteY4" fmla="*/ 2059766 h 2066190"/>
              <a:gd name="connsiteX5" fmla="*/ 204281 w 1264596"/>
              <a:gd name="connsiteY5" fmla="*/ 1933306 h 2066190"/>
              <a:gd name="connsiteX6" fmla="*/ 311285 w 1264596"/>
              <a:gd name="connsiteY6" fmla="*/ 1072408 h 2066190"/>
              <a:gd name="connsiteX7" fmla="*/ 384243 w 1264596"/>
              <a:gd name="connsiteY7" fmla="*/ 357425 h 2066190"/>
              <a:gd name="connsiteX8" fmla="*/ 432881 w 1264596"/>
              <a:gd name="connsiteY8" fmla="*/ 55868 h 2066190"/>
              <a:gd name="connsiteX9" fmla="*/ 466928 w 1264596"/>
              <a:gd name="connsiteY9" fmla="*/ 21821 h 2066190"/>
              <a:gd name="connsiteX10" fmla="*/ 486383 w 1264596"/>
              <a:gd name="connsiteY10" fmla="*/ 21821 h 2066190"/>
              <a:gd name="connsiteX11" fmla="*/ 510702 w 1264596"/>
              <a:gd name="connsiteY11" fmla="*/ 85051 h 2066190"/>
              <a:gd name="connsiteX12" fmla="*/ 598251 w 1264596"/>
              <a:gd name="connsiteY12" fmla="*/ 746532 h 2066190"/>
              <a:gd name="connsiteX13" fmla="*/ 690664 w 1264596"/>
              <a:gd name="connsiteY13" fmla="*/ 1587974 h 2066190"/>
              <a:gd name="connsiteX14" fmla="*/ 763621 w 1264596"/>
              <a:gd name="connsiteY14" fmla="*/ 1977080 h 2066190"/>
              <a:gd name="connsiteX15" fmla="*/ 821987 w 1264596"/>
              <a:gd name="connsiteY15" fmla="*/ 2011127 h 2066190"/>
              <a:gd name="connsiteX16" fmla="*/ 914400 w 1264596"/>
              <a:gd name="connsiteY16" fmla="*/ 1422604 h 2066190"/>
              <a:gd name="connsiteX17" fmla="*/ 987358 w 1264596"/>
              <a:gd name="connsiteY17" fmla="*/ 629800 h 2066190"/>
              <a:gd name="connsiteX18" fmla="*/ 1045723 w 1264596"/>
              <a:gd name="connsiteY18" fmla="*/ 143417 h 2066190"/>
              <a:gd name="connsiteX19" fmla="*/ 1123545 w 1264596"/>
              <a:gd name="connsiteY19" fmla="*/ 31549 h 2066190"/>
              <a:gd name="connsiteX20" fmla="*/ 1220821 w 1264596"/>
              <a:gd name="connsiteY20" fmla="*/ 639527 h 2066190"/>
              <a:gd name="connsiteX21" fmla="*/ 1264596 w 1264596"/>
              <a:gd name="connsiteY21" fmla="*/ 1043225 h 2066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64596" h="2066190">
                <a:moveTo>
                  <a:pt x="0" y="1111319"/>
                </a:moveTo>
                <a:cubicBezTo>
                  <a:pt x="16212" y="1251154"/>
                  <a:pt x="32425" y="1390989"/>
                  <a:pt x="48638" y="1519880"/>
                </a:cubicBezTo>
                <a:cubicBezTo>
                  <a:pt x="64851" y="1648772"/>
                  <a:pt x="84307" y="1799551"/>
                  <a:pt x="97277" y="1884668"/>
                </a:cubicBezTo>
                <a:cubicBezTo>
                  <a:pt x="110247" y="1969785"/>
                  <a:pt x="117543" y="2001400"/>
                  <a:pt x="126460" y="2030583"/>
                </a:cubicBezTo>
                <a:cubicBezTo>
                  <a:pt x="135377" y="2059766"/>
                  <a:pt x="137809" y="2075979"/>
                  <a:pt x="150779" y="2059766"/>
                </a:cubicBezTo>
                <a:cubicBezTo>
                  <a:pt x="163749" y="2043553"/>
                  <a:pt x="177530" y="2097866"/>
                  <a:pt x="204281" y="1933306"/>
                </a:cubicBezTo>
                <a:cubicBezTo>
                  <a:pt x="231032" y="1768746"/>
                  <a:pt x="281291" y="1335055"/>
                  <a:pt x="311285" y="1072408"/>
                </a:cubicBezTo>
                <a:cubicBezTo>
                  <a:pt x="341279" y="809761"/>
                  <a:pt x="363977" y="526848"/>
                  <a:pt x="384243" y="357425"/>
                </a:cubicBezTo>
                <a:cubicBezTo>
                  <a:pt x="404509" y="188002"/>
                  <a:pt x="419100" y="111802"/>
                  <a:pt x="432881" y="55868"/>
                </a:cubicBezTo>
                <a:cubicBezTo>
                  <a:pt x="446662" y="-66"/>
                  <a:pt x="458011" y="27495"/>
                  <a:pt x="466928" y="21821"/>
                </a:cubicBezTo>
                <a:cubicBezTo>
                  <a:pt x="475845" y="16147"/>
                  <a:pt x="479087" y="11283"/>
                  <a:pt x="486383" y="21821"/>
                </a:cubicBezTo>
                <a:cubicBezTo>
                  <a:pt x="493679" y="32359"/>
                  <a:pt x="492057" y="-35734"/>
                  <a:pt x="510702" y="85051"/>
                </a:cubicBezTo>
                <a:cubicBezTo>
                  <a:pt x="529347" y="205836"/>
                  <a:pt x="568257" y="496045"/>
                  <a:pt x="598251" y="746532"/>
                </a:cubicBezTo>
                <a:cubicBezTo>
                  <a:pt x="628245" y="997019"/>
                  <a:pt x="663102" y="1382883"/>
                  <a:pt x="690664" y="1587974"/>
                </a:cubicBezTo>
                <a:cubicBezTo>
                  <a:pt x="718226" y="1793065"/>
                  <a:pt x="741734" y="1906555"/>
                  <a:pt x="763621" y="1977080"/>
                </a:cubicBezTo>
                <a:cubicBezTo>
                  <a:pt x="785508" y="2047605"/>
                  <a:pt x="796857" y="2103540"/>
                  <a:pt x="821987" y="2011127"/>
                </a:cubicBezTo>
                <a:cubicBezTo>
                  <a:pt x="847117" y="1918714"/>
                  <a:pt x="886838" y="1652825"/>
                  <a:pt x="914400" y="1422604"/>
                </a:cubicBezTo>
                <a:cubicBezTo>
                  <a:pt x="941962" y="1192383"/>
                  <a:pt x="965471" y="842998"/>
                  <a:pt x="987358" y="629800"/>
                </a:cubicBezTo>
                <a:cubicBezTo>
                  <a:pt x="1009245" y="416602"/>
                  <a:pt x="1023025" y="243125"/>
                  <a:pt x="1045723" y="143417"/>
                </a:cubicBezTo>
                <a:cubicBezTo>
                  <a:pt x="1068421" y="43709"/>
                  <a:pt x="1094362" y="-51136"/>
                  <a:pt x="1123545" y="31549"/>
                </a:cubicBezTo>
                <a:cubicBezTo>
                  <a:pt x="1152728" y="114234"/>
                  <a:pt x="1197313" y="470914"/>
                  <a:pt x="1220821" y="639527"/>
                </a:cubicBezTo>
                <a:cubicBezTo>
                  <a:pt x="1244330" y="808140"/>
                  <a:pt x="1254463" y="925682"/>
                  <a:pt x="1264596" y="1043225"/>
                </a:cubicBezTo>
              </a:path>
            </a:pathLst>
          </a:custGeom>
          <a:noFill/>
          <a:ln w="3810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EE484F58-2276-45D9-9321-E4AA03442068}"/>
              </a:ext>
            </a:extLst>
          </p:cNvPr>
          <p:cNvSpPr/>
          <p:nvPr/>
        </p:nvSpPr>
        <p:spPr>
          <a:xfrm>
            <a:off x="6636335" y="3243188"/>
            <a:ext cx="1264596" cy="1979969"/>
          </a:xfrm>
          <a:custGeom>
            <a:avLst/>
            <a:gdLst>
              <a:gd name="connsiteX0" fmla="*/ 0 w 1264596"/>
              <a:gd name="connsiteY0" fmla="*/ 1111319 h 2066190"/>
              <a:gd name="connsiteX1" fmla="*/ 48638 w 1264596"/>
              <a:gd name="connsiteY1" fmla="*/ 1519880 h 2066190"/>
              <a:gd name="connsiteX2" fmla="*/ 97277 w 1264596"/>
              <a:gd name="connsiteY2" fmla="*/ 1884668 h 2066190"/>
              <a:gd name="connsiteX3" fmla="*/ 126460 w 1264596"/>
              <a:gd name="connsiteY3" fmla="*/ 2030583 h 2066190"/>
              <a:gd name="connsiteX4" fmla="*/ 150779 w 1264596"/>
              <a:gd name="connsiteY4" fmla="*/ 2059766 h 2066190"/>
              <a:gd name="connsiteX5" fmla="*/ 204281 w 1264596"/>
              <a:gd name="connsiteY5" fmla="*/ 1933306 h 2066190"/>
              <a:gd name="connsiteX6" fmla="*/ 311285 w 1264596"/>
              <a:gd name="connsiteY6" fmla="*/ 1072408 h 2066190"/>
              <a:gd name="connsiteX7" fmla="*/ 384243 w 1264596"/>
              <a:gd name="connsiteY7" fmla="*/ 357425 h 2066190"/>
              <a:gd name="connsiteX8" fmla="*/ 432881 w 1264596"/>
              <a:gd name="connsiteY8" fmla="*/ 55868 h 2066190"/>
              <a:gd name="connsiteX9" fmla="*/ 466928 w 1264596"/>
              <a:gd name="connsiteY9" fmla="*/ 21821 h 2066190"/>
              <a:gd name="connsiteX10" fmla="*/ 486383 w 1264596"/>
              <a:gd name="connsiteY10" fmla="*/ 21821 h 2066190"/>
              <a:gd name="connsiteX11" fmla="*/ 510702 w 1264596"/>
              <a:gd name="connsiteY11" fmla="*/ 85051 h 2066190"/>
              <a:gd name="connsiteX12" fmla="*/ 598251 w 1264596"/>
              <a:gd name="connsiteY12" fmla="*/ 746532 h 2066190"/>
              <a:gd name="connsiteX13" fmla="*/ 690664 w 1264596"/>
              <a:gd name="connsiteY13" fmla="*/ 1587974 h 2066190"/>
              <a:gd name="connsiteX14" fmla="*/ 763621 w 1264596"/>
              <a:gd name="connsiteY14" fmla="*/ 1977080 h 2066190"/>
              <a:gd name="connsiteX15" fmla="*/ 821987 w 1264596"/>
              <a:gd name="connsiteY15" fmla="*/ 2011127 h 2066190"/>
              <a:gd name="connsiteX16" fmla="*/ 914400 w 1264596"/>
              <a:gd name="connsiteY16" fmla="*/ 1422604 h 2066190"/>
              <a:gd name="connsiteX17" fmla="*/ 987358 w 1264596"/>
              <a:gd name="connsiteY17" fmla="*/ 629800 h 2066190"/>
              <a:gd name="connsiteX18" fmla="*/ 1045723 w 1264596"/>
              <a:gd name="connsiteY18" fmla="*/ 143417 h 2066190"/>
              <a:gd name="connsiteX19" fmla="*/ 1123545 w 1264596"/>
              <a:gd name="connsiteY19" fmla="*/ 31549 h 2066190"/>
              <a:gd name="connsiteX20" fmla="*/ 1220821 w 1264596"/>
              <a:gd name="connsiteY20" fmla="*/ 639527 h 2066190"/>
              <a:gd name="connsiteX21" fmla="*/ 1264596 w 1264596"/>
              <a:gd name="connsiteY21" fmla="*/ 1043225 h 2066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64596" h="2066190">
                <a:moveTo>
                  <a:pt x="0" y="1111319"/>
                </a:moveTo>
                <a:cubicBezTo>
                  <a:pt x="16212" y="1251154"/>
                  <a:pt x="32425" y="1390989"/>
                  <a:pt x="48638" y="1519880"/>
                </a:cubicBezTo>
                <a:cubicBezTo>
                  <a:pt x="64851" y="1648772"/>
                  <a:pt x="84307" y="1799551"/>
                  <a:pt x="97277" y="1884668"/>
                </a:cubicBezTo>
                <a:cubicBezTo>
                  <a:pt x="110247" y="1969785"/>
                  <a:pt x="117543" y="2001400"/>
                  <a:pt x="126460" y="2030583"/>
                </a:cubicBezTo>
                <a:cubicBezTo>
                  <a:pt x="135377" y="2059766"/>
                  <a:pt x="137809" y="2075979"/>
                  <a:pt x="150779" y="2059766"/>
                </a:cubicBezTo>
                <a:cubicBezTo>
                  <a:pt x="163749" y="2043553"/>
                  <a:pt x="177530" y="2097866"/>
                  <a:pt x="204281" y="1933306"/>
                </a:cubicBezTo>
                <a:cubicBezTo>
                  <a:pt x="231032" y="1768746"/>
                  <a:pt x="281291" y="1335055"/>
                  <a:pt x="311285" y="1072408"/>
                </a:cubicBezTo>
                <a:cubicBezTo>
                  <a:pt x="341279" y="809761"/>
                  <a:pt x="363977" y="526848"/>
                  <a:pt x="384243" y="357425"/>
                </a:cubicBezTo>
                <a:cubicBezTo>
                  <a:pt x="404509" y="188002"/>
                  <a:pt x="419100" y="111802"/>
                  <a:pt x="432881" y="55868"/>
                </a:cubicBezTo>
                <a:cubicBezTo>
                  <a:pt x="446662" y="-66"/>
                  <a:pt x="458011" y="27495"/>
                  <a:pt x="466928" y="21821"/>
                </a:cubicBezTo>
                <a:cubicBezTo>
                  <a:pt x="475845" y="16147"/>
                  <a:pt x="479087" y="11283"/>
                  <a:pt x="486383" y="21821"/>
                </a:cubicBezTo>
                <a:cubicBezTo>
                  <a:pt x="493679" y="32359"/>
                  <a:pt x="492057" y="-35734"/>
                  <a:pt x="510702" y="85051"/>
                </a:cubicBezTo>
                <a:cubicBezTo>
                  <a:pt x="529347" y="205836"/>
                  <a:pt x="568257" y="496045"/>
                  <a:pt x="598251" y="746532"/>
                </a:cubicBezTo>
                <a:cubicBezTo>
                  <a:pt x="628245" y="997019"/>
                  <a:pt x="663102" y="1382883"/>
                  <a:pt x="690664" y="1587974"/>
                </a:cubicBezTo>
                <a:cubicBezTo>
                  <a:pt x="718226" y="1793065"/>
                  <a:pt x="741734" y="1906555"/>
                  <a:pt x="763621" y="1977080"/>
                </a:cubicBezTo>
                <a:cubicBezTo>
                  <a:pt x="785508" y="2047605"/>
                  <a:pt x="796857" y="2103540"/>
                  <a:pt x="821987" y="2011127"/>
                </a:cubicBezTo>
                <a:cubicBezTo>
                  <a:pt x="847117" y="1918714"/>
                  <a:pt x="886838" y="1652825"/>
                  <a:pt x="914400" y="1422604"/>
                </a:cubicBezTo>
                <a:cubicBezTo>
                  <a:pt x="941962" y="1192383"/>
                  <a:pt x="965471" y="842998"/>
                  <a:pt x="987358" y="629800"/>
                </a:cubicBezTo>
                <a:cubicBezTo>
                  <a:pt x="1009245" y="416602"/>
                  <a:pt x="1023025" y="243125"/>
                  <a:pt x="1045723" y="143417"/>
                </a:cubicBezTo>
                <a:cubicBezTo>
                  <a:pt x="1068421" y="43709"/>
                  <a:pt x="1094362" y="-51136"/>
                  <a:pt x="1123545" y="31549"/>
                </a:cubicBezTo>
                <a:cubicBezTo>
                  <a:pt x="1152728" y="114234"/>
                  <a:pt x="1197313" y="470914"/>
                  <a:pt x="1220821" y="639527"/>
                </a:cubicBezTo>
                <a:cubicBezTo>
                  <a:pt x="1244330" y="808140"/>
                  <a:pt x="1254463" y="925682"/>
                  <a:pt x="1264596" y="1043225"/>
                </a:cubicBezTo>
              </a:path>
            </a:pathLst>
          </a:custGeom>
          <a:noFill/>
          <a:ln w="38100">
            <a:solidFill>
              <a:srgbClr val="FF669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Shape 74">
            <a:extLst>
              <a:ext uri="{FF2B5EF4-FFF2-40B4-BE49-F238E27FC236}">
                <a16:creationId xmlns:a16="http://schemas.microsoft.com/office/drawing/2014/main" id="{72E41D89-70A7-4E29-9345-21B336C1EED9}"/>
              </a:ext>
            </a:extLst>
          </p:cNvPr>
          <p:cNvSpPr/>
          <p:nvPr/>
        </p:nvSpPr>
        <p:spPr>
          <a:xfrm>
            <a:off x="10394851" y="3195915"/>
            <a:ext cx="1250004" cy="2010607"/>
          </a:xfrm>
          <a:custGeom>
            <a:avLst/>
            <a:gdLst>
              <a:gd name="connsiteX0" fmla="*/ 0 w 1250004"/>
              <a:gd name="connsiteY0" fmla="*/ 1051903 h 2010607"/>
              <a:gd name="connsiteX1" fmla="*/ 68094 w 1250004"/>
              <a:gd name="connsiteY1" fmla="*/ 1577196 h 2010607"/>
              <a:gd name="connsiteX2" fmla="*/ 107004 w 1250004"/>
              <a:gd name="connsiteY2" fmla="*/ 1864162 h 2010607"/>
              <a:gd name="connsiteX3" fmla="*/ 141051 w 1250004"/>
              <a:gd name="connsiteY3" fmla="*/ 2005213 h 2010607"/>
              <a:gd name="connsiteX4" fmla="*/ 214009 w 1250004"/>
              <a:gd name="connsiteY4" fmla="*/ 1878754 h 2010607"/>
              <a:gd name="connsiteX5" fmla="*/ 306421 w 1250004"/>
              <a:gd name="connsiteY5" fmla="*/ 1017856 h 2010607"/>
              <a:gd name="connsiteX6" fmla="*/ 423153 w 1250004"/>
              <a:gd name="connsiteY6" fmla="*/ 74273 h 2010607"/>
              <a:gd name="connsiteX7" fmla="*/ 539885 w 1250004"/>
              <a:gd name="connsiteY7" fmla="*/ 181277 h 2010607"/>
              <a:gd name="connsiteX8" fmla="*/ 632298 w 1250004"/>
              <a:gd name="connsiteY8" fmla="*/ 1139452 h 2010607"/>
              <a:gd name="connsiteX9" fmla="*/ 734438 w 1250004"/>
              <a:gd name="connsiteY9" fmla="*/ 1946847 h 2010607"/>
              <a:gd name="connsiteX10" fmla="*/ 846306 w 1250004"/>
              <a:gd name="connsiteY10" fmla="*/ 1854435 h 2010607"/>
              <a:gd name="connsiteX11" fmla="*/ 933855 w 1250004"/>
              <a:gd name="connsiteY11" fmla="*/ 1022720 h 2010607"/>
              <a:gd name="connsiteX12" fmla="*/ 1026268 w 1250004"/>
              <a:gd name="connsiteY12" fmla="*/ 152094 h 2010607"/>
              <a:gd name="connsiteX13" fmla="*/ 1074906 w 1250004"/>
              <a:gd name="connsiteY13" fmla="*/ 11043 h 2010607"/>
              <a:gd name="connsiteX14" fmla="*/ 1074906 w 1250004"/>
              <a:gd name="connsiteY14" fmla="*/ 20771 h 2010607"/>
              <a:gd name="connsiteX15" fmla="*/ 1133272 w 1250004"/>
              <a:gd name="connsiteY15" fmla="*/ 113183 h 2010607"/>
              <a:gd name="connsiteX16" fmla="*/ 1250004 w 1250004"/>
              <a:gd name="connsiteY16" fmla="*/ 983809 h 2010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50004" h="2010607">
                <a:moveTo>
                  <a:pt x="0" y="1051903"/>
                </a:moveTo>
                <a:cubicBezTo>
                  <a:pt x="25130" y="1246861"/>
                  <a:pt x="50260" y="1441820"/>
                  <a:pt x="68094" y="1577196"/>
                </a:cubicBezTo>
                <a:cubicBezTo>
                  <a:pt x="85928" y="1712572"/>
                  <a:pt x="94845" y="1792826"/>
                  <a:pt x="107004" y="1864162"/>
                </a:cubicBezTo>
                <a:cubicBezTo>
                  <a:pt x="119164" y="1935498"/>
                  <a:pt x="123217" y="2002781"/>
                  <a:pt x="141051" y="2005213"/>
                </a:cubicBezTo>
                <a:cubicBezTo>
                  <a:pt x="158885" y="2007645"/>
                  <a:pt x="186447" y="2043314"/>
                  <a:pt x="214009" y="1878754"/>
                </a:cubicBezTo>
                <a:cubicBezTo>
                  <a:pt x="241571" y="1714194"/>
                  <a:pt x="271564" y="1318603"/>
                  <a:pt x="306421" y="1017856"/>
                </a:cubicBezTo>
                <a:cubicBezTo>
                  <a:pt x="341278" y="717109"/>
                  <a:pt x="384242" y="213703"/>
                  <a:pt x="423153" y="74273"/>
                </a:cubicBezTo>
                <a:cubicBezTo>
                  <a:pt x="462064" y="-65157"/>
                  <a:pt x="505028" y="3747"/>
                  <a:pt x="539885" y="181277"/>
                </a:cubicBezTo>
                <a:cubicBezTo>
                  <a:pt x="574743" y="358807"/>
                  <a:pt x="599873" y="845190"/>
                  <a:pt x="632298" y="1139452"/>
                </a:cubicBezTo>
                <a:cubicBezTo>
                  <a:pt x="664723" y="1433714"/>
                  <a:pt x="698770" y="1827683"/>
                  <a:pt x="734438" y="1946847"/>
                </a:cubicBezTo>
                <a:cubicBezTo>
                  <a:pt x="770106" y="2066011"/>
                  <a:pt x="813070" y="2008456"/>
                  <a:pt x="846306" y="1854435"/>
                </a:cubicBezTo>
                <a:cubicBezTo>
                  <a:pt x="879542" y="1700414"/>
                  <a:pt x="903861" y="1306443"/>
                  <a:pt x="933855" y="1022720"/>
                </a:cubicBezTo>
                <a:cubicBezTo>
                  <a:pt x="963849" y="738997"/>
                  <a:pt x="1002760" y="320707"/>
                  <a:pt x="1026268" y="152094"/>
                </a:cubicBezTo>
                <a:cubicBezTo>
                  <a:pt x="1049777" y="-16519"/>
                  <a:pt x="1066800" y="32930"/>
                  <a:pt x="1074906" y="11043"/>
                </a:cubicBezTo>
                <a:cubicBezTo>
                  <a:pt x="1083012" y="-10844"/>
                  <a:pt x="1065178" y="3748"/>
                  <a:pt x="1074906" y="20771"/>
                </a:cubicBezTo>
                <a:cubicBezTo>
                  <a:pt x="1084634" y="37794"/>
                  <a:pt x="1104089" y="-47323"/>
                  <a:pt x="1133272" y="113183"/>
                </a:cubicBezTo>
                <a:cubicBezTo>
                  <a:pt x="1162455" y="273689"/>
                  <a:pt x="1206229" y="628749"/>
                  <a:pt x="1250004" y="983809"/>
                </a:cubicBezTo>
              </a:path>
            </a:pathLst>
          </a:custGeom>
          <a:noFill/>
          <a:ln w="31750">
            <a:solidFill>
              <a:srgbClr val="FF669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Shape 75">
            <a:extLst>
              <a:ext uri="{FF2B5EF4-FFF2-40B4-BE49-F238E27FC236}">
                <a16:creationId xmlns:a16="http://schemas.microsoft.com/office/drawing/2014/main" id="{A941E2EB-143A-496E-BF4A-A06B3A629800}"/>
              </a:ext>
            </a:extLst>
          </p:cNvPr>
          <p:cNvSpPr/>
          <p:nvPr/>
        </p:nvSpPr>
        <p:spPr>
          <a:xfrm>
            <a:off x="6627012" y="3168116"/>
            <a:ext cx="1264596" cy="2066190"/>
          </a:xfrm>
          <a:custGeom>
            <a:avLst/>
            <a:gdLst>
              <a:gd name="connsiteX0" fmla="*/ 0 w 1264596"/>
              <a:gd name="connsiteY0" fmla="*/ 1111319 h 2066190"/>
              <a:gd name="connsiteX1" fmla="*/ 48638 w 1264596"/>
              <a:gd name="connsiteY1" fmla="*/ 1519880 h 2066190"/>
              <a:gd name="connsiteX2" fmla="*/ 97277 w 1264596"/>
              <a:gd name="connsiteY2" fmla="*/ 1884668 h 2066190"/>
              <a:gd name="connsiteX3" fmla="*/ 126460 w 1264596"/>
              <a:gd name="connsiteY3" fmla="*/ 2030583 h 2066190"/>
              <a:gd name="connsiteX4" fmla="*/ 150779 w 1264596"/>
              <a:gd name="connsiteY4" fmla="*/ 2059766 h 2066190"/>
              <a:gd name="connsiteX5" fmla="*/ 204281 w 1264596"/>
              <a:gd name="connsiteY5" fmla="*/ 1933306 h 2066190"/>
              <a:gd name="connsiteX6" fmla="*/ 311285 w 1264596"/>
              <a:gd name="connsiteY6" fmla="*/ 1072408 h 2066190"/>
              <a:gd name="connsiteX7" fmla="*/ 384243 w 1264596"/>
              <a:gd name="connsiteY7" fmla="*/ 357425 h 2066190"/>
              <a:gd name="connsiteX8" fmla="*/ 432881 w 1264596"/>
              <a:gd name="connsiteY8" fmla="*/ 55868 h 2066190"/>
              <a:gd name="connsiteX9" fmla="*/ 466928 w 1264596"/>
              <a:gd name="connsiteY9" fmla="*/ 21821 h 2066190"/>
              <a:gd name="connsiteX10" fmla="*/ 486383 w 1264596"/>
              <a:gd name="connsiteY10" fmla="*/ 21821 h 2066190"/>
              <a:gd name="connsiteX11" fmla="*/ 510702 w 1264596"/>
              <a:gd name="connsiteY11" fmla="*/ 85051 h 2066190"/>
              <a:gd name="connsiteX12" fmla="*/ 598251 w 1264596"/>
              <a:gd name="connsiteY12" fmla="*/ 746532 h 2066190"/>
              <a:gd name="connsiteX13" fmla="*/ 690664 w 1264596"/>
              <a:gd name="connsiteY13" fmla="*/ 1587974 h 2066190"/>
              <a:gd name="connsiteX14" fmla="*/ 763621 w 1264596"/>
              <a:gd name="connsiteY14" fmla="*/ 1977080 h 2066190"/>
              <a:gd name="connsiteX15" fmla="*/ 821987 w 1264596"/>
              <a:gd name="connsiteY15" fmla="*/ 2011127 h 2066190"/>
              <a:gd name="connsiteX16" fmla="*/ 914400 w 1264596"/>
              <a:gd name="connsiteY16" fmla="*/ 1422604 h 2066190"/>
              <a:gd name="connsiteX17" fmla="*/ 987358 w 1264596"/>
              <a:gd name="connsiteY17" fmla="*/ 629800 h 2066190"/>
              <a:gd name="connsiteX18" fmla="*/ 1045723 w 1264596"/>
              <a:gd name="connsiteY18" fmla="*/ 143417 h 2066190"/>
              <a:gd name="connsiteX19" fmla="*/ 1123545 w 1264596"/>
              <a:gd name="connsiteY19" fmla="*/ 31549 h 2066190"/>
              <a:gd name="connsiteX20" fmla="*/ 1220821 w 1264596"/>
              <a:gd name="connsiteY20" fmla="*/ 639527 h 2066190"/>
              <a:gd name="connsiteX21" fmla="*/ 1264596 w 1264596"/>
              <a:gd name="connsiteY21" fmla="*/ 1043225 h 2066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64596" h="2066190">
                <a:moveTo>
                  <a:pt x="0" y="1111319"/>
                </a:moveTo>
                <a:cubicBezTo>
                  <a:pt x="16212" y="1251154"/>
                  <a:pt x="32425" y="1390989"/>
                  <a:pt x="48638" y="1519880"/>
                </a:cubicBezTo>
                <a:cubicBezTo>
                  <a:pt x="64851" y="1648772"/>
                  <a:pt x="84307" y="1799551"/>
                  <a:pt x="97277" y="1884668"/>
                </a:cubicBezTo>
                <a:cubicBezTo>
                  <a:pt x="110247" y="1969785"/>
                  <a:pt x="117543" y="2001400"/>
                  <a:pt x="126460" y="2030583"/>
                </a:cubicBezTo>
                <a:cubicBezTo>
                  <a:pt x="135377" y="2059766"/>
                  <a:pt x="137809" y="2075979"/>
                  <a:pt x="150779" y="2059766"/>
                </a:cubicBezTo>
                <a:cubicBezTo>
                  <a:pt x="163749" y="2043553"/>
                  <a:pt x="177530" y="2097866"/>
                  <a:pt x="204281" y="1933306"/>
                </a:cubicBezTo>
                <a:cubicBezTo>
                  <a:pt x="231032" y="1768746"/>
                  <a:pt x="281291" y="1335055"/>
                  <a:pt x="311285" y="1072408"/>
                </a:cubicBezTo>
                <a:cubicBezTo>
                  <a:pt x="341279" y="809761"/>
                  <a:pt x="363977" y="526848"/>
                  <a:pt x="384243" y="357425"/>
                </a:cubicBezTo>
                <a:cubicBezTo>
                  <a:pt x="404509" y="188002"/>
                  <a:pt x="419100" y="111802"/>
                  <a:pt x="432881" y="55868"/>
                </a:cubicBezTo>
                <a:cubicBezTo>
                  <a:pt x="446662" y="-66"/>
                  <a:pt x="458011" y="27495"/>
                  <a:pt x="466928" y="21821"/>
                </a:cubicBezTo>
                <a:cubicBezTo>
                  <a:pt x="475845" y="16147"/>
                  <a:pt x="479087" y="11283"/>
                  <a:pt x="486383" y="21821"/>
                </a:cubicBezTo>
                <a:cubicBezTo>
                  <a:pt x="493679" y="32359"/>
                  <a:pt x="492057" y="-35734"/>
                  <a:pt x="510702" y="85051"/>
                </a:cubicBezTo>
                <a:cubicBezTo>
                  <a:pt x="529347" y="205836"/>
                  <a:pt x="568257" y="496045"/>
                  <a:pt x="598251" y="746532"/>
                </a:cubicBezTo>
                <a:cubicBezTo>
                  <a:pt x="628245" y="997019"/>
                  <a:pt x="663102" y="1382883"/>
                  <a:pt x="690664" y="1587974"/>
                </a:cubicBezTo>
                <a:cubicBezTo>
                  <a:pt x="718226" y="1793065"/>
                  <a:pt x="741734" y="1906555"/>
                  <a:pt x="763621" y="1977080"/>
                </a:cubicBezTo>
                <a:cubicBezTo>
                  <a:pt x="785508" y="2047605"/>
                  <a:pt x="796857" y="2103540"/>
                  <a:pt x="821987" y="2011127"/>
                </a:cubicBezTo>
                <a:cubicBezTo>
                  <a:pt x="847117" y="1918714"/>
                  <a:pt x="886838" y="1652825"/>
                  <a:pt x="914400" y="1422604"/>
                </a:cubicBezTo>
                <a:cubicBezTo>
                  <a:pt x="941962" y="1192383"/>
                  <a:pt x="965471" y="842998"/>
                  <a:pt x="987358" y="629800"/>
                </a:cubicBezTo>
                <a:cubicBezTo>
                  <a:pt x="1009245" y="416602"/>
                  <a:pt x="1023025" y="243125"/>
                  <a:pt x="1045723" y="143417"/>
                </a:cubicBezTo>
                <a:cubicBezTo>
                  <a:pt x="1068421" y="43709"/>
                  <a:pt x="1094362" y="-51136"/>
                  <a:pt x="1123545" y="31549"/>
                </a:cubicBezTo>
                <a:cubicBezTo>
                  <a:pt x="1152728" y="114234"/>
                  <a:pt x="1197313" y="470914"/>
                  <a:pt x="1220821" y="639527"/>
                </a:cubicBezTo>
                <a:cubicBezTo>
                  <a:pt x="1244330" y="808140"/>
                  <a:pt x="1254463" y="925682"/>
                  <a:pt x="1264596" y="1043225"/>
                </a:cubicBezTo>
              </a:path>
            </a:pathLst>
          </a:custGeom>
          <a:noFill/>
          <a:ln w="3810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Arrow Connector 76">
            <a:extLst>
              <a:ext uri="{FF2B5EF4-FFF2-40B4-BE49-F238E27FC236}">
                <a16:creationId xmlns:a16="http://schemas.microsoft.com/office/drawing/2014/main" id="{5547D234-7579-472C-9D7D-1E1FA4DAA72B}"/>
              </a:ext>
            </a:extLst>
          </p:cNvPr>
          <p:cNvCxnSpPr>
            <a:cxnSpLocks/>
          </p:cNvCxnSpPr>
          <p:nvPr/>
        </p:nvCxnSpPr>
        <p:spPr>
          <a:xfrm flipH="1">
            <a:off x="7296849" y="5399675"/>
            <a:ext cx="346209" cy="0"/>
          </a:xfrm>
          <a:prstGeom prst="straightConnector1">
            <a:avLst/>
          </a:prstGeom>
          <a:ln>
            <a:solidFill>
              <a:srgbClr val="FF9999"/>
            </a:solidFill>
            <a:tailEnd type="triangle"/>
          </a:ln>
        </p:spPr>
        <p:style>
          <a:lnRef idx="3">
            <a:schemeClr val="accent6"/>
          </a:lnRef>
          <a:fillRef idx="0">
            <a:schemeClr val="accent6"/>
          </a:fillRef>
          <a:effectRef idx="2">
            <a:schemeClr val="accent6"/>
          </a:effectRef>
          <a:fontRef idx="minor">
            <a:schemeClr val="tx1"/>
          </a:fontRef>
        </p:style>
      </p:cxnSp>
      <p:cxnSp>
        <p:nvCxnSpPr>
          <p:cNvPr id="78" name="Connector: Curved 77">
            <a:extLst>
              <a:ext uri="{FF2B5EF4-FFF2-40B4-BE49-F238E27FC236}">
                <a16:creationId xmlns:a16="http://schemas.microsoft.com/office/drawing/2014/main" id="{DA5E065B-936A-4A3E-974E-E1592B23B1BD}"/>
              </a:ext>
            </a:extLst>
          </p:cNvPr>
          <p:cNvCxnSpPr>
            <a:cxnSpLocks/>
          </p:cNvCxnSpPr>
          <p:nvPr/>
        </p:nvCxnSpPr>
        <p:spPr>
          <a:xfrm rot="10800000">
            <a:off x="7247349" y="5690814"/>
            <a:ext cx="1236701" cy="328716"/>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82489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3"/>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5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70"/>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61"/>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53"/>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54"/>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69"/>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72"/>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73"/>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55"/>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5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76"/>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58"/>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75"/>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60"/>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57"/>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74"/>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77"/>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nodeType="clickEffect">
                                  <p:stCondLst>
                                    <p:cond delay="0"/>
                                  </p:stCondLst>
                                  <p:childTnLst>
                                    <p:set>
                                      <p:cBhvr>
                                        <p:cTn id="158" dur="1" fill="hold">
                                          <p:stCondLst>
                                            <p:cond delay="0"/>
                                          </p:stCondLst>
                                        </p:cTn>
                                        <p:tgtEl>
                                          <p:spTgt spid="59"/>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63"/>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78"/>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0" grpId="0"/>
      <p:bldP spid="12" grpId="0"/>
      <p:bldP spid="13" grpId="0" animBg="1"/>
      <p:bldP spid="14" grpId="0" animBg="1"/>
      <p:bldP spid="15" grpId="0" animBg="1"/>
      <p:bldP spid="16" grpId="0" animBg="1"/>
      <p:bldP spid="33" grpId="0"/>
      <p:bldP spid="38" grpId="0"/>
      <p:bldP spid="54" grpId="0"/>
      <p:bldP spid="56" grpId="0"/>
      <p:bldP spid="57" grpId="0"/>
      <p:bldP spid="63" grpId="0"/>
      <p:bldP spid="67" grpId="0"/>
      <p:bldP spid="61" grpId="0" animBg="1"/>
      <p:bldP spid="69" grpId="0" animBg="1"/>
      <p:bldP spid="73" grpId="0" animBg="1"/>
      <p:bldP spid="74" grpId="0" animBg="1"/>
      <p:bldP spid="75" grpId="0" animBg="1"/>
      <p:bldP spid="7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1E73CCF-437E-4A6D-8FAD-D57AF7D7A686}"/>
              </a:ext>
            </a:extLst>
          </p:cNvPr>
          <p:cNvSpPr txBox="1"/>
          <p:nvPr/>
        </p:nvSpPr>
        <p:spPr>
          <a:xfrm>
            <a:off x="567713" y="1040366"/>
            <a:ext cx="11361373" cy="1077218"/>
          </a:xfrm>
          <a:prstGeom prst="rect">
            <a:avLst/>
          </a:prstGeom>
          <a:noFill/>
        </p:spPr>
        <p:txBody>
          <a:bodyPr wrap="square" rtlCol="0">
            <a:spAutoFit/>
          </a:bodyPr>
          <a:lstStyle/>
          <a:p>
            <a:r>
              <a:rPr lang="en-US" sz="1600" dirty="0"/>
              <a:t>Next question is, what will the string ultimately look like when the left/right waves are resonating?  Well, we’ll get interference between a super large rightward wave and a super large leftward wave.  Let’s see what </a:t>
            </a:r>
            <a:r>
              <a:rPr lang="en-US" sz="1600" i="1" dirty="0"/>
              <a:t>this</a:t>
            </a:r>
            <a:r>
              <a:rPr lang="en-US" sz="1600" dirty="0"/>
              <a:t> will look like.  We’ll revisit the previous case of </a:t>
            </a:r>
            <a:r>
              <a:rPr lang="el-GR" sz="1600" dirty="0"/>
              <a:t>λ</a:t>
            </a:r>
            <a:r>
              <a:rPr lang="en-US" sz="1600" dirty="0"/>
              <a:t> = 20cm waves traveling 10cm/s, and note their period will be T = </a:t>
            </a:r>
            <a:r>
              <a:rPr lang="el-GR" sz="1600" dirty="0"/>
              <a:t>λ</a:t>
            </a:r>
            <a:r>
              <a:rPr lang="en-US" sz="1600" dirty="0"/>
              <a:t>/v = 20/10 = 2s. So let’s jump forward to some time, t</a:t>
            </a:r>
            <a:r>
              <a:rPr lang="en-US" sz="1600" baseline="-25000" dirty="0"/>
              <a:t>0</a:t>
            </a:r>
            <a:r>
              <a:rPr lang="en-US" sz="1600" dirty="0"/>
              <a:t>, perhaps t</a:t>
            </a:r>
            <a:r>
              <a:rPr lang="en-US" sz="1600" baseline="-25000" dirty="0"/>
              <a:t>0</a:t>
            </a:r>
            <a:r>
              <a:rPr lang="en-US" sz="1600" dirty="0"/>
              <a:t> = 14, when the waves assumed this position. </a:t>
            </a:r>
          </a:p>
        </p:txBody>
      </p:sp>
      <p:sp>
        <p:nvSpPr>
          <p:cNvPr id="5" name="Rectangle 2">
            <a:extLst>
              <a:ext uri="{FF2B5EF4-FFF2-40B4-BE49-F238E27FC236}">
                <a16:creationId xmlns:a16="http://schemas.microsoft.com/office/drawing/2014/main" id="{9B4167DF-1AB1-44DE-B40E-AF6199CC1DB7}"/>
              </a:ext>
            </a:extLst>
          </p:cNvPr>
          <p:cNvSpPr>
            <a:spLocks noChangeArrowheads="1"/>
          </p:cNvSpPr>
          <p:nvPr/>
        </p:nvSpPr>
        <p:spPr bwMode="auto">
          <a:xfrm>
            <a:off x="218661" y="2640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9">
            <a:extLst>
              <a:ext uri="{FF2B5EF4-FFF2-40B4-BE49-F238E27FC236}">
                <a16:creationId xmlns:a16="http://schemas.microsoft.com/office/drawing/2014/main" id="{8062DD43-DD8C-4B00-A34C-D766290D4333}"/>
              </a:ext>
            </a:extLst>
          </p:cNvPr>
          <p:cNvSpPr>
            <a:spLocks noChangeArrowheads="1"/>
          </p:cNvSpPr>
          <p:nvPr/>
        </p:nvSpPr>
        <p:spPr bwMode="auto">
          <a:xfrm>
            <a:off x="5672417" y="4245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11">
            <a:extLst>
              <a:ext uri="{FF2B5EF4-FFF2-40B4-BE49-F238E27FC236}">
                <a16:creationId xmlns:a16="http://schemas.microsoft.com/office/drawing/2014/main" id="{DE204BB7-6572-4654-BDFA-6EFBE4FCFDDD}"/>
              </a:ext>
            </a:extLst>
          </p:cNvPr>
          <p:cNvSpPr>
            <a:spLocks noChangeArrowheads="1"/>
          </p:cNvSpPr>
          <p:nvPr/>
        </p:nvSpPr>
        <p:spPr bwMode="auto">
          <a:xfrm>
            <a:off x="152400" y="264001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TextBox 11">
            <a:extLst>
              <a:ext uri="{FF2B5EF4-FFF2-40B4-BE49-F238E27FC236}">
                <a16:creationId xmlns:a16="http://schemas.microsoft.com/office/drawing/2014/main" id="{7D4E7BC7-2CF3-44A3-9DDD-CBCC9A3488EB}"/>
              </a:ext>
            </a:extLst>
          </p:cNvPr>
          <p:cNvSpPr txBox="1"/>
          <p:nvPr/>
        </p:nvSpPr>
        <p:spPr>
          <a:xfrm>
            <a:off x="404551" y="5345290"/>
            <a:ext cx="5429050" cy="584775"/>
          </a:xfrm>
          <a:prstGeom prst="rect">
            <a:avLst/>
          </a:prstGeom>
          <a:noFill/>
        </p:spPr>
        <p:txBody>
          <a:bodyPr wrap="square" rtlCol="0">
            <a:spAutoFit/>
          </a:bodyPr>
          <a:lstStyle/>
          <a:p>
            <a:r>
              <a:rPr lang="en-US" sz="1600" dirty="0"/>
              <a:t>Then their superposition (purple) will be a double amplitude wave.</a:t>
            </a:r>
          </a:p>
        </p:txBody>
      </p:sp>
      <p:sp>
        <p:nvSpPr>
          <p:cNvPr id="15" name="TextBox 14">
            <a:extLst>
              <a:ext uri="{FF2B5EF4-FFF2-40B4-BE49-F238E27FC236}">
                <a16:creationId xmlns:a16="http://schemas.microsoft.com/office/drawing/2014/main" id="{297FB914-56C3-44E0-B1C4-F2430B9A526E}"/>
              </a:ext>
            </a:extLst>
          </p:cNvPr>
          <p:cNvSpPr txBox="1"/>
          <p:nvPr/>
        </p:nvSpPr>
        <p:spPr>
          <a:xfrm>
            <a:off x="6248399" y="5266581"/>
            <a:ext cx="5709162" cy="1323439"/>
          </a:xfrm>
          <a:prstGeom prst="rect">
            <a:avLst/>
          </a:prstGeom>
          <a:noFill/>
        </p:spPr>
        <p:txBody>
          <a:bodyPr wrap="square" rtlCol="0">
            <a:spAutoFit/>
          </a:bodyPr>
          <a:lstStyle/>
          <a:p>
            <a:r>
              <a:rPr lang="en-US" sz="1600" dirty="0"/>
              <a:t>An eighth of a period (0.25s) later, the green waves will have traveled 2.5cm to right and the red waves 2.5cm to left.  This will put them slightly out of phase, and the superposition will diminish.  But note the </a:t>
            </a:r>
            <a:r>
              <a:rPr lang="en-US" sz="1600" i="1" dirty="0"/>
              <a:t>form</a:t>
            </a:r>
            <a:r>
              <a:rPr lang="en-US" sz="1600" dirty="0"/>
              <a:t> of the superposition doesn’t change – it just </a:t>
            </a:r>
            <a:r>
              <a:rPr lang="en-US" sz="1600" i="1" dirty="0"/>
              <a:t>shrinks</a:t>
            </a:r>
            <a:r>
              <a:rPr lang="en-US" sz="1600" dirty="0"/>
              <a:t>.</a:t>
            </a:r>
          </a:p>
        </p:txBody>
      </p:sp>
      <p:sp>
        <p:nvSpPr>
          <p:cNvPr id="11" name="Title 1">
            <a:extLst>
              <a:ext uri="{FF2B5EF4-FFF2-40B4-BE49-F238E27FC236}">
                <a16:creationId xmlns:a16="http://schemas.microsoft.com/office/drawing/2014/main" id="{F6451165-C617-4FAF-A800-B7AC63481B54}"/>
              </a:ext>
            </a:extLst>
          </p:cNvPr>
          <p:cNvSpPr txBox="1">
            <a:spLocks/>
          </p:cNvSpPr>
          <p:nvPr/>
        </p:nvSpPr>
        <p:spPr>
          <a:xfrm>
            <a:off x="2852451" y="218206"/>
            <a:ext cx="7625049" cy="50399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D.2 Single Source Interference: Standing Waves</a:t>
            </a:r>
          </a:p>
        </p:txBody>
      </p:sp>
      <p:graphicFrame>
        <p:nvGraphicFramePr>
          <p:cNvPr id="13" name="Object 12">
            <a:extLst>
              <a:ext uri="{FF2B5EF4-FFF2-40B4-BE49-F238E27FC236}">
                <a16:creationId xmlns:a16="http://schemas.microsoft.com/office/drawing/2014/main" id="{D37C2B6C-5922-4155-8F91-00E1A998EB0F}"/>
              </a:ext>
            </a:extLst>
          </p:cNvPr>
          <p:cNvGraphicFramePr>
            <a:graphicFrameLocks noChangeAspect="1"/>
          </p:cNvGraphicFramePr>
          <p:nvPr>
            <p:extLst>
              <p:ext uri="{D42A27DB-BD31-4B8C-83A1-F6EECF244321}">
                <p14:modId xmlns:p14="http://schemas.microsoft.com/office/powerpoint/2010/main" val="329517438"/>
              </p:ext>
            </p:extLst>
          </p:nvPr>
        </p:nvGraphicFramePr>
        <p:xfrm>
          <a:off x="404551" y="206827"/>
          <a:ext cx="1681756" cy="746057"/>
        </p:xfrm>
        <a:graphic>
          <a:graphicData uri="http://schemas.openxmlformats.org/presentationml/2006/ole">
            <mc:AlternateContent xmlns:mc="http://schemas.openxmlformats.org/markup-compatibility/2006">
              <mc:Choice xmlns:v="urn:schemas-microsoft-com:vml" Requires="v">
                <p:oleObj name="Bitmap Image" r:id="rId2" imgW="4054191" imgH="1798095" progId="Paint.Picture">
                  <p:embed/>
                </p:oleObj>
              </mc:Choice>
              <mc:Fallback>
                <p:oleObj name="Bitmap Image" r:id="rId2" imgW="4054191" imgH="1798095" progId="Paint.Picture">
                  <p:embed/>
                  <p:pic>
                    <p:nvPicPr>
                      <p:cNvPr id="16" name="Object 15">
                        <a:extLst>
                          <a:ext uri="{FF2B5EF4-FFF2-40B4-BE49-F238E27FC236}">
                            <a16:creationId xmlns:a16="http://schemas.microsoft.com/office/drawing/2014/main" id="{E7C49274-305C-4047-B452-FFA55A24DB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551" y="206827"/>
                        <a:ext cx="1681756" cy="746057"/>
                      </a:xfrm>
                      <a:prstGeom prst="rect">
                        <a:avLst/>
                      </a:prstGeom>
                      <a:noFill/>
                    </p:spPr>
                  </p:pic>
                </p:oleObj>
              </mc:Fallback>
            </mc:AlternateContent>
          </a:graphicData>
        </a:graphic>
      </p:graphicFrame>
      <p:sp>
        <p:nvSpPr>
          <p:cNvPr id="3" name="Rectangle 224">
            <a:extLst>
              <a:ext uri="{FF2B5EF4-FFF2-40B4-BE49-F238E27FC236}">
                <a16:creationId xmlns:a16="http://schemas.microsoft.com/office/drawing/2014/main" id="{4DADE259-50F2-4C04-88F5-13A93DEA7574}"/>
              </a:ext>
            </a:extLst>
          </p:cNvPr>
          <p:cNvSpPr>
            <a:spLocks noChangeArrowheads="1"/>
          </p:cNvSpPr>
          <p:nvPr/>
        </p:nvSpPr>
        <p:spPr bwMode="auto">
          <a:xfrm>
            <a:off x="152400" y="2507391"/>
            <a:ext cx="73850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7" name="Rectangle 226">
            <a:extLst>
              <a:ext uri="{FF2B5EF4-FFF2-40B4-BE49-F238E27FC236}">
                <a16:creationId xmlns:a16="http://schemas.microsoft.com/office/drawing/2014/main" id="{3D28DE27-056A-4AAA-BF70-89DA91EB89DD}"/>
              </a:ext>
            </a:extLst>
          </p:cNvPr>
          <p:cNvSpPr>
            <a:spLocks noChangeArrowheads="1"/>
          </p:cNvSpPr>
          <p:nvPr/>
        </p:nvSpPr>
        <p:spPr bwMode="auto">
          <a:xfrm>
            <a:off x="341801" y="2451285"/>
            <a:ext cx="620331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70239B48-0836-45A9-8D18-6839B9D8F811}"/>
              </a:ext>
            </a:extLst>
          </p:cNvPr>
          <p:cNvGraphicFramePr>
            <a:graphicFrameLocks noChangeAspect="1"/>
          </p:cNvGraphicFramePr>
          <p:nvPr>
            <p:extLst>
              <p:ext uri="{D42A27DB-BD31-4B8C-83A1-F6EECF244321}">
                <p14:modId xmlns:p14="http://schemas.microsoft.com/office/powerpoint/2010/main" val="1574395250"/>
              </p:ext>
            </p:extLst>
          </p:nvPr>
        </p:nvGraphicFramePr>
        <p:xfrm>
          <a:off x="152400" y="2222464"/>
          <a:ext cx="5394553" cy="2959282"/>
        </p:xfrm>
        <a:graphic>
          <a:graphicData uri="http://schemas.openxmlformats.org/presentationml/2006/ole">
            <mc:AlternateContent xmlns:mc="http://schemas.openxmlformats.org/markup-compatibility/2006">
              <mc:Choice xmlns:v="urn:schemas-microsoft-com:vml" Requires="v">
                <p:oleObj name="Bitmap Image" r:id="rId4" imgW="6210360" imgH="3406320" progId="Paint.Picture">
                  <p:embed/>
                </p:oleObj>
              </mc:Choice>
              <mc:Fallback>
                <p:oleObj name="Bitmap Image" r:id="rId4" imgW="6210360" imgH="3406320" progId="Paint.Picture">
                  <p:embed/>
                  <p:pic>
                    <p:nvPicPr>
                      <p:cNvPr id="0" name="Object 225"/>
                      <p:cNvPicPr>
                        <a:picLocks noChangeAspect="1" noChangeArrowheads="1"/>
                      </p:cNvPicPr>
                      <p:nvPr/>
                    </p:nvPicPr>
                    <p:blipFill>
                      <a:blip r:embed="rId5"/>
                      <a:srcRect/>
                      <a:stretch>
                        <a:fillRect/>
                      </a:stretch>
                    </p:blipFill>
                    <p:spPr bwMode="auto">
                      <a:xfrm>
                        <a:off x="152400" y="2222464"/>
                        <a:ext cx="5394553" cy="2959282"/>
                      </a:xfrm>
                      <a:prstGeom prst="rect">
                        <a:avLst/>
                      </a:prstGeom>
                      <a:noFill/>
                    </p:spPr>
                  </p:pic>
                </p:oleObj>
              </mc:Fallback>
            </mc:AlternateContent>
          </a:graphicData>
        </a:graphic>
      </p:graphicFrame>
      <p:sp>
        <p:nvSpPr>
          <p:cNvPr id="18" name="Freeform: Shape 17">
            <a:extLst>
              <a:ext uri="{FF2B5EF4-FFF2-40B4-BE49-F238E27FC236}">
                <a16:creationId xmlns:a16="http://schemas.microsoft.com/office/drawing/2014/main" id="{3D5815D8-15EA-4041-BB82-393BFA815C2A}"/>
              </a:ext>
            </a:extLst>
          </p:cNvPr>
          <p:cNvSpPr/>
          <p:nvPr/>
        </p:nvSpPr>
        <p:spPr>
          <a:xfrm>
            <a:off x="857249" y="2739349"/>
            <a:ext cx="4029075" cy="1892736"/>
          </a:xfrm>
          <a:custGeom>
            <a:avLst/>
            <a:gdLst>
              <a:gd name="connsiteX0" fmla="*/ 0 w 3798917"/>
              <a:gd name="connsiteY0" fmla="*/ 912043 h 1765500"/>
              <a:gd name="connsiteX1" fmla="*/ 249382 w 3798917"/>
              <a:gd name="connsiteY1" fmla="*/ 1543810 h 1765500"/>
              <a:gd name="connsiteX2" fmla="*/ 365760 w 3798917"/>
              <a:gd name="connsiteY2" fmla="*/ 1701752 h 1765500"/>
              <a:gd name="connsiteX3" fmla="*/ 432262 w 3798917"/>
              <a:gd name="connsiteY3" fmla="*/ 1743316 h 1765500"/>
              <a:gd name="connsiteX4" fmla="*/ 540328 w 3798917"/>
              <a:gd name="connsiteY4" fmla="*/ 1751628 h 1765500"/>
              <a:gd name="connsiteX5" fmla="*/ 698269 w 3798917"/>
              <a:gd name="connsiteY5" fmla="*/ 1552123 h 1765500"/>
              <a:gd name="connsiteX6" fmla="*/ 1080655 w 3798917"/>
              <a:gd name="connsiteY6" fmla="*/ 496406 h 1765500"/>
              <a:gd name="connsiteX7" fmla="*/ 1371600 w 3798917"/>
              <a:gd name="connsiteY7" fmla="*/ 14268 h 1765500"/>
              <a:gd name="connsiteX8" fmla="*/ 1371600 w 3798917"/>
              <a:gd name="connsiteY8" fmla="*/ 14268 h 1765500"/>
              <a:gd name="connsiteX9" fmla="*/ 1479666 w 3798917"/>
              <a:gd name="connsiteY9" fmla="*/ 14268 h 1765500"/>
              <a:gd name="connsiteX10" fmla="*/ 1604357 w 3798917"/>
              <a:gd name="connsiteY10" fmla="*/ 138959 h 1765500"/>
              <a:gd name="connsiteX11" fmla="*/ 1828800 w 3798917"/>
              <a:gd name="connsiteY11" fmla="*/ 654348 h 1765500"/>
              <a:gd name="connsiteX12" fmla="*/ 2111433 w 3798917"/>
              <a:gd name="connsiteY12" fmla="*/ 1468996 h 1765500"/>
              <a:gd name="connsiteX13" fmla="*/ 2302626 w 3798917"/>
              <a:gd name="connsiteY13" fmla="*/ 1701752 h 1765500"/>
              <a:gd name="connsiteX14" fmla="*/ 2394066 w 3798917"/>
              <a:gd name="connsiteY14" fmla="*/ 1751628 h 1765500"/>
              <a:gd name="connsiteX15" fmla="*/ 2601884 w 3798917"/>
              <a:gd name="connsiteY15" fmla="*/ 1568748 h 1765500"/>
              <a:gd name="connsiteX16" fmla="*/ 2892829 w 3798917"/>
              <a:gd name="connsiteY16" fmla="*/ 787352 h 1765500"/>
              <a:gd name="connsiteX17" fmla="*/ 3108960 w 3798917"/>
              <a:gd name="connsiteY17" fmla="*/ 230399 h 1765500"/>
              <a:gd name="connsiteX18" fmla="*/ 3291840 w 3798917"/>
              <a:gd name="connsiteY18" fmla="*/ 14268 h 1765500"/>
              <a:gd name="connsiteX19" fmla="*/ 3491346 w 3798917"/>
              <a:gd name="connsiteY19" fmla="*/ 114021 h 1765500"/>
              <a:gd name="connsiteX20" fmla="*/ 3798917 w 3798917"/>
              <a:gd name="connsiteY20" fmla="*/ 862166 h 176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98917" h="1765500">
                <a:moveTo>
                  <a:pt x="0" y="912043"/>
                </a:moveTo>
                <a:cubicBezTo>
                  <a:pt x="94211" y="1162117"/>
                  <a:pt x="188422" y="1412192"/>
                  <a:pt x="249382" y="1543810"/>
                </a:cubicBezTo>
                <a:cubicBezTo>
                  <a:pt x="310342" y="1675428"/>
                  <a:pt x="335280" y="1668501"/>
                  <a:pt x="365760" y="1701752"/>
                </a:cubicBezTo>
                <a:cubicBezTo>
                  <a:pt x="396240" y="1735003"/>
                  <a:pt x="403167" y="1735003"/>
                  <a:pt x="432262" y="1743316"/>
                </a:cubicBezTo>
                <a:cubicBezTo>
                  <a:pt x="461357" y="1751629"/>
                  <a:pt x="495994" y="1783493"/>
                  <a:pt x="540328" y="1751628"/>
                </a:cubicBezTo>
                <a:cubicBezTo>
                  <a:pt x="584662" y="1719763"/>
                  <a:pt x="608215" y="1761327"/>
                  <a:pt x="698269" y="1552123"/>
                </a:cubicBezTo>
                <a:cubicBezTo>
                  <a:pt x="788323" y="1342919"/>
                  <a:pt x="968433" y="752715"/>
                  <a:pt x="1080655" y="496406"/>
                </a:cubicBezTo>
                <a:cubicBezTo>
                  <a:pt x="1192877" y="240097"/>
                  <a:pt x="1371600" y="14268"/>
                  <a:pt x="1371600" y="14268"/>
                </a:cubicBezTo>
                <a:lnTo>
                  <a:pt x="1371600" y="14268"/>
                </a:lnTo>
                <a:cubicBezTo>
                  <a:pt x="1389611" y="14268"/>
                  <a:pt x="1440873" y="-6514"/>
                  <a:pt x="1479666" y="14268"/>
                </a:cubicBezTo>
                <a:cubicBezTo>
                  <a:pt x="1518459" y="35050"/>
                  <a:pt x="1546168" y="32279"/>
                  <a:pt x="1604357" y="138959"/>
                </a:cubicBezTo>
                <a:cubicBezTo>
                  <a:pt x="1662546" y="245639"/>
                  <a:pt x="1744287" y="432675"/>
                  <a:pt x="1828800" y="654348"/>
                </a:cubicBezTo>
                <a:cubicBezTo>
                  <a:pt x="1913313" y="876021"/>
                  <a:pt x="2032462" y="1294429"/>
                  <a:pt x="2111433" y="1468996"/>
                </a:cubicBezTo>
                <a:cubicBezTo>
                  <a:pt x="2190404" y="1643563"/>
                  <a:pt x="2255521" y="1654647"/>
                  <a:pt x="2302626" y="1701752"/>
                </a:cubicBezTo>
                <a:cubicBezTo>
                  <a:pt x="2349731" y="1748857"/>
                  <a:pt x="2344190" y="1773795"/>
                  <a:pt x="2394066" y="1751628"/>
                </a:cubicBezTo>
                <a:cubicBezTo>
                  <a:pt x="2443942" y="1729461"/>
                  <a:pt x="2518757" y="1729461"/>
                  <a:pt x="2601884" y="1568748"/>
                </a:cubicBezTo>
                <a:cubicBezTo>
                  <a:pt x="2685011" y="1408035"/>
                  <a:pt x="2808316" y="1010410"/>
                  <a:pt x="2892829" y="787352"/>
                </a:cubicBezTo>
                <a:cubicBezTo>
                  <a:pt x="2977342" y="564294"/>
                  <a:pt x="3042458" y="359246"/>
                  <a:pt x="3108960" y="230399"/>
                </a:cubicBezTo>
                <a:cubicBezTo>
                  <a:pt x="3175462" y="101552"/>
                  <a:pt x="3228109" y="33664"/>
                  <a:pt x="3291840" y="14268"/>
                </a:cubicBezTo>
                <a:cubicBezTo>
                  <a:pt x="3355571" y="-5128"/>
                  <a:pt x="3406833" y="-27295"/>
                  <a:pt x="3491346" y="114021"/>
                </a:cubicBezTo>
                <a:cubicBezTo>
                  <a:pt x="3575859" y="255337"/>
                  <a:pt x="3687388" y="558751"/>
                  <a:pt x="3798917" y="862166"/>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0" name="Object 19">
            <a:extLst>
              <a:ext uri="{FF2B5EF4-FFF2-40B4-BE49-F238E27FC236}">
                <a16:creationId xmlns:a16="http://schemas.microsoft.com/office/drawing/2014/main" id="{9A1A8F9F-FCF3-42D6-BC22-E6B7328E8132}"/>
              </a:ext>
            </a:extLst>
          </p:cNvPr>
          <p:cNvGraphicFramePr>
            <a:graphicFrameLocks noChangeAspect="1"/>
          </p:cNvGraphicFramePr>
          <p:nvPr>
            <p:extLst>
              <p:ext uri="{D42A27DB-BD31-4B8C-83A1-F6EECF244321}">
                <p14:modId xmlns:p14="http://schemas.microsoft.com/office/powerpoint/2010/main" val="2005186814"/>
              </p:ext>
            </p:extLst>
          </p:nvPr>
        </p:nvGraphicFramePr>
        <p:xfrm>
          <a:off x="5984200" y="2227628"/>
          <a:ext cx="5535307" cy="2975957"/>
        </p:xfrm>
        <a:graphic>
          <a:graphicData uri="http://schemas.openxmlformats.org/presentationml/2006/ole">
            <mc:AlternateContent xmlns:mc="http://schemas.openxmlformats.org/markup-compatibility/2006">
              <mc:Choice xmlns:v="urn:schemas-microsoft-com:vml" Requires="v">
                <p:oleObj name="Bitmap Image" r:id="rId6" imgW="6179760" imgH="3322440" progId="Paint.Picture">
                  <p:embed/>
                </p:oleObj>
              </mc:Choice>
              <mc:Fallback>
                <p:oleObj name="Bitmap Image" r:id="rId6" imgW="6179760" imgH="3322440" progId="Paint.Picture">
                  <p:embed/>
                  <p:pic>
                    <p:nvPicPr>
                      <p:cNvPr id="0" name="Object 230"/>
                      <p:cNvPicPr>
                        <a:picLocks noChangeAspect="1" noChangeArrowheads="1"/>
                      </p:cNvPicPr>
                      <p:nvPr/>
                    </p:nvPicPr>
                    <p:blipFill>
                      <a:blip r:embed="rId7"/>
                      <a:srcRect/>
                      <a:stretch>
                        <a:fillRect/>
                      </a:stretch>
                    </p:blipFill>
                    <p:spPr bwMode="auto">
                      <a:xfrm>
                        <a:off x="5984200" y="2227628"/>
                        <a:ext cx="5535307" cy="2975957"/>
                      </a:xfrm>
                      <a:prstGeom prst="rect">
                        <a:avLst/>
                      </a:prstGeom>
                      <a:noFill/>
                    </p:spPr>
                  </p:pic>
                </p:oleObj>
              </mc:Fallback>
            </mc:AlternateContent>
          </a:graphicData>
        </a:graphic>
      </p:graphicFrame>
      <p:sp>
        <p:nvSpPr>
          <p:cNvPr id="21" name="Freeform: Shape 20">
            <a:extLst>
              <a:ext uri="{FF2B5EF4-FFF2-40B4-BE49-F238E27FC236}">
                <a16:creationId xmlns:a16="http://schemas.microsoft.com/office/drawing/2014/main" id="{79BDBF77-9C52-4565-81FB-C9DA8C6516ED}"/>
              </a:ext>
            </a:extLst>
          </p:cNvPr>
          <p:cNvSpPr/>
          <p:nvPr/>
        </p:nvSpPr>
        <p:spPr>
          <a:xfrm>
            <a:off x="6599355" y="2971718"/>
            <a:ext cx="4174890" cy="1361705"/>
          </a:xfrm>
          <a:custGeom>
            <a:avLst/>
            <a:gdLst>
              <a:gd name="connsiteX0" fmla="*/ 0 w 4174890"/>
              <a:gd name="connsiteY0" fmla="*/ 705478 h 1361705"/>
              <a:gd name="connsiteX1" fmla="*/ 167205 w 4174890"/>
              <a:gd name="connsiteY1" fmla="*/ 1039887 h 1361705"/>
              <a:gd name="connsiteX2" fmla="*/ 334410 w 4174890"/>
              <a:gd name="connsiteY2" fmla="*/ 1254118 h 1361705"/>
              <a:gd name="connsiteX3" fmla="*/ 459813 w 4174890"/>
              <a:gd name="connsiteY3" fmla="*/ 1358621 h 1361705"/>
              <a:gd name="connsiteX4" fmla="*/ 642693 w 4174890"/>
              <a:gd name="connsiteY4" fmla="*/ 1332495 h 1361705"/>
              <a:gd name="connsiteX5" fmla="*/ 637468 w 4174890"/>
              <a:gd name="connsiteY5" fmla="*/ 1316820 h 1361705"/>
              <a:gd name="connsiteX6" fmla="*/ 836023 w 4174890"/>
              <a:gd name="connsiteY6" fmla="*/ 1092138 h 1361705"/>
              <a:gd name="connsiteX7" fmla="*/ 1217459 w 4174890"/>
              <a:gd name="connsiteY7" fmla="*/ 339718 h 1361705"/>
              <a:gd name="connsiteX8" fmla="*/ 1426464 w 4174890"/>
              <a:gd name="connsiteY8" fmla="*/ 52335 h 1361705"/>
              <a:gd name="connsiteX9" fmla="*/ 1609344 w 4174890"/>
              <a:gd name="connsiteY9" fmla="*/ 10534 h 1361705"/>
              <a:gd name="connsiteX10" fmla="*/ 1734748 w 4174890"/>
              <a:gd name="connsiteY10" fmla="*/ 83686 h 1361705"/>
              <a:gd name="connsiteX11" fmla="*/ 2152759 w 4174890"/>
              <a:gd name="connsiteY11" fmla="*/ 794305 h 1361705"/>
              <a:gd name="connsiteX12" fmla="*/ 2398341 w 4174890"/>
              <a:gd name="connsiteY12" fmla="*/ 1238442 h 1361705"/>
              <a:gd name="connsiteX13" fmla="*/ 2628247 w 4174890"/>
              <a:gd name="connsiteY13" fmla="*/ 1353396 h 1361705"/>
              <a:gd name="connsiteX14" fmla="*/ 2837253 w 4174890"/>
              <a:gd name="connsiteY14" fmla="*/ 1217542 h 1361705"/>
              <a:gd name="connsiteX15" fmla="*/ 3370218 w 4174890"/>
              <a:gd name="connsiteY15" fmla="*/ 256116 h 1361705"/>
              <a:gd name="connsiteX16" fmla="*/ 3610574 w 4174890"/>
              <a:gd name="connsiteY16" fmla="*/ 26209 h 1361705"/>
              <a:gd name="connsiteX17" fmla="*/ 3830030 w 4174890"/>
              <a:gd name="connsiteY17" fmla="*/ 83686 h 1361705"/>
              <a:gd name="connsiteX18" fmla="*/ 4174890 w 4174890"/>
              <a:gd name="connsiteY18" fmla="*/ 642776 h 1361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74890" h="1361705">
                <a:moveTo>
                  <a:pt x="0" y="705478"/>
                </a:moveTo>
                <a:cubicBezTo>
                  <a:pt x="55735" y="826962"/>
                  <a:pt x="111470" y="948447"/>
                  <a:pt x="167205" y="1039887"/>
                </a:cubicBezTo>
                <a:cubicBezTo>
                  <a:pt x="222940" y="1131327"/>
                  <a:pt x="285642" y="1200996"/>
                  <a:pt x="334410" y="1254118"/>
                </a:cubicBezTo>
                <a:cubicBezTo>
                  <a:pt x="383178" y="1307240"/>
                  <a:pt x="408433" y="1345558"/>
                  <a:pt x="459813" y="1358621"/>
                </a:cubicBezTo>
                <a:cubicBezTo>
                  <a:pt x="511193" y="1371684"/>
                  <a:pt x="613084" y="1339462"/>
                  <a:pt x="642693" y="1332495"/>
                </a:cubicBezTo>
                <a:cubicBezTo>
                  <a:pt x="672302" y="1325528"/>
                  <a:pt x="605246" y="1356880"/>
                  <a:pt x="637468" y="1316820"/>
                </a:cubicBezTo>
                <a:cubicBezTo>
                  <a:pt x="669690" y="1276761"/>
                  <a:pt x="739358" y="1254988"/>
                  <a:pt x="836023" y="1092138"/>
                </a:cubicBezTo>
                <a:cubicBezTo>
                  <a:pt x="932688" y="929288"/>
                  <a:pt x="1119052" y="513018"/>
                  <a:pt x="1217459" y="339718"/>
                </a:cubicBezTo>
                <a:cubicBezTo>
                  <a:pt x="1315866" y="166418"/>
                  <a:pt x="1361150" y="107199"/>
                  <a:pt x="1426464" y="52335"/>
                </a:cubicBezTo>
                <a:cubicBezTo>
                  <a:pt x="1491778" y="-2529"/>
                  <a:pt x="1557963" y="5309"/>
                  <a:pt x="1609344" y="10534"/>
                </a:cubicBezTo>
                <a:cubicBezTo>
                  <a:pt x="1660725" y="15759"/>
                  <a:pt x="1644179" y="-46942"/>
                  <a:pt x="1734748" y="83686"/>
                </a:cubicBezTo>
                <a:cubicBezTo>
                  <a:pt x="1825317" y="214314"/>
                  <a:pt x="2042160" y="601846"/>
                  <a:pt x="2152759" y="794305"/>
                </a:cubicBezTo>
                <a:cubicBezTo>
                  <a:pt x="2263358" y="986764"/>
                  <a:pt x="2319093" y="1145260"/>
                  <a:pt x="2398341" y="1238442"/>
                </a:cubicBezTo>
                <a:cubicBezTo>
                  <a:pt x="2477589" y="1331624"/>
                  <a:pt x="2555095" y="1356879"/>
                  <a:pt x="2628247" y="1353396"/>
                </a:cubicBezTo>
                <a:cubicBezTo>
                  <a:pt x="2701399" y="1349913"/>
                  <a:pt x="2713591" y="1400422"/>
                  <a:pt x="2837253" y="1217542"/>
                </a:cubicBezTo>
                <a:cubicBezTo>
                  <a:pt x="2960915" y="1034662"/>
                  <a:pt x="3241331" y="454671"/>
                  <a:pt x="3370218" y="256116"/>
                </a:cubicBezTo>
                <a:cubicBezTo>
                  <a:pt x="3499105" y="57560"/>
                  <a:pt x="3533939" y="54947"/>
                  <a:pt x="3610574" y="26209"/>
                </a:cubicBezTo>
                <a:cubicBezTo>
                  <a:pt x="3687209" y="-2529"/>
                  <a:pt x="3735977" y="-19075"/>
                  <a:pt x="3830030" y="83686"/>
                </a:cubicBezTo>
                <a:cubicBezTo>
                  <a:pt x="3924083" y="186447"/>
                  <a:pt x="4049486" y="414611"/>
                  <a:pt x="4174890" y="642776"/>
                </a:cubicBezTo>
              </a:path>
            </a:pathLst>
          </a:cu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9344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8" grpId="0" animBg="1"/>
      <p:bldP spid="2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6418</TotalTime>
  <Words>3444</Words>
  <Application>Microsoft Office PowerPoint</Application>
  <PresentationFormat>Widescreen</PresentationFormat>
  <Paragraphs>346</Paragraphs>
  <Slides>42</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42</vt:i4>
      </vt:variant>
    </vt:vector>
  </HeadingPairs>
  <TitlesOfParts>
    <vt:vector size="48" baseType="lpstr">
      <vt:lpstr>Arial</vt:lpstr>
      <vt:lpstr>Calibri</vt:lpstr>
      <vt:lpstr>Calibri Light</vt:lpstr>
      <vt:lpstr>Office Theme</vt:lpstr>
      <vt:lpstr>Bitmap Image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 Resonance</dc:title>
  <dc:creator>Andrew Douglas</dc:creator>
  <cp:lastModifiedBy>Andrew Douglas</cp:lastModifiedBy>
  <cp:revision>305</cp:revision>
  <dcterms:created xsi:type="dcterms:W3CDTF">2018-04-23T11:01:30Z</dcterms:created>
  <dcterms:modified xsi:type="dcterms:W3CDTF">2026-01-11T23:41:12Z</dcterms:modified>
</cp:coreProperties>
</file>